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17"/>
  </p:notesMasterIdLst>
  <p:handoutMasterIdLst>
    <p:handoutMasterId r:id="rId18"/>
  </p:handoutMasterIdLst>
  <p:sldIdLst>
    <p:sldId id="257" r:id="rId2"/>
    <p:sldId id="269" r:id="rId3"/>
    <p:sldId id="278" r:id="rId4"/>
    <p:sldId id="279" r:id="rId5"/>
    <p:sldId id="258" r:id="rId6"/>
    <p:sldId id="271" r:id="rId7"/>
    <p:sldId id="259" r:id="rId8"/>
    <p:sldId id="273" r:id="rId9"/>
    <p:sldId id="281" r:id="rId10"/>
    <p:sldId id="282" r:id="rId11"/>
    <p:sldId id="265" r:id="rId12"/>
    <p:sldId id="283" r:id="rId13"/>
    <p:sldId id="280" r:id="rId14"/>
    <p:sldId id="284" r:id="rId15"/>
    <p:sldId id="276" r:id="rId16"/>
  </p:sldIdLst>
  <p:sldSz cx="12192000" cy="6858000"/>
  <p:notesSz cx="6735763" cy="98663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9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18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>
            <a:extLst>
              <a:ext uri="{FF2B5EF4-FFF2-40B4-BE49-F238E27FC236}">
                <a16:creationId xmlns:a16="http://schemas.microsoft.com/office/drawing/2014/main" id="{1CE1E5F0-B6D9-27B7-B174-266A2EDFBEB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9978D0EC-49D4-9E00-FFE6-1C2DE56707C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C084869A-BC27-C1B8-1231-257F5530A99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kumimoji="1" lang="en-US" altLang="ja-JP"/>
              <a:t>1</a:t>
            </a:r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8A2B952C-0CBD-E491-F30B-26D91A9AE48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15373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03EF02-8053-419E-9E68-510DD228133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32652975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kumimoji="1" lang="en-US" altLang="ja-JP"/>
              <a:t>1</a:t>
            </a:r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15373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DE9B4F-40D0-4C24-8C36-372A7CC45AD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93173074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1B8274F-CDEA-450C-B5DD-F8787303AF9D}" type="datetimeFigureOut">
              <a:rPr kumimoji="1" lang="ja-JP" altLang="en-US" smtClean="0"/>
              <a:t>2023/2/13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50F678B-73EA-4AF6-8819-CCABC976EBE2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8864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8274F-CDEA-450C-B5DD-F8787303AF9D}" type="datetimeFigureOut">
              <a:rPr kumimoji="1" lang="ja-JP" altLang="en-US" smtClean="0"/>
              <a:t>2023/2/13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F678B-73EA-4AF6-8819-CCABC976EBE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42834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8274F-CDEA-450C-B5DD-F8787303AF9D}" type="datetimeFigureOut">
              <a:rPr kumimoji="1" lang="ja-JP" altLang="en-US" smtClean="0"/>
              <a:t>2023/2/13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F678B-73EA-4AF6-8819-CCABC976EBE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88522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8274F-CDEA-450C-B5DD-F8787303AF9D}" type="datetimeFigureOut">
              <a:rPr kumimoji="1" lang="ja-JP" altLang="en-US" smtClean="0"/>
              <a:t>2023/2/13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F678B-73EA-4AF6-8819-CCABC976EBE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59708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8274F-CDEA-450C-B5DD-F8787303AF9D}" type="datetimeFigureOut">
              <a:rPr kumimoji="1" lang="ja-JP" altLang="en-US" smtClean="0"/>
              <a:t>2023/2/13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F678B-73EA-4AF6-8819-CCABC976EBE2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5768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8274F-CDEA-450C-B5DD-F8787303AF9D}" type="datetimeFigureOut">
              <a:rPr kumimoji="1" lang="ja-JP" altLang="en-US" smtClean="0"/>
              <a:t>2023/2/13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F678B-73EA-4AF6-8819-CCABC976EBE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88042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8274F-CDEA-450C-B5DD-F8787303AF9D}" type="datetimeFigureOut">
              <a:rPr kumimoji="1" lang="ja-JP" altLang="en-US" smtClean="0"/>
              <a:t>2023/2/13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F678B-73EA-4AF6-8819-CCABC976EBE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9511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8274F-CDEA-450C-B5DD-F8787303AF9D}" type="datetimeFigureOut">
              <a:rPr kumimoji="1" lang="ja-JP" altLang="en-US" smtClean="0"/>
              <a:t>2023/2/13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F678B-73EA-4AF6-8819-CCABC976EBE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52509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8274F-CDEA-450C-B5DD-F8787303AF9D}" type="datetimeFigureOut">
              <a:rPr kumimoji="1" lang="ja-JP" altLang="en-US" smtClean="0"/>
              <a:t>2023/2/13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F678B-73EA-4AF6-8819-CCABC976EBE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75907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8274F-CDEA-450C-B5DD-F8787303AF9D}" type="datetimeFigureOut">
              <a:rPr kumimoji="1" lang="ja-JP" altLang="en-US" smtClean="0"/>
              <a:t>2023/2/13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F678B-73EA-4AF6-8819-CCABC976EBE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37092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8274F-CDEA-450C-B5DD-F8787303AF9D}" type="datetimeFigureOut">
              <a:rPr kumimoji="1" lang="ja-JP" altLang="en-US" smtClean="0"/>
              <a:t>2023/2/13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0F678B-73EA-4AF6-8819-CCABC976EBE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03097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51B8274F-CDEA-450C-B5DD-F8787303AF9D}" type="datetimeFigureOut">
              <a:rPr kumimoji="1" lang="ja-JP" altLang="en-US" smtClean="0"/>
              <a:t>2023/2/13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850F678B-73EA-4AF6-8819-CCABC976EBE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02215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kumimoji="1"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kumimoji="1"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kumimoji="1"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kumimoji="1"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kumimoji="1"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kumimoji="1"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kumimoji="1"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kumimoji="1"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kumimoji="1"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2.gif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23.gif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1.png"/><Relationship Id="rId4" Type="http://schemas.openxmlformats.org/officeDocument/2006/relationships/image" Target="../media/image24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1.png"/><Relationship Id="rId4" Type="http://schemas.openxmlformats.org/officeDocument/2006/relationships/image" Target="../media/image2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4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.png"/><Relationship Id="rId5" Type="http://schemas.openxmlformats.org/officeDocument/2006/relationships/image" Target="../media/image27.gif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1.png"/><Relationship Id="rId4" Type="http://schemas.openxmlformats.org/officeDocument/2006/relationships/image" Target="../media/image12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.gif"/><Relationship Id="rId5" Type="http://schemas.openxmlformats.org/officeDocument/2006/relationships/image" Target="../media/image1.png"/><Relationship Id="rId4" Type="http://schemas.openxmlformats.org/officeDocument/2006/relationships/image" Target="../media/image3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6.gif"/><Relationship Id="rId11" Type="http://schemas.openxmlformats.org/officeDocument/2006/relationships/image" Target="../media/image11.gif"/><Relationship Id="rId5" Type="http://schemas.openxmlformats.org/officeDocument/2006/relationships/image" Target="../media/image5.gif"/><Relationship Id="rId10" Type="http://schemas.openxmlformats.org/officeDocument/2006/relationships/image" Target="../media/image10.gif"/><Relationship Id="rId4" Type="http://schemas.openxmlformats.org/officeDocument/2006/relationships/image" Target="../media/image1.png"/><Relationship Id="rId9" Type="http://schemas.openxmlformats.org/officeDocument/2006/relationships/image" Target="../media/image9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2.gif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1.png"/><Relationship Id="rId4" Type="http://schemas.openxmlformats.org/officeDocument/2006/relationships/image" Target="../media/image12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media" Target="../media/media2.mp3"/><Relationship Id="rId7" Type="http://schemas.openxmlformats.org/officeDocument/2006/relationships/image" Target="../media/image14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3.gif"/><Relationship Id="rId5" Type="http://schemas.openxmlformats.org/officeDocument/2006/relationships/slideLayout" Target="../slideLayouts/slideLayout7.xml"/><Relationship Id="rId4" Type="http://schemas.microsoft.com/office/2007/relationships/media" Target="../media/media3.mp3"/><Relationship Id="rId9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microsoft.com/office/2007/relationships/media" Target="../media/media5.mp3"/><Relationship Id="rId7" Type="http://schemas.openxmlformats.org/officeDocument/2006/relationships/image" Target="../media/image17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16.png"/><Relationship Id="rId5" Type="http://schemas.openxmlformats.org/officeDocument/2006/relationships/slideLayout" Target="../slideLayouts/slideLayout7.xml"/><Relationship Id="rId4" Type="http://schemas.microsoft.com/office/2007/relationships/media" Target="../media/media1.MP3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E5931E3-367F-3C08-F948-E2ED81ED1D6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marL="800100" indent="819150" algn="l"/>
            <a:r>
              <a:rPr lang="ja-JP" altLang="en-US" sz="2800" spc="600" dirty="0">
                <a:latin typeface="Arial Black" panose="020B0A04020102020204" pitchFamily="34" charset="0"/>
              </a:rPr>
              <a:t>          </a:t>
            </a:r>
            <a:r>
              <a:rPr kumimoji="1" lang="ja-JP" altLang="en-US" sz="2800" b="1" spc="600" dirty="0">
                <a:latin typeface="Arial Black" panose="020B0A04020102020204" pitchFamily="34" charset="0"/>
              </a:rPr>
              <a:t>けんしん</a:t>
            </a:r>
            <a:br>
              <a:rPr kumimoji="1" lang="en-US" altLang="ja-JP" sz="9600" b="1" spc="600" dirty="0">
                <a:latin typeface="Arial Black" panose="020B0A04020102020204" pitchFamily="34" charset="0"/>
              </a:rPr>
            </a:br>
            <a:r>
              <a:rPr kumimoji="1" lang="ja-JP" altLang="en-US" sz="9600" b="1" dirty="0">
                <a:latin typeface="Arial Black" panose="020B0A04020102020204" pitchFamily="34" charset="0"/>
              </a:rPr>
              <a:t>内科健診です。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A1AAF38A-9897-9401-496F-B3BB67F1DA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306888"/>
            <a:ext cx="9144000" cy="1655762"/>
          </a:xfrm>
        </p:spPr>
        <p:txBody>
          <a:bodyPr>
            <a:normAutofit/>
          </a:bodyPr>
          <a:lstStyle/>
          <a:p>
            <a:r>
              <a:rPr kumimoji="1" lang="ja-JP" altLang="en-US" sz="4400" b="1" dirty="0"/>
              <a:t>説明をよく聞いて正しく受けよう。</a:t>
            </a:r>
          </a:p>
        </p:txBody>
      </p:sp>
      <p:pic>
        <p:nvPicPr>
          <p:cNvPr id="4" name="中学校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59927.37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1650" y="383944"/>
            <a:ext cx="2552700" cy="255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71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2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3" grpId="0" uiExpand="1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D9F382E-AD00-786E-F491-4B3EADE543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4925" y="404217"/>
            <a:ext cx="9875520" cy="1356360"/>
          </a:xfrm>
        </p:spPr>
        <p:txBody>
          <a:bodyPr>
            <a:normAutofit/>
          </a:bodyPr>
          <a:lstStyle/>
          <a:p>
            <a:pPr indent="447675"/>
            <a:r>
              <a:rPr lang="ja-JP" altLang="en-US" sz="2400" b="1" dirty="0">
                <a:latin typeface="Arial Black" panose="020B0A04020102020204" pitchFamily="34" charset="0"/>
              </a:rPr>
              <a:t>ひふ</a:t>
            </a:r>
            <a:br>
              <a:rPr lang="en-US" altLang="ja-JP" sz="6000" b="1" dirty="0">
                <a:latin typeface="Arial Black" panose="020B0A04020102020204" pitchFamily="34" charset="0"/>
              </a:rPr>
            </a:br>
            <a:r>
              <a:rPr lang="ja-JP" altLang="en-US" sz="6000" b="1" dirty="0">
                <a:latin typeface="Arial Black" panose="020B0A04020102020204" pitchFamily="34" charset="0"/>
              </a:rPr>
              <a:t>皮膚の病気を見つけるよ❣</a:t>
            </a:r>
            <a:endParaRPr kumimoji="1" lang="ja-JP" altLang="en-US" sz="6000" b="1" dirty="0">
              <a:latin typeface="Arial Black" panose="020B0A04020102020204" pitchFamily="34" charset="0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FBEFC555-57E3-BE91-0C73-1F3B751A0854}"/>
              </a:ext>
            </a:extLst>
          </p:cNvPr>
          <p:cNvSpPr txBox="1"/>
          <p:nvPr/>
        </p:nvSpPr>
        <p:spPr>
          <a:xfrm>
            <a:off x="5198988" y="1844515"/>
            <a:ext cx="6340197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200" dirty="0">
                <a:solidFill>
                  <a:srgbClr val="00B050"/>
                </a:solidFill>
              </a:rPr>
              <a:t>＊シャツを着てると解らないね❣</a:t>
            </a:r>
            <a:endParaRPr kumimoji="1" lang="ja-JP" altLang="en-US" sz="3200" dirty="0">
              <a:solidFill>
                <a:srgbClr val="00B050"/>
              </a:solidFill>
            </a:endParaRPr>
          </a:p>
          <a:p>
            <a:endParaRPr kumimoji="1" lang="ja-JP" altLang="en-US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ACD559DA-2CF3-05F1-88AC-D2EEB2C7CD10}"/>
              </a:ext>
            </a:extLst>
          </p:cNvPr>
          <p:cNvSpPr txBox="1"/>
          <p:nvPr/>
        </p:nvSpPr>
        <p:spPr>
          <a:xfrm>
            <a:off x="4526261" y="3806456"/>
            <a:ext cx="326243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spc="-300" dirty="0">
                <a:solidFill>
                  <a:srgbClr val="FF0000"/>
                </a:solidFill>
              </a:rPr>
              <a:t>きょうりょく</a:t>
            </a:r>
            <a:endParaRPr kumimoji="1" lang="en-US" altLang="ja-JP" sz="2000" spc="-300" dirty="0">
              <a:solidFill>
                <a:srgbClr val="FF0000"/>
              </a:solidFill>
            </a:endParaRPr>
          </a:p>
          <a:p>
            <a:r>
              <a:rPr kumimoji="1" lang="ja-JP" altLang="en-US" sz="4000" dirty="0">
                <a:solidFill>
                  <a:srgbClr val="FF0000"/>
                </a:solidFill>
              </a:rPr>
              <a:t>協力してね❣</a:t>
            </a:r>
          </a:p>
        </p:txBody>
      </p:sp>
      <p:pic>
        <p:nvPicPr>
          <p:cNvPr id="5" name="中学校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45898" end="110694.37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695" y="2375679"/>
            <a:ext cx="4201111" cy="3877216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3012" y="2484624"/>
            <a:ext cx="4201111" cy="3877216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335AA6CB-1048-50DB-9F2F-015D82610F2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1406" y="2438246"/>
            <a:ext cx="4291878" cy="3982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803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5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6" presetClass="entr" presetSubtype="0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6" presetClass="entr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  <p:bldP spid="6" grpId="0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C75673C-126B-F0F1-718C-6A0EF2089A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6225"/>
            <a:ext cx="11142345" cy="1356360"/>
          </a:xfrm>
        </p:spPr>
        <p:txBody>
          <a:bodyPr>
            <a:noAutofit/>
          </a:bodyPr>
          <a:lstStyle/>
          <a:p>
            <a:br>
              <a:rPr lang="en-US" altLang="ja-JP" sz="6600" dirty="0"/>
            </a:br>
            <a:r>
              <a:rPr lang="ja-JP" altLang="en-US" sz="2800" dirty="0">
                <a:solidFill>
                  <a:srgbClr val="00B050"/>
                </a:solidFill>
              </a:rPr>
              <a:t>こうじょうせん</a:t>
            </a:r>
            <a:br>
              <a:rPr lang="en-US" altLang="ja-JP" sz="6600" dirty="0">
                <a:solidFill>
                  <a:srgbClr val="00B050"/>
                </a:solidFill>
              </a:rPr>
            </a:br>
            <a:r>
              <a:rPr lang="ja-JP" altLang="en-US" sz="6600" dirty="0">
                <a:solidFill>
                  <a:srgbClr val="00B050"/>
                </a:solidFill>
              </a:rPr>
              <a:t>甲状腺の病気を見つけるよ</a:t>
            </a:r>
            <a:r>
              <a:rPr kumimoji="1" lang="ja-JP" altLang="en-US" sz="6600" b="1" dirty="0">
                <a:solidFill>
                  <a:srgbClr val="00B050"/>
                </a:solidFill>
                <a:latin typeface="Arial Black" panose="020B0A04020102020204" pitchFamily="34" charset="0"/>
              </a:rPr>
              <a:t>❣</a:t>
            </a:r>
            <a:br>
              <a:rPr lang="ja-JP" altLang="en-US" sz="6600" dirty="0">
                <a:solidFill>
                  <a:srgbClr val="00B050"/>
                </a:solidFill>
              </a:rPr>
            </a:br>
            <a:endParaRPr kumimoji="1" lang="ja-JP" altLang="en-US" sz="6600" dirty="0">
              <a:solidFill>
                <a:srgbClr val="00B050"/>
              </a:solidFill>
            </a:endParaRPr>
          </a:p>
        </p:txBody>
      </p:sp>
      <p:pic>
        <p:nvPicPr>
          <p:cNvPr id="4" name="中学校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64009" end="96035.37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3626" y="1632585"/>
            <a:ext cx="5009491" cy="4837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394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0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13A155E-563D-40A6-6722-5B25696C8D4F}"/>
              </a:ext>
            </a:extLst>
          </p:cNvPr>
          <p:cNvSpPr txBox="1"/>
          <p:nvPr/>
        </p:nvSpPr>
        <p:spPr>
          <a:xfrm>
            <a:off x="1539207" y="574474"/>
            <a:ext cx="941796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dirty="0" err="1">
                <a:solidFill>
                  <a:srgbClr val="00B050"/>
                </a:solidFill>
              </a:rPr>
              <a:t>けつえ</a:t>
            </a:r>
            <a:r>
              <a:rPr kumimoji="1" lang="ja-JP" altLang="en-US" sz="2800" dirty="0">
                <a:solidFill>
                  <a:srgbClr val="00B050"/>
                </a:solidFill>
              </a:rPr>
              <a:t>き</a:t>
            </a:r>
            <a:endParaRPr kumimoji="1" lang="en-US" altLang="ja-JP" sz="2800" dirty="0">
              <a:solidFill>
                <a:srgbClr val="00B050"/>
              </a:solidFill>
            </a:endParaRPr>
          </a:p>
          <a:p>
            <a:r>
              <a:rPr kumimoji="1" lang="ja-JP" altLang="en-US" sz="6000" dirty="0">
                <a:solidFill>
                  <a:srgbClr val="00B050"/>
                </a:solidFill>
              </a:rPr>
              <a:t>血液の病気を見つけるよ❣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FA93FC25-D705-11A4-9B45-B6E2B903EB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6700" y="2079625"/>
            <a:ext cx="5816600" cy="4324350"/>
          </a:xfrm>
          <a:prstGeom prst="rect">
            <a:avLst/>
          </a:prstGeom>
        </p:spPr>
      </p:pic>
      <p:pic>
        <p:nvPicPr>
          <p:cNvPr id="3" name="中学校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79798" end="85851.37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869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957A22DF-08C5-DA03-9083-D518FA48C6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875" y="661987"/>
            <a:ext cx="6673699" cy="5534025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19A6EB19-6754-59FD-2A35-F05D8F065160}"/>
              </a:ext>
            </a:extLst>
          </p:cNvPr>
          <p:cNvSpPr txBox="1"/>
          <p:nvPr/>
        </p:nvSpPr>
        <p:spPr>
          <a:xfrm>
            <a:off x="8582382" y="714375"/>
            <a:ext cx="2523768" cy="5632311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 indent="177800"/>
            <a:r>
              <a:rPr kumimoji="1" lang="ja-JP" altLang="en-US" dirty="0"/>
              <a:t>や</a:t>
            </a:r>
            <a:endParaRPr kumimoji="1" lang="en-US" altLang="ja-JP" dirty="0"/>
          </a:p>
          <a:p>
            <a:r>
              <a:rPr kumimoji="1" lang="ja-JP" altLang="en-US" sz="4800" dirty="0"/>
              <a:t>瘦せすぎて</a:t>
            </a:r>
            <a:endParaRPr kumimoji="1" lang="en-US" altLang="ja-JP" sz="4800" dirty="0"/>
          </a:p>
          <a:p>
            <a:pPr indent="177800"/>
            <a:r>
              <a:rPr kumimoji="1" lang="ja-JP" altLang="en-US" sz="2000" dirty="0"/>
              <a:t>びょうき</a:t>
            </a:r>
            <a:endParaRPr kumimoji="1" lang="en-US" altLang="ja-JP" sz="2000" dirty="0"/>
          </a:p>
          <a:p>
            <a:r>
              <a:rPr kumimoji="1" lang="ja-JP" altLang="en-US" sz="4800" dirty="0"/>
              <a:t>病気にならないか❣</a:t>
            </a:r>
          </a:p>
          <a:p>
            <a:endParaRPr kumimoji="1" lang="ja-JP" altLang="en-US" dirty="0"/>
          </a:p>
        </p:txBody>
      </p:sp>
      <p:pic>
        <p:nvPicPr>
          <p:cNvPr id="2" name="中学校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89984" end="65509.37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518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ソース画像を表示">
            <a:extLst>
              <a:ext uri="{FF2B5EF4-FFF2-40B4-BE49-F238E27FC236}">
                <a16:creationId xmlns:a16="http://schemas.microsoft.com/office/drawing/2014/main" id="{9D765E5C-5F2F-05EE-A70D-7474F423F1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8174" y="209550"/>
            <a:ext cx="7600951" cy="6143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A8B52F3-12B5-ACC8-4A65-26375CAC1640}"/>
              </a:ext>
            </a:extLst>
          </p:cNvPr>
          <p:cNvSpPr txBox="1"/>
          <p:nvPr/>
        </p:nvSpPr>
        <p:spPr>
          <a:xfrm>
            <a:off x="477507" y="3744397"/>
            <a:ext cx="39243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000" dirty="0">
                <a:solidFill>
                  <a:srgbClr val="00B050"/>
                </a:solidFill>
              </a:rPr>
              <a:t>不安なことも</a:t>
            </a:r>
            <a:endParaRPr kumimoji="1" lang="en-US" altLang="ja-JP" sz="2000" dirty="0">
              <a:solidFill>
                <a:srgbClr val="00B050"/>
              </a:solidFill>
            </a:endParaRPr>
          </a:p>
          <a:p>
            <a:r>
              <a:rPr kumimoji="1" lang="ja-JP" altLang="en-US" sz="4000" dirty="0">
                <a:solidFill>
                  <a:srgbClr val="00B050"/>
                </a:solidFill>
              </a:rPr>
              <a:t>教えてね❣</a:t>
            </a:r>
          </a:p>
        </p:txBody>
      </p:sp>
      <p:sp>
        <p:nvSpPr>
          <p:cNvPr id="3" name="タイトル 2">
            <a:extLst>
              <a:ext uri="{FF2B5EF4-FFF2-40B4-BE49-F238E27FC236}">
                <a16:creationId xmlns:a16="http://schemas.microsoft.com/office/drawing/2014/main" id="{532DE5CF-9513-2FAD-18DB-7D8B1549E8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673" y="692115"/>
            <a:ext cx="3525326" cy="2564267"/>
          </a:xfrm>
        </p:spPr>
        <p:txBody>
          <a:bodyPr>
            <a:normAutofit fontScale="90000"/>
          </a:bodyPr>
          <a:lstStyle/>
          <a:p>
            <a:pPr indent="93663"/>
            <a:r>
              <a:rPr lang="ja-JP" altLang="en-US" sz="2000" b="1" dirty="0">
                <a:solidFill>
                  <a:schemeClr val="tx1"/>
                </a:solidFill>
                <a:latin typeface="Arial Black" panose="020B0A04020102020204" pitchFamily="34" charset="0"/>
              </a:rPr>
              <a:t>は</a:t>
            </a:r>
            <a:br>
              <a:rPr lang="en-US" altLang="ja-JP" b="1" dirty="0">
                <a:solidFill>
                  <a:schemeClr val="tx1"/>
                </a:solidFill>
                <a:latin typeface="Arial Black" panose="020B0A04020102020204" pitchFamily="34" charset="0"/>
              </a:rPr>
            </a:br>
            <a:r>
              <a:rPr lang="ja-JP" altLang="en-US" b="1" dirty="0">
                <a:solidFill>
                  <a:schemeClr val="tx1"/>
                </a:solidFill>
                <a:latin typeface="Arial Black" panose="020B0A04020102020204" pitchFamily="34" charset="0"/>
              </a:rPr>
              <a:t>恥ずかしくな　　</a:t>
            </a:r>
            <a:br>
              <a:rPr lang="en-US" altLang="ja-JP" b="1" dirty="0">
                <a:solidFill>
                  <a:schemeClr val="tx1"/>
                </a:solidFill>
                <a:latin typeface="Arial Black" panose="020B0A04020102020204" pitchFamily="34" charset="0"/>
              </a:rPr>
            </a:br>
            <a:r>
              <a:rPr lang="ja-JP" altLang="en-US" sz="2000" b="1" dirty="0">
                <a:solidFill>
                  <a:schemeClr val="tx1"/>
                </a:solidFill>
                <a:latin typeface="Arial Black" panose="020B0A04020102020204" pitchFamily="34" charset="0"/>
              </a:rPr>
              <a:t>　　</a:t>
            </a:r>
            <a:r>
              <a:rPr lang="ja-JP" altLang="en-US" sz="800" b="1" dirty="0">
                <a:solidFill>
                  <a:schemeClr val="tx1"/>
                </a:solidFill>
                <a:latin typeface="Arial Black" panose="020B0A04020102020204" pitchFamily="34" charset="0"/>
              </a:rPr>
              <a:t>　</a:t>
            </a:r>
            <a:r>
              <a:rPr lang="ja-JP" altLang="en-US" sz="2000" b="1" dirty="0">
                <a:solidFill>
                  <a:schemeClr val="tx1"/>
                </a:solidFill>
                <a:latin typeface="Arial Black" panose="020B0A04020102020204" pitchFamily="34" charset="0"/>
              </a:rPr>
              <a:t>　　　　　　</a:t>
            </a:r>
            <a:r>
              <a:rPr lang="ja-JP" altLang="en-US" sz="800" b="1" dirty="0">
                <a:solidFill>
                  <a:schemeClr val="tx1"/>
                </a:solidFill>
                <a:latin typeface="Arial Black" panose="020B0A04020102020204" pitchFamily="34" charset="0"/>
              </a:rPr>
              <a:t>　</a:t>
            </a:r>
            <a:r>
              <a:rPr lang="ja-JP" altLang="en-US" sz="2000" b="1" dirty="0">
                <a:solidFill>
                  <a:schemeClr val="tx1"/>
                </a:solidFill>
                <a:latin typeface="Arial Black" panose="020B0A04020102020204" pitchFamily="34" charset="0"/>
              </a:rPr>
              <a:t>しんさつ　</a:t>
            </a:r>
            <a:br>
              <a:rPr lang="en-US" altLang="ja-JP" b="1" dirty="0">
                <a:solidFill>
                  <a:schemeClr val="tx1"/>
                </a:solidFill>
                <a:latin typeface="Arial Black" panose="020B0A04020102020204" pitchFamily="34" charset="0"/>
              </a:rPr>
            </a:br>
            <a:r>
              <a:rPr lang="ja-JP" altLang="en-US" b="1" dirty="0">
                <a:solidFill>
                  <a:schemeClr val="tx1"/>
                </a:solidFill>
                <a:latin typeface="Arial Black" panose="020B0A04020102020204" pitchFamily="34" charset="0"/>
              </a:rPr>
              <a:t>いように診察</a:t>
            </a:r>
            <a:br>
              <a:rPr lang="en-US" altLang="ja-JP" b="1" dirty="0">
                <a:solidFill>
                  <a:schemeClr val="tx1"/>
                </a:solidFill>
                <a:latin typeface="Arial Black" panose="020B0A04020102020204" pitchFamily="34" charset="0"/>
              </a:rPr>
            </a:br>
            <a:r>
              <a:rPr lang="ja-JP" altLang="en-US" b="1" dirty="0">
                <a:solidFill>
                  <a:schemeClr val="tx1"/>
                </a:solidFill>
                <a:latin typeface="Arial Black" panose="020B0A04020102020204" pitchFamily="34" charset="0"/>
              </a:rPr>
              <a:t>　</a:t>
            </a:r>
            <a:r>
              <a:rPr lang="ja-JP" altLang="en-US" sz="800" b="1" dirty="0">
                <a:solidFill>
                  <a:schemeClr val="tx1"/>
                </a:solidFill>
                <a:latin typeface="Arial Black" panose="020B0A04020102020204" pitchFamily="34" charset="0"/>
              </a:rPr>
              <a:t>　</a:t>
            </a:r>
            <a:r>
              <a:rPr lang="ja-JP" altLang="en-US" sz="2000" b="1" dirty="0">
                <a:solidFill>
                  <a:schemeClr val="tx1"/>
                </a:solidFill>
                <a:latin typeface="Arial Black" panose="020B0A04020102020204" pitchFamily="34" charset="0"/>
              </a:rPr>
              <a:t>ひとり</a:t>
            </a:r>
            <a:br>
              <a:rPr lang="en-US" altLang="ja-JP" b="1" dirty="0">
                <a:solidFill>
                  <a:schemeClr val="tx1"/>
                </a:solidFill>
                <a:latin typeface="Arial Black" panose="020B0A04020102020204" pitchFamily="34" charset="0"/>
              </a:rPr>
            </a:br>
            <a:r>
              <a:rPr kumimoji="1" lang="ja-JP" altLang="en-US" sz="4400" b="1" dirty="0">
                <a:solidFill>
                  <a:schemeClr val="tx1"/>
                </a:solidFill>
                <a:latin typeface="Arial Black" panose="020B0A04020102020204" pitchFamily="34" charset="0"/>
              </a:rPr>
              <a:t>は一人ずつ❣</a:t>
            </a:r>
            <a:endParaRPr lang="ja-JP" altLang="en-US" dirty="0">
              <a:solidFill>
                <a:schemeClr val="tx1"/>
              </a:solidFill>
            </a:endParaRPr>
          </a:p>
        </p:txBody>
      </p:sp>
      <p:pic>
        <p:nvPicPr>
          <p:cNvPr id="13" name="図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9367" y="2875968"/>
            <a:ext cx="2292701" cy="2723208"/>
          </a:xfrm>
          <a:prstGeom prst="rect">
            <a:avLst/>
          </a:prstGeom>
        </p:spPr>
      </p:pic>
      <p:pic>
        <p:nvPicPr>
          <p:cNvPr id="4" name="中学校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10298" end="48560.37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4778" y="416335"/>
            <a:ext cx="2630238" cy="2922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074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6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174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46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99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992" tmFilter="0, 0; 0.125,0.2665; 0.25,0.4; 0.375,0.465; 0.5,0.5;  0.625,0.535; 0.75,0.6; 0.875,0.7335; 1,1">
                                          <p:stCondLst>
                                            <p:cond delay="199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96" tmFilter="0, 0; 0.125,0.2665; 0.25,0.4; 0.375,0.465; 0.5,0.5;  0.625,0.535; 0.75,0.6; 0.875,0.7335; 1,1">
                                          <p:stCondLst>
                                            <p:cond delay="397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92" tmFilter="0, 0; 0.125,0.2665; 0.25,0.4; 0.375,0.465; 0.5,0.5;  0.625,0.535; 0.75,0.6; 0.875,0.7335; 1,1">
                                          <p:stCondLst>
                                            <p:cond delay="49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78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498" decel="50000">
                                          <p:stCondLst>
                                            <p:cond delay="202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78">
                                          <p:stCondLst>
                                            <p:cond delay="393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498" decel="50000">
                                          <p:stCondLst>
                                            <p:cond delay="401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78">
                                          <p:stCondLst>
                                            <p:cond delay="492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498" decel="50000">
                                          <p:stCondLst>
                                            <p:cond delay="500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78">
                                          <p:stCondLst>
                                            <p:cond delay="54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498" decel="50000">
                                          <p:stCondLst>
                                            <p:cond delay="550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F91500F-844F-60DA-142A-671F21BC89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2038" y="307181"/>
            <a:ext cx="10677524" cy="1356360"/>
          </a:xfrm>
        </p:spPr>
        <p:txBody>
          <a:bodyPr>
            <a:noAutofit/>
          </a:bodyPr>
          <a:lstStyle/>
          <a:p>
            <a:pPr indent="5207000"/>
            <a:br>
              <a:rPr kumimoji="1" lang="en-US" altLang="ja-JP" sz="6000" dirty="0">
                <a:solidFill>
                  <a:srgbClr val="00B050"/>
                </a:solidFill>
              </a:rPr>
            </a:br>
            <a:r>
              <a:rPr kumimoji="1" lang="ja-JP" altLang="en-US" sz="6000" dirty="0">
                <a:solidFill>
                  <a:srgbClr val="00B050"/>
                </a:solidFill>
              </a:rPr>
              <a:t>ルールがあるよ守ってね❣</a:t>
            </a:r>
            <a:br>
              <a:rPr kumimoji="1" lang="ja-JP" altLang="en-US" sz="6000" dirty="0">
                <a:solidFill>
                  <a:srgbClr val="00B050"/>
                </a:solidFill>
              </a:rPr>
            </a:br>
            <a:endParaRPr kumimoji="1" lang="ja-JP" altLang="en-US" sz="6000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D1DEACE7-6168-9D57-FBFB-0EE82EEB3668}"/>
              </a:ext>
            </a:extLst>
          </p:cNvPr>
          <p:cNvSpPr txBox="1"/>
          <p:nvPr/>
        </p:nvSpPr>
        <p:spPr>
          <a:xfrm>
            <a:off x="1323975" y="2266950"/>
            <a:ext cx="6853158" cy="34778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indent="989013"/>
            <a:r>
              <a:rPr kumimoji="1" lang="ja-JP" altLang="en-US" sz="2000" dirty="0">
                <a:solidFill>
                  <a:srgbClr val="FF0000"/>
                </a:solidFill>
              </a:rPr>
              <a:t>けんこうちょうさひょう</a:t>
            </a:r>
            <a:endParaRPr kumimoji="1" lang="en-US" altLang="ja-JP" sz="2000" dirty="0">
              <a:solidFill>
                <a:srgbClr val="FF0000"/>
              </a:solidFill>
            </a:endParaRPr>
          </a:p>
          <a:p>
            <a:r>
              <a:rPr kumimoji="1" lang="ja-JP" altLang="en-US" sz="4000" dirty="0">
                <a:solidFill>
                  <a:srgbClr val="FF0000"/>
                </a:solidFill>
              </a:rPr>
              <a:t>１，健康調査票は大切です。</a:t>
            </a:r>
            <a:endParaRPr kumimoji="1" lang="en-US" altLang="ja-JP" sz="4000" dirty="0">
              <a:solidFill>
                <a:srgbClr val="FF0000"/>
              </a:solidFill>
            </a:endParaRPr>
          </a:p>
          <a:p>
            <a:endParaRPr kumimoji="1" lang="en-US" altLang="ja-JP" sz="4000" dirty="0">
              <a:solidFill>
                <a:srgbClr val="FF0000"/>
              </a:solidFill>
            </a:endParaRPr>
          </a:p>
          <a:p>
            <a:endParaRPr kumimoji="1" lang="en-US" altLang="ja-JP" sz="4000" dirty="0">
              <a:solidFill>
                <a:srgbClr val="FF0000"/>
              </a:solidFill>
            </a:endParaRPr>
          </a:p>
          <a:p>
            <a:endParaRPr kumimoji="1" lang="en-US" altLang="ja-JP" sz="4000" dirty="0">
              <a:solidFill>
                <a:srgbClr val="FF0000"/>
              </a:solidFill>
            </a:endParaRPr>
          </a:p>
          <a:p>
            <a:endParaRPr kumimoji="1" lang="en-US" altLang="ja-JP" sz="4000" dirty="0">
              <a:solidFill>
                <a:srgbClr val="FF0000"/>
              </a:solidFill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ED5C55F3-005F-D67E-EDD9-2E0206488B67}"/>
              </a:ext>
            </a:extLst>
          </p:cNvPr>
          <p:cNvSpPr txBox="1"/>
          <p:nvPr/>
        </p:nvSpPr>
        <p:spPr>
          <a:xfrm>
            <a:off x="1323974" y="3429000"/>
            <a:ext cx="8918983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dirty="0">
                <a:solidFill>
                  <a:srgbClr val="FF0000"/>
                </a:solidFill>
              </a:rPr>
              <a:t>　　　　　                                                                                                  いりょうきかん</a:t>
            </a:r>
            <a:endParaRPr kumimoji="1" lang="en-US" altLang="ja-JP" sz="4000" dirty="0">
              <a:solidFill>
                <a:srgbClr val="FF0000"/>
              </a:solidFill>
            </a:endParaRPr>
          </a:p>
          <a:p>
            <a:r>
              <a:rPr kumimoji="1" lang="ja-JP" altLang="en-US" sz="4000" dirty="0">
                <a:solidFill>
                  <a:srgbClr val="FF0000"/>
                </a:solidFill>
              </a:rPr>
              <a:t>２，学校で受けない場合は医療機関で</a:t>
            </a:r>
            <a:endParaRPr kumimoji="1" lang="en-US" altLang="ja-JP" sz="2000" dirty="0">
              <a:solidFill>
                <a:srgbClr val="FF0000"/>
              </a:solidFill>
            </a:endParaRPr>
          </a:p>
          <a:p>
            <a:r>
              <a:rPr kumimoji="1" lang="ja-JP" altLang="en-US" sz="4000" dirty="0">
                <a:solidFill>
                  <a:srgbClr val="FF0000"/>
                </a:solidFill>
              </a:rPr>
              <a:t>　　受けることが出来ます。</a:t>
            </a:r>
            <a:endParaRPr kumimoji="1" lang="en-US" altLang="ja-JP" sz="2000" dirty="0">
              <a:solidFill>
                <a:srgbClr val="FF0000"/>
              </a:solidFill>
            </a:endParaRPr>
          </a:p>
          <a:p>
            <a:r>
              <a:rPr kumimoji="1" lang="ja-JP" altLang="en-US" sz="4000" dirty="0">
                <a:solidFill>
                  <a:srgbClr val="FF0000"/>
                </a:solidFill>
              </a:rPr>
              <a:t>　（有料になります）</a:t>
            </a:r>
          </a:p>
          <a:p>
            <a:endParaRPr kumimoji="1" lang="ja-JP" altLang="en-US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39709CCC-23CD-CD39-F7BF-D7D230164A3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9173" y="1663541"/>
            <a:ext cx="1965530" cy="1965530"/>
          </a:xfrm>
          <a:prstGeom prst="rect">
            <a:avLst/>
          </a:prstGeom>
        </p:spPr>
      </p:pic>
      <p:pic>
        <p:nvPicPr>
          <p:cNvPr id="6" name="中学校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2503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720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71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29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613D1E22-3A51-7FC4-C4B9-1A144B75DC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950" y="714372"/>
            <a:ext cx="4572000" cy="5429250"/>
          </a:xfrm>
          <a:prstGeom prst="rect">
            <a:avLst/>
          </a:prstGeom>
        </p:spPr>
      </p:pic>
      <p:pic>
        <p:nvPicPr>
          <p:cNvPr id="4" name="中学校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693" end="418001.37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0752" y="845574"/>
            <a:ext cx="4885403" cy="5428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325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05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中学校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5406" end="370654.37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808" y="536233"/>
            <a:ext cx="3304666" cy="2220991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558" y="3876469"/>
            <a:ext cx="3304666" cy="2385617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8050" y="3238500"/>
            <a:ext cx="1484694" cy="3297506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3474" y="613970"/>
            <a:ext cx="3119830" cy="3119830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8050" y="397107"/>
            <a:ext cx="2008544" cy="2727093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4498" y="1424537"/>
            <a:ext cx="2754219" cy="2665373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0311" y="3930956"/>
            <a:ext cx="3352602" cy="2372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174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6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6" presetClass="entr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2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2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0E63A68-DE93-2CDF-9C11-578F9DB8E2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3587" y="463088"/>
            <a:ext cx="8124825" cy="1325563"/>
          </a:xfrm>
        </p:spPr>
        <p:txBody>
          <a:bodyPr>
            <a:noAutofit/>
          </a:bodyPr>
          <a:lstStyle/>
          <a:p>
            <a:pPr indent="361950"/>
            <a:r>
              <a:rPr kumimoji="1" lang="ja-JP" altLang="en-US" sz="9600" b="1" dirty="0">
                <a:latin typeface="Arial Black" panose="020B0A04020102020204" pitchFamily="34" charset="0"/>
              </a:rPr>
              <a:t>大切な理由</a:t>
            </a:r>
          </a:p>
        </p:txBody>
      </p:sp>
      <p:pic>
        <p:nvPicPr>
          <p:cNvPr id="5" name="中学校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3981" end="306071.37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730430" y="1648622"/>
            <a:ext cx="979199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870200"/>
            <a:r>
              <a:rPr kumimoji="1" lang="ja-JP" altLang="en-US" sz="1600" dirty="0">
                <a:solidFill>
                  <a:schemeClr val="accent1">
                    <a:lumMod val="75000"/>
                  </a:schemeClr>
                </a:solidFill>
              </a:rPr>
              <a:t>しんぞう</a:t>
            </a:r>
            <a:endParaRPr kumimoji="1" lang="en-US" altLang="ja-JP" sz="16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kumimoji="1" lang="ja-JP" altLang="en-US" sz="3200" dirty="0">
                <a:solidFill>
                  <a:schemeClr val="accent1">
                    <a:lumMod val="75000"/>
                  </a:schemeClr>
                </a:solidFill>
              </a:rPr>
              <a:t>１，運動をして心臓が痛くなったり息ができなく</a:t>
            </a:r>
          </a:p>
          <a:p>
            <a:r>
              <a:rPr kumimoji="1" lang="ja-JP" altLang="en-US" sz="3200" dirty="0">
                <a:solidFill>
                  <a:schemeClr val="accent1">
                    <a:lumMod val="75000"/>
                  </a:schemeClr>
                </a:solidFill>
              </a:rPr>
              <a:t>なったりしないか❣ 　　　　　　　　　　　　　　　　　　　　　　　　　　　　　　　</a:t>
            </a:r>
            <a:endParaRPr kumimoji="1" lang="ja-JP" altLang="en-US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730430" y="2831558"/>
            <a:ext cx="686635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895350"/>
            <a:r>
              <a:rPr lang="ja-JP" altLang="en-US" sz="1600" dirty="0">
                <a:solidFill>
                  <a:schemeClr val="accent1">
                    <a:lumMod val="75000"/>
                  </a:schemeClr>
                </a:solidFill>
              </a:rPr>
              <a:t>せぼね</a:t>
            </a:r>
            <a:endParaRPr lang="en-US" altLang="ja-JP" sz="16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ja-JP" altLang="en-US" sz="3200" dirty="0">
                <a:solidFill>
                  <a:schemeClr val="accent1">
                    <a:lumMod val="75000"/>
                  </a:schemeClr>
                </a:solidFill>
              </a:rPr>
              <a:t>２，背骨が曲がる病気は無いか❣</a:t>
            </a:r>
            <a:endParaRPr lang="en-US" altLang="ja-JP" sz="3200" dirty="0">
              <a:solidFill>
                <a:schemeClr val="accent1">
                  <a:lumMod val="75000"/>
                </a:schemeClr>
              </a:solidFill>
            </a:endParaRPr>
          </a:p>
          <a:p>
            <a:endParaRPr kumimoji="1" lang="ja-JP" altLang="en-US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730430" y="3683964"/>
            <a:ext cx="837068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>
                    <a:lumMod val="75000"/>
                  </a:schemeClr>
                </a:solidFill>
              </a:rPr>
              <a:t>３，水泳をしてひふが病気にならないか❣</a:t>
            </a:r>
            <a:endParaRPr lang="en-US" altLang="ja-JP" sz="3200" dirty="0">
              <a:solidFill>
                <a:schemeClr val="accent1">
                  <a:lumMod val="75000"/>
                </a:schemeClr>
              </a:solidFill>
            </a:endParaRPr>
          </a:p>
          <a:p>
            <a:endParaRPr kumimoji="1" lang="ja-JP" altLang="en-US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730430" y="4325349"/>
            <a:ext cx="4929555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200" dirty="0">
                <a:solidFill>
                  <a:schemeClr val="accent1">
                    <a:lumMod val="75000"/>
                  </a:schemeClr>
                </a:solidFill>
              </a:rPr>
              <a:t>４，のどの病気は無いか</a:t>
            </a:r>
            <a:r>
              <a:rPr lang="ja-JP" altLang="en-US" dirty="0">
                <a:solidFill>
                  <a:schemeClr val="accent1">
                    <a:lumMod val="75000"/>
                  </a:schemeClr>
                </a:solidFill>
              </a:rPr>
              <a:t>❣</a:t>
            </a:r>
            <a:endParaRPr lang="en-US" altLang="ja-JP" dirty="0">
              <a:solidFill>
                <a:schemeClr val="accent1">
                  <a:lumMod val="75000"/>
                </a:schemeClr>
              </a:solidFill>
            </a:endParaRPr>
          </a:p>
          <a:p>
            <a:endParaRPr kumimoji="1" lang="ja-JP" altLang="en-US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730430" y="4962311"/>
            <a:ext cx="510909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indent="896938"/>
            <a:r>
              <a:rPr lang="ja-JP" altLang="en-US" sz="1600" dirty="0">
                <a:solidFill>
                  <a:schemeClr val="accent1">
                    <a:lumMod val="75000"/>
                  </a:schemeClr>
                </a:solidFill>
              </a:rPr>
              <a:t>けつえき</a:t>
            </a:r>
            <a:endParaRPr lang="en-US" altLang="ja-JP" sz="16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ja-JP" altLang="en-US" sz="3200" dirty="0">
                <a:solidFill>
                  <a:schemeClr val="accent1">
                    <a:lumMod val="75000"/>
                  </a:schemeClr>
                </a:solidFill>
              </a:rPr>
              <a:t>５，血液の病気は無いか❣</a:t>
            </a:r>
            <a:endParaRPr lang="en-US" altLang="ja-JP" sz="3200" dirty="0">
              <a:solidFill>
                <a:schemeClr val="accent1">
                  <a:lumMod val="75000"/>
                </a:schemeClr>
              </a:solidFill>
            </a:endParaRPr>
          </a:p>
          <a:p>
            <a:endParaRPr kumimoji="1" lang="ja-JP" altLang="en-US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730430" y="5865512"/>
            <a:ext cx="868887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accent1">
                    <a:lumMod val="75000"/>
                  </a:schemeClr>
                </a:solidFill>
              </a:rPr>
              <a:t>６</a:t>
            </a:r>
            <a:r>
              <a:rPr kumimoji="1" lang="ja-JP" altLang="en-US" sz="3200" dirty="0">
                <a:solidFill>
                  <a:schemeClr val="accent1">
                    <a:lumMod val="75000"/>
                  </a:schemeClr>
                </a:solidFill>
              </a:rPr>
              <a:t>，やせすぎて病気にならないか❣</a:t>
            </a:r>
            <a:endParaRPr kumimoji="1" lang="en-US" altLang="ja-JP" sz="3200" dirty="0">
              <a:solidFill>
                <a:schemeClr val="accent1">
                  <a:lumMod val="75000"/>
                </a:schemeClr>
              </a:solidFill>
            </a:endParaRPr>
          </a:p>
          <a:p>
            <a:endParaRPr kumimoji="1" lang="ja-JP" altLang="en-US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2004" y="2384776"/>
            <a:ext cx="2560842" cy="2560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835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469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36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4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49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55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60A21E6-23BB-525D-35C6-3BDB1C9946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6775" y="409575"/>
            <a:ext cx="10275570" cy="1356360"/>
          </a:xfrm>
        </p:spPr>
        <p:txBody>
          <a:bodyPr>
            <a:normAutofit fontScale="90000"/>
          </a:bodyPr>
          <a:lstStyle/>
          <a:p>
            <a:pPr indent="95250"/>
            <a:r>
              <a:rPr lang="ja-JP" altLang="en-US" sz="2800" b="1" dirty="0">
                <a:latin typeface="Arial Black" panose="020B0A04020102020204" pitchFamily="34" charset="0"/>
              </a:rPr>
              <a:t>ちょうしんき　　　</a:t>
            </a:r>
            <a:r>
              <a:rPr lang="ja-JP" altLang="en-US" sz="800" b="1" dirty="0">
                <a:latin typeface="Arial Black" panose="020B0A04020102020204" pitchFamily="34" charset="0"/>
              </a:rPr>
              <a:t>　　</a:t>
            </a:r>
            <a:r>
              <a:rPr lang="ja-JP" altLang="en-US" sz="2800" b="1" dirty="0">
                <a:latin typeface="Arial Black" panose="020B0A04020102020204" pitchFamily="34" charset="0"/>
              </a:rPr>
              <a:t>なに</a:t>
            </a:r>
            <a:br>
              <a:rPr lang="en-US" altLang="ja-JP" sz="6600" b="1" dirty="0">
                <a:latin typeface="Arial Black" panose="020B0A04020102020204" pitchFamily="34" charset="0"/>
              </a:rPr>
            </a:br>
            <a:r>
              <a:rPr lang="ja-JP" altLang="en-US" sz="6600" b="1" dirty="0">
                <a:latin typeface="Arial Black" panose="020B0A04020102020204" pitchFamily="34" charset="0"/>
              </a:rPr>
              <a:t>聴診器</a:t>
            </a:r>
            <a:r>
              <a:rPr kumimoji="1" lang="ja-JP" altLang="en-US" sz="6600" b="1" dirty="0">
                <a:latin typeface="Arial Black" panose="020B0A04020102020204" pitchFamily="34" charset="0"/>
              </a:rPr>
              <a:t>で何がわかるのかな❣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BA8575B-BDAA-BBEC-22A8-B075CAC57C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0572" y="2409825"/>
            <a:ext cx="10467975" cy="4038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ja-JP" altLang="en-US" sz="2000" dirty="0"/>
              <a:t>　</a:t>
            </a:r>
            <a:r>
              <a:rPr kumimoji="1" lang="ja-JP" altLang="en-US" sz="800" dirty="0"/>
              <a:t>　　　</a:t>
            </a:r>
            <a:r>
              <a:rPr kumimoji="1" lang="ja-JP" altLang="en-US" sz="2000" dirty="0"/>
              <a:t>　しんぞう　　</a:t>
            </a:r>
            <a:r>
              <a:rPr kumimoji="1" lang="ja-JP" altLang="en-US" sz="800" dirty="0"/>
              <a:t>　</a:t>
            </a:r>
            <a:r>
              <a:rPr lang="ja-JP" altLang="en-US" sz="800" dirty="0"/>
              <a:t>                              </a:t>
            </a:r>
            <a:r>
              <a:rPr kumimoji="1" lang="ja-JP" altLang="en-US" sz="2000" dirty="0"/>
              <a:t>　　　　　　　　　　　　みだ</a:t>
            </a:r>
            <a:endParaRPr kumimoji="1" lang="en-US" altLang="ja-JP" sz="2000" dirty="0"/>
          </a:p>
          <a:p>
            <a:pPr marL="0" indent="0">
              <a:buNone/>
            </a:pPr>
            <a:r>
              <a:rPr kumimoji="1" lang="ja-JP" altLang="en-US" sz="4800" dirty="0"/>
              <a:t>＊心臓の音、リズムの乱れを</a:t>
            </a:r>
            <a:endParaRPr kumimoji="1" lang="en-US" altLang="ja-JP" dirty="0"/>
          </a:p>
          <a:p>
            <a:pPr marL="0" indent="0">
              <a:buNone/>
            </a:pPr>
            <a:r>
              <a:rPr lang="ja-JP" altLang="en-US" sz="4800" dirty="0"/>
              <a:t>　聞き分けるよ</a:t>
            </a:r>
            <a:r>
              <a:rPr kumimoji="1" lang="ja-JP" altLang="en-US" sz="4800" dirty="0"/>
              <a:t>。</a:t>
            </a:r>
            <a:endParaRPr kumimoji="1" lang="en-US" altLang="ja-JP" sz="4800" dirty="0"/>
          </a:p>
          <a:p>
            <a:pPr marL="0" indent="0">
              <a:buNone/>
            </a:pPr>
            <a:r>
              <a:rPr lang="ja-JP" altLang="en-US" sz="2000" dirty="0"/>
              <a:t>　</a:t>
            </a:r>
            <a:r>
              <a:rPr lang="ja-JP" altLang="en-US" sz="800" dirty="0"/>
              <a:t>　</a:t>
            </a:r>
            <a:r>
              <a:rPr lang="ja-JP" altLang="en-US" sz="2000" dirty="0"/>
              <a:t>　しず　　　　　　　　　　　　　　　　　　　</a:t>
            </a:r>
            <a:r>
              <a:rPr lang="ja-JP" altLang="en-US" sz="800" dirty="0"/>
              <a:t>　</a:t>
            </a:r>
            <a:endParaRPr lang="en-US" altLang="ja-JP" sz="2000" dirty="0"/>
          </a:p>
          <a:p>
            <a:pPr marL="0" indent="0">
              <a:buNone/>
            </a:pPr>
            <a:r>
              <a:rPr lang="ja-JP" altLang="en-US" sz="4800" dirty="0"/>
              <a:t>＊静かにしていないと聞こえないね。　</a:t>
            </a:r>
            <a:endParaRPr kumimoji="1" lang="ja-JP" altLang="en-US" sz="4800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DE444495-5CB9-E5A7-FFCD-3D58EA25671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1410" y="1684235"/>
            <a:ext cx="1965530" cy="1965530"/>
          </a:xfrm>
          <a:prstGeom prst="rect">
            <a:avLst/>
          </a:prstGeom>
        </p:spPr>
      </p:pic>
      <p:pic>
        <p:nvPicPr>
          <p:cNvPr id="4" name="中学校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9546" end="291527.37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456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0" presetID="26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6" presetID="26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66BEA507-B846-64F7-7446-7ABFFAFFE41A}"/>
              </a:ext>
            </a:extLst>
          </p:cNvPr>
          <p:cNvSpPr txBox="1"/>
          <p:nvPr/>
        </p:nvSpPr>
        <p:spPr>
          <a:xfrm>
            <a:off x="7943850" y="895350"/>
            <a:ext cx="3877985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/>
              <a:t>ちょうしんき</a:t>
            </a:r>
            <a:endParaRPr kumimoji="1" lang="en-US" altLang="ja-JP" sz="2400" dirty="0"/>
          </a:p>
          <a:p>
            <a:r>
              <a:rPr kumimoji="1" lang="ja-JP" altLang="en-US" sz="4800" dirty="0"/>
              <a:t>聴診器は</a:t>
            </a:r>
            <a:endParaRPr kumimoji="1" lang="en-US" altLang="ja-JP" sz="4800" dirty="0"/>
          </a:p>
          <a:p>
            <a:r>
              <a:rPr kumimoji="1" lang="ja-JP" altLang="en-US" sz="2400" dirty="0"/>
              <a:t>せいかく　　　いち</a:t>
            </a:r>
            <a:endParaRPr kumimoji="1" lang="en-US" altLang="ja-JP" sz="2400" dirty="0"/>
          </a:p>
          <a:p>
            <a:r>
              <a:rPr kumimoji="1" lang="ja-JP" altLang="en-US" sz="4800" dirty="0"/>
              <a:t>正確な位置で</a:t>
            </a:r>
            <a:endParaRPr kumimoji="1" lang="en-US" altLang="ja-JP" sz="2400" dirty="0"/>
          </a:p>
          <a:p>
            <a:r>
              <a:rPr kumimoji="1" lang="ja-JP" altLang="en-US" sz="4800" dirty="0"/>
              <a:t>聞きます。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C4B80E09-2033-5729-9441-8E051DCA1518}"/>
              </a:ext>
            </a:extLst>
          </p:cNvPr>
          <p:cNvSpPr txBox="1"/>
          <p:nvPr/>
        </p:nvSpPr>
        <p:spPr>
          <a:xfrm>
            <a:off x="7943850" y="4124325"/>
            <a:ext cx="387798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spc="-300" dirty="0">
                <a:solidFill>
                  <a:srgbClr val="FF0000"/>
                </a:solidFill>
              </a:rPr>
              <a:t>きょうりょく</a:t>
            </a:r>
            <a:endParaRPr kumimoji="1" lang="en-US" altLang="ja-JP" sz="2400" spc="-300" dirty="0">
              <a:solidFill>
                <a:srgbClr val="FF0000"/>
              </a:solidFill>
            </a:endParaRPr>
          </a:p>
          <a:p>
            <a:r>
              <a:rPr kumimoji="1" lang="ja-JP" altLang="en-US" sz="4800" dirty="0">
                <a:solidFill>
                  <a:srgbClr val="FF0000"/>
                </a:solidFill>
              </a:rPr>
              <a:t>協力してね❣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004D9597-1D7C-0123-6993-B45310CBB7A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838" y="131861"/>
            <a:ext cx="6781799" cy="6143625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A497EB9F-6699-2DBC-E993-33CBD548CDB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2585" t="23849" r="5510" b="50000"/>
          <a:stretch/>
        </p:blipFill>
        <p:spPr>
          <a:xfrm>
            <a:off x="5327307" y="298869"/>
            <a:ext cx="2264118" cy="1401417"/>
          </a:xfrm>
          <a:prstGeom prst="rect">
            <a:avLst/>
          </a:prstGeom>
        </p:spPr>
      </p:pic>
      <p:pic>
        <p:nvPicPr>
          <p:cNvPr id="8" name="Picture 2" descr="ソース画像を表示">
            <a:extLst>
              <a:ext uri="{FF2B5EF4-FFF2-40B4-BE49-F238E27FC236}">
                <a16:creationId xmlns:a16="http://schemas.microsoft.com/office/drawing/2014/main" id="{0EBC5218-3110-0380-1203-DA88A61A52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38" t="67804" r="5786" b="7530"/>
          <a:stretch/>
        </p:blipFill>
        <p:spPr bwMode="auto">
          <a:xfrm>
            <a:off x="5327307" y="5079626"/>
            <a:ext cx="2425148" cy="1321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矢印: 下 8">
            <a:extLst>
              <a:ext uri="{FF2B5EF4-FFF2-40B4-BE49-F238E27FC236}">
                <a16:creationId xmlns:a16="http://schemas.microsoft.com/office/drawing/2014/main" id="{8C7D98BB-415F-8E6D-4FDC-9E6AC6F27D60}"/>
              </a:ext>
            </a:extLst>
          </p:cNvPr>
          <p:cNvSpPr/>
          <p:nvPr/>
        </p:nvSpPr>
        <p:spPr>
          <a:xfrm rot="3122977">
            <a:off x="4207013" y="578638"/>
            <a:ext cx="292049" cy="224329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矢印: 下 10">
            <a:extLst>
              <a:ext uri="{FF2B5EF4-FFF2-40B4-BE49-F238E27FC236}">
                <a16:creationId xmlns:a16="http://schemas.microsoft.com/office/drawing/2014/main" id="{EBC3322F-ED50-8556-3166-69413C42F7B1}"/>
              </a:ext>
            </a:extLst>
          </p:cNvPr>
          <p:cNvSpPr/>
          <p:nvPr/>
        </p:nvSpPr>
        <p:spPr>
          <a:xfrm rot="6836529">
            <a:off x="5003352" y="3427794"/>
            <a:ext cx="276157" cy="239018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6" name="中学校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2667" end="228234.37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12" name="01 正常心音　心尖部 (1) (1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5152" end="16478.31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033794" y="3124200"/>
            <a:ext cx="609600" cy="609600"/>
          </a:xfrm>
          <a:prstGeom prst="rect">
            <a:avLst/>
          </a:prstGeom>
        </p:spPr>
      </p:pic>
      <p:pic>
        <p:nvPicPr>
          <p:cNvPr id="13" name="42 心室中隔欠損　胸骨左縁下部　軽症例 (1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4">
                  <p14:trim st="5928" end="25758.81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32354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185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9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68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384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67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6" presetClass="entr" presetSubtype="0" fill="hold" grpId="0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showWhenStopped="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showWhenStopped="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3" grpId="0"/>
      <p:bldP spid="2" grpId="0"/>
      <p:bldP spid="9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F01BBF5-9597-A8BF-B80F-05226ACA3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609600"/>
            <a:ext cx="11487150" cy="1356360"/>
          </a:xfrm>
        </p:spPr>
        <p:txBody>
          <a:bodyPr>
            <a:noAutofit/>
          </a:bodyPr>
          <a:lstStyle/>
          <a:p>
            <a:pPr indent="269875"/>
            <a:r>
              <a:rPr lang="ja-JP" altLang="en-US" sz="2400" b="1" dirty="0">
                <a:latin typeface="Arial Black" panose="020B0A04020102020204" pitchFamily="34" charset="0"/>
              </a:rPr>
              <a:t>ちょうしんき　　　　</a:t>
            </a:r>
            <a:r>
              <a:rPr lang="ja-JP" altLang="en-US" sz="800" b="1" dirty="0">
                <a:latin typeface="Arial Black" panose="020B0A04020102020204" pitchFamily="34" charset="0"/>
              </a:rPr>
              <a:t>　　</a:t>
            </a:r>
            <a:r>
              <a:rPr lang="ja-JP" altLang="en-US" sz="2400" b="1" dirty="0">
                <a:latin typeface="Arial Black" panose="020B0A04020102020204" pitchFamily="34" charset="0"/>
              </a:rPr>
              <a:t>なに</a:t>
            </a:r>
            <a:br>
              <a:rPr lang="en-US" altLang="ja-JP" sz="6600" b="1" dirty="0">
                <a:latin typeface="Arial Black" panose="020B0A04020102020204" pitchFamily="34" charset="0"/>
              </a:rPr>
            </a:br>
            <a:r>
              <a:rPr lang="ja-JP" altLang="en-US" sz="6600" b="1" dirty="0">
                <a:latin typeface="Arial Black" panose="020B0A04020102020204" pitchFamily="34" charset="0"/>
              </a:rPr>
              <a:t>聴診器</a:t>
            </a:r>
            <a:r>
              <a:rPr kumimoji="1" lang="ja-JP" altLang="en-US" sz="6600" b="1" dirty="0">
                <a:latin typeface="Arial Black" panose="020B0A04020102020204" pitchFamily="34" charset="0"/>
              </a:rPr>
              <a:t>で何がわかるのかな❣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C3419B3-1229-C93C-B433-6A9F846D27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5060" y="3239453"/>
            <a:ext cx="9872871" cy="3305175"/>
          </a:xfrm>
        </p:spPr>
        <p:txBody>
          <a:bodyPr>
            <a:normAutofit/>
          </a:bodyPr>
          <a:lstStyle/>
          <a:p>
            <a:pPr marL="0" indent="801688">
              <a:buNone/>
            </a:pPr>
            <a:r>
              <a:rPr kumimoji="1" lang="ja-JP" altLang="en-US" sz="2400" dirty="0"/>
              <a:t>しんこきゅう</a:t>
            </a:r>
            <a:endParaRPr kumimoji="1" lang="en-US" altLang="ja-JP" sz="2400" dirty="0"/>
          </a:p>
          <a:p>
            <a:pPr marL="0" indent="0">
              <a:buNone/>
            </a:pPr>
            <a:r>
              <a:rPr kumimoji="1" lang="ja-JP" altLang="en-US" sz="5400" dirty="0"/>
              <a:t>＊深呼吸をしてね</a:t>
            </a:r>
            <a:endParaRPr kumimoji="1" lang="en-US" altLang="ja-JP" sz="5400" dirty="0"/>
          </a:p>
          <a:p>
            <a:pPr marL="0" indent="719138">
              <a:buNone/>
            </a:pPr>
            <a:r>
              <a:rPr lang="ja-JP" altLang="en-US" sz="2400" dirty="0"/>
              <a:t>しず　　</a:t>
            </a:r>
            <a:endParaRPr kumimoji="1" lang="en-US" altLang="ja-JP" sz="2400" dirty="0"/>
          </a:p>
          <a:p>
            <a:pPr marL="0" indent="0">
              <a:buNone/>
            </a:pPr>
            <a:r>
              <a:rPr lang="ja-JP" altLang="en-US" sz="5400" dirty="0"/>
              <a:t>＊静かでないと聞こえないね</a:t>
            </a:r>
            <a:endParaRPr kumimoji="1" lang="ja-JP" altLang="en-US" sz="5400" dirty="0"/>
          </a:p>
        </p:txBody>
      </p:sp>
      <p:pic>
        <p:nvPicPr>
          <p:cNvPr id="4" name="中学校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46411" end="213546.37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239452"/>
            <a:ext cx="609600" cy="494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203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6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26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図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263" y="-631718"/>
            <a:ext cx="8843240" cy="7574867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7695346-26AF-3A62-0746-C6FB594762DD}"/>
              </a:ext>
            </a:extLst>
          </p:cNvPr>
          <p:cNvSpPr txBox="1"/>
          <p:nvPr/>
        </p:nvSpPr>
        <p:spPr>
          <a:xfrm>
            <a:off x="7976295" y="1708730"/>
            <a:ext cx="333375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dirty="0"/>
              <a:t>むね　　</a:t>
            </a:r>
            <a:r>
              <a:rPr kumimoji="1" lang="ja-JP" altLang="en-US" sz="800" dirty="0"/>
              <a:t>　</a:t>
            </a:r>
            <a:r>
              <a:rPr kumimoji="1" lang="ja-JP" altLang="en-US" sz="2000" dirty="0"/>
              <a:t>せなか</a:t>
            </a:r>
            <a:endParaRPr kumimoji="1" lang="en-US" altLang="ja-JP" sz="2000" dirty="0"/>
          </a:p>
          <a:p>
            <a:r>
              <a:rPr kumimoji="1" lang="ja-JP" altLang="en-US" sz="4000" dirty="0"/>
              <a:t>胸、背中の音</a:t>
            </a:r>
            <a:endParaRPr kumimoji="1" lang="en-US" altLang="ja-JP" sz="4000" dirty="0"/>
          </a:p>
          <a:p>
            <a:pPr indent="541338"/>
            <a:r>
              <a:rPr kumimoji="1" lang="ja-JP" altLang="en-US" sz="2000" dirty="0"/>
              <a:t>はいぜんたい　　</a:t>
            </a:r>
            <a:r>
              <a:rPr kumimoji="1" lang="ja-JP" altLang="en-US" sz="800" dirty="0"/>
              <a:t>　</a:t>
            </a:r>
            <a:r>
              <a:rPr kumimoji="1" lang="ja-JP" altLang="en-US" sz="2000" dirty="0"/>
              <a:t>こ</a:t>
            </a:r>
            <a:endParaRPr kumimoji="1" lang="en-US" altLang="ja-JP" sz="2000" dirty="0"/>
          </a:p>
          <a:p>
            <a:r>
              <a:rPr kumimoji="1" lang="ja-JP" altLang="en-US" sz="4000" dirty="0"/>
              <a:t>で肺全体の呼</a:t>
            </a:r>
            <a:endParaRPr kumimoji="1" lang="en-US" altLang="ja-JP" sz="4000" dirty="0"/>
          </a:p>
          <a:p>
            <a:r>
              <a:rPr kumimoji="1" lang="ja-JP" altLang="en-US" sz="2000" dirty="0"/>
              <a:t>きゅう</a:t>
            </a:r>
            <a:endParaRPr kumimoji="1" lang="en-US" altLang="ja-JP" sz="2000" dirty="0"/>
          </a:p>
          <a:p>
            <a:r>
              <a:rPr kumimoji="1" lang="ja-JP" altLang="en-US" sz="4000" dirty="0"/>
              <a:t>吸の音を聞き</a:t>
            </a:r>
            <a:endParaRPr kumimoji="1" lang="en-US" altLang="ja-JP" sz="2000" dirty="0"/>
          </a:p>
          <a:p>
            <a:r>
              <a:rPr kumimoji="1" lang="ja-JP" altLang="en-US" sz="4000" dirty="0"/>
              <a:t>分けています。</a:t>
            </a:r>
            <a:endParaRPr kumimoji="1" lang="en-US" altLang="ja-JP" sz="4000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27567BE6-68F6-8B6C-55A0-91C546750625}"/>
              </a:ext>
            </a:extLst>
          </p:cNvPr>
          <p:cNvSpPr txBox="1"/>
          <p:nvPr/>
        </p:nvSpPr>
        <p:spPr>
          <a:xfrm>
            <a:off x="8047613" y="5520889"/>
            <a:ext cx="326243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spc="-300" dirty="0">
                <a:solidFill>
                  <a:srgbClr val="FF0000"/>
                </a:solidFill>
              </a:rPr>
              <a:t>きょうりょく</a:t>
            </a:r>
            <a:endParaRPr kumimoji="1" lang="en-US" altLang="ja-JP" sz="2000" spc="-300" dirty="0">
              <a:solidFill>
                <a:srgbClr val="FF0000"/>
              </a:solidFill>
            </a:endParaRPr>
          </a:p>
          <a:p>
            <a:r>
              <a:rPr kumimoji="1" lang="ja-JP" altLang="en-US" sz="4000" dirty="0">
                <a:solidFill>
                  <a:srgbClr val="FF0000"/>
                </a:solidFill>
              </a:rPr>
              <a:t>協力してね❣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1B0AEFD4-F09E-5E8E-FAD4-8AE3631E2FE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52647">
            <a:off x="3122024" y="1241327"/>
            <a:ext cx="5357636" cy="4330420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E7C3C883-5518-1674-61A4-AAEE647FB35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87138">
            <a:off x="-408353" y="2076658"/>
            <a:ext cx="5357636" cy="433042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AE1B1824-EF6B-4C6C-F348-D08FA8FC4836}"/>
              </a:ext>
            </a:extLst>
          </p:cNvPr>
          <p:cNvSpPr txBox="1"/>
          <p:nvPr/>
        </p:nvSpPr>
        <p:spPr>
          <a:xfrm>
            <a:off x="1238250" y="346655"/>
            <a:ext cx="922880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indent="93663"/>
            <a:r>
              <a:rPr lang="ja-JP" altLang="en-US" sz="2400" b="1" dirty="0">
                <a:latin typeface="Arial Black" panose="020B0A04020102020204" pitchFamily="34" charset="0"/>
              </a:rPr>
              <a:t>ちょうしんき　　　きき　　　わ</a:t>
            </a:r>
            <a:endParaRPr lang="en-US" altLang="ja-JP" sz="2400" b="1" dirty="0">
              <a:latin typeface="Arial Black" panose="020B0A04020102020204" pitchFamily="34" charset="0"/>
            </a:endParaRPr>
          </a:p>
          <a:p>
            <a:r>
              <a:rPr lang="ja-JP" altLang="en-US" sz="5400" b="1" dirty="0">
                <a:latin typeface="Arial Black" panose="020B0A04020102020204" pitchFamily="34" charset="0"/>
              </a:rPr>
              <a:t>聴診器</a:t>
            </a:r>
            <a:r>
              <a:rPr kumimoji="1" lang="ja-JP" altLang="en-US" sz="5400" b="1" dirty="0">
                <a:latin typeface="Arial Black" panose="020B0A04020102020204" pitchFamily="34" charset="0"/>
              </a:rPr>
              <a:t>で聞き分けています❣</a:t>
            </a:r>
            <a:endParaRPr kumimoji="1" lang="ja-JP" altLang="en-US" sz="5400" dirty="0"/>
          </a:p>
          <a:p>
            <a:endParaRPr kumimoji="1" lang="ja-JP" altLang="en-US" dirty="0"/>
          </a:p>
        </p:txBody>
      </p:sp>
      <p:pic>
        <p:nvPicPr>
          <p:cNvPr id="2" name="01 肺胞呼吸音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323" end="54231.81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9" name="09 気管支喘息(発作中)の高音性および低温性連続性ラ音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6680" end="28614.37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055667" y="3124200"/>
            <a:ext cx="609600" cy="609600"/>
          </a:xfrm>
          <a:prstGeom prst="rect">
            <a:avLst/>
          </a:prstGeom>
        </p:spPr>
      </p:pic>
      <p:pic>
        <p:nvPicPr>
          <p:cNvPr id="10" name="中学校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4">
                  <p14:trim st="299543" end="150242.37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494258" y="31557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483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56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496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6" presetClass="entr" presetSubtype="0" fill="hold" grpId="0" nodeType="withEffect">
                                  <p:stCondLst>
                                    <p:cond delay="32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 showWhenStopped="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/>
      <p:bldP spid="6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6993487-CD3F-2D99-1605-012830D9F0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9611" y="343061"/>
            <a:ext cx="10723501" cy="1209362"/>
          </a:xfrm>
        </p:spPr>
        <p:txBody>
          <a:bodyPr>
            <a:noAutofit/>
          </a:bodyPr>
          <a:lstStyle/>
          <a:p>
            <a:pPr indent="177800"/>
            <a:r>
              <a:rPr kumimoji="1" lang="ja-JP" altLang="en-US" sz="2400" b="1" dirty="0">
                <a:latin typeface="Arial Black" panose="020B0A04020102020204" pitchFamily="34" charset="0"/>
              </a:rPr>
              <a:t>せぼね　　　　ま</a:t>
            </a:r>
            <a:br>
              <a:rPr kumimoji="1" lang="en-US" altLang="ja-JP" sz="5400" b="1" dirty="0">
                <a:latin typeface="Arial Black" panose="020B0A04020102020204" pitchFamily="34" charset="0"/>
              </a:rPr>
            </a:br>
            <a:r>
              <a:rPr kumimoji="1" lang="ja-JP" altLang="en-US" sz="5400" b="1" dirty="0">
                <a:latin typeface="Arial Black" panose="020B0A04020102020204" pitchFamily="34" charset="0"/>
              </a:rPr>
              <a:t>背骨が曲がる病気はないかな❣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10906987-E6F1-7BB0-1352-3BB1BE3BF09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078" y="2343150"/>
            <a:ext cx="3115208" cy="392430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C9AA7676-7279-83E5-7837-40BEE392E073}"/>
              </a:ext>
            </a:extLst>
          </p:cNvPr>
          <p:cNvSpPr txBox="1"/>
          <p:nvPr/>
        </p:nvSpPr>
        <p:spPr>
          <a:xfrm>
            <a:off x="5304345" y="1506409"/>
            <a:ext cx="7217855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155825"/>
            <a:endParaRPr kumimoji="1" lang="en-US" altLang="ja-JP" dirty="0">
              <a:solidFill>
                <a:srgbClr val="00B050"/>
              </a:solidFill>
            </a:endParaRPr>
          </a:p>
          <a:p>
            <a:r>
              <a:rPr kumimoji="1" lang="ja-JP" altLang="en-US" sz="3200" dirty="0">
                <a:solidFill>
                  <a:srgbClr val="00B050"/>
                </a:solidFill>
              </a:rPr>
              <a:t>＊シャツを着てると分からないね❣</a:t>
            </a:r>
          </a:p>
          <a:p>
            <a:endParaRPr kumimoji="1" lang="ja-JP" altLang="en-US" dirty="0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582B3ACD-FE2E-8CC5-F87E-E85E948D913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2226" y="2343150"/>
            <a:ext cx="3115208" cy="3924300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88161EFD-45E7-1AFC-6E47-815E0A054B6D}"/>
              </a:ext>
            </a:extLst>
          </p:cNvPr>
          <p:cNvSpPr txBox="1"/>
          <p:nvPr/>
        </p:nvSpPr>
        <p:spPr>
          <a:xfrm>
            <a:off x="4849505" y="3304936"/>
            <a:ext cx="295465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pc="-300" dirty="0">
                <a:solidFill>
                  <a:srgbClr val="FF0000"/>
                </a:solidFill>
              </a:rPr>
              <a:t>きょうりょく</a:t>
            </a:r>
            <a:endParaRPr kumimoji="1" lang="en-US" altLang="ja-JP" spc="-300" dirty="0">
              <a:solidFill>
                <a:srgbClr val="FF0000"/>
              </a:solidFill>
            </a:endParaRPr>
          </a:p>
          <a:p>
            <a:r>
              <a:rPr kumimoji="1" lang="ja-JP" altLang="en-US" sz="3600" dirty="0">
                <a:solidFill>
                  <a:srgbClr val="FF0000"/>
                </a:solidFill>
              </a:rPr>
              <a:t>協力してね❣</a:t>
            </a: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21432151-593A-61C3-DC9B-C3587DBCB3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7043" y="2342876"/>
            <a:ext cx="3115110" cy="3924848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88115DB4-8E26-902E-8BA5-8F9B2308649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7507" y="2342876"/>
            <a:ext cx="3115110" cy="3924848"/>
          </a:xfrm>
          <a:prstGeom prst="rect">
            <a:avLst/>
          </a:prstGeom>
        </p:spPr>
      </p:pic>
      <p:pic>
        <p:nvPicPr>
          <p:cNvPr id="3" name="中学校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24402" end="131040.3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333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0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5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6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6" presetClass="entr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8" grpId="0"/>
      <p:bldP spid="6" grpId="0"/>
    </p:bldLst>
  </p:timing>
</p:sld>
</file>

<file path=ppt/theme/theme1.xml><?xml version="1.0" encoding="utf-8"?>
<a:theme xmlns:a="http://schemas.openxmlformats.org/drawingml/2006/main" name="基礎">
  <a:themeElements>
    <a:clrScheme name="基礎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基礎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基礎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基礎</Template>
  <TotalTime>1065</TotalTime>
  <Words>360</Words>
  <Application>Microsoft Office PowerPoint</Application>
  <PresentationFormat>ワイド画面</PresentationFormat>
  <Paragraphs>70</Paragraphs>
  <Slides>15</Slides>
  <Notes>0</Notes>
  <HiddenSlides>0</HiddenSlides>
  <MMClips>19</MMClips>
  <ScaleCrop>false</ScaleCrop>
  <HeadingPairs>
    <vt:vector size="6" baseType="variant">
      <vt:variant>
        <vt:lpstr>使用されているフォント</vt:lpstr>
      </vt:variant>
      <vt:variant>
        <vt:i4>3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15</vt:i4>
      </vt:variant>
    </vt:vector>
  </HeadingPairs>
  <TitlesOfParts>
    <vt:vector size="19" baseType="lpstr">
      <vt:lpstr>游ゴシック</vt:lpstr>
      <vt:lpstr>Arial Black</vt:lpstr>
      <vt:lpstr>Corbel</vt:lpstr>
      <vt:lpstr>基礎</vt:lpstr>
      <vt:lpstr>          けんしん 内科健診です。</vt:lpstr>
      <vt:lpstr>PowerPoint プレゼンテーション</vt:lpstr>
      <vt:lpstr>PowerPoint プレゼンテーション</vt:lpstr>
      <vt:lpstr>大切な理由</vt:lpstr>
      <vt:lpstr>ちょうしんき　　　　　なに 聴診器で何がわかるのかな❣</vt:lpstr>
      <vt:lpstr>PowerPoint プレゼンテーション</vt:lpstr>
      <vt:lpstr>ちょうしんき　　　　　　なに 聴診器で何がわかるのかな❣</vt:lpstr>
      <vt:lpstr>PowerPoint プレゼンテーション</vt:lpstr>
      <vt:lpstr>せぼね　　　　ま 背骨が曲がる病気はないかな❣</vt:lpstr>
      <vt:lpstr>ひふ 皮膚の病気を見つけるよ❣</vt:lpstr>
      <vt:lpstr> こうじょうせん 甲状腺の病気を見つけるよ❣ </vt:lpstr>
      <vt:lpstr>PowerPoint プレゼンテーション</vt:lpstr>
      <vt:lpstr>PowerPoint プレゼンテーション</vt:lpstr>
      <vt:lpstr>は 恥ずかしくな　　 　　　　　　　　　　しんさつ　 いように診察 　　ひとり は一人ずつ❣</vt:lpstr>
      <vt:lpstr> ルールがあるよ守ってね❣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久子 森口</dc:creator>
  <cp:lastModifiedBy>195</cp:lastModifiedBy>
  <cp:revision>166</cp:revision>
  <cp:lastPrinted>2023-02-07T08:45:54Z</cp:lastPrinted>
  <dcterms:created xsi:type="dcterms:W3CDTF">2022-11-12T14:55:44Z</dcterms:created>
  <dcterms:modified xsi:type="dcterms:W3CDTF">2023-02-13T05:52:28Z</dcterms:modified>
</cp:coreProperties>
</file>