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4"/>
  </p:notesMasterIdLst>
  <p:handoutMasterIdLst>
    <p:handoutMasterId r:id="rId15"/>
  </p:handoutMasterIdLst>
  <p:sldIdLst>
    <p:sldId id="623" r:id="rId2"/>
    <p:sldId id="525" r:id="rId3"/>
    <p:sldId id="626" r:id="rId4"/>
    <p:sldId id="618" r:id="rId5"/>
    <p:sldId id="624" r:id="rId6"/>
    <p:sldId id="610" r:id="rId7"/>
    <p:sldId id="612" r:id="rId8"/>
    <p:sldId id="627" r:id="rId9"/>
    <p:sldId id="613" r:id="rId10"/>
    <p:sldId id="619" r:id="rId11"/>
    <p:sldId id="622" r:id="rId12"/>
    <p:sldId id="577" r:id="rId13"/>
  </p:sldIdLst>
  <p:sldSz cx="10287000" cy="6858000" type="35mm"/>
  <p:notesSz cx="9866313" cy="6735763"/>
  <p:defaultTextStyle>
    <a:defPPr>
      <a:defRPr lang="ja-JP"/>
    </a:defPPr>
    <a:lvl1pPr algn="l" rtl="0" fontAlgn="base">
      <a:spcBef>
        <a:spcPct val="0"/>
      </a:spcBef>
      <a:spcAft>
        <a:spcPct val="0"/>
      </a:spcAft>
      <a:defRPr kumimoji="1" sz="3200" b="1" kern="1200">
        <a:solidFill>
          <a:schemeClr val="tx1"/>
        </a:solidFill>
        <a:latin typeface="Garamond" pitchFamily="18" charset="0"/>
        <a:ea typeface="ＭＳ Ｐゴシック" pitchFamily="50" charset="-128"/>
        <a:cs typeface="+mn-cs"/>
      </a:defRPr>
    </a:lvl1pPr>
    <a:lvl2pPr marL="457200" algn="l" rtl="0" fontAlgn="base">
      <a:spcBef>
        <a:spcPct val="0"/>
      </a:spcBef>
      <a:spcAft>
        <a:spcPct val="0"/>
      </a:spcAft>
      <a:defRPr kumimoji="1" sz="3200" b="1" kern="1200">
        <a:solidFill>
          <a:schemeClr val="tx1"/>
        </a:solidFill>
        <a:latin typeface="Garamond" pitchFamily="18" charset="0"/>
        <a:ea typeface="ＭＳ Ｐゴシック" pitchFamily="50" charset="-128"/>
        <a:cs typeface="+mn-cs"/>
      </a:defRPr>
    </a:lvl2pPr>
    <a:lvl3pPr marL="914400" algn="l" rtl="0" fontAlgn="base">
      <a:spcBef>
        <a:spcPct val="0"/>
      </a:spcBef>
      <a:spcAft>
        <a:spcPct val="0"/>
      </a:spcAft>
      <a:defRPr kumimoji="1" sz="3200" b="1" kern="1200">
        <a:solidFill>
          <a:schemeClr val="tx1"/>
        </a:solidFill>
        <a:latin typeface="Garamond" pitchFamily="18" charset="0"/>
        <a:ea typeface="ＭＳ Ｐゴシック" pitchFamily="50" charset="-128"/>
        <a:cs typeface="+mn-cs"/>
      </a:defRPr>
    </a:lvl3pPr>
    <a:lvl4pPr marL="1371600" algn="l" rtl="0" fontAlgn="base">
      <a:spcBef>
        <a:spcPct val="0"/>
      </a:spcBef>
      <a:spcAft>
        <a:spcPct val="0"/>
      </a:spcAft>
      <a:defRPr kumimoji="1" sz="3200" b="1" kern="1200">
        <a:solidFill>
          <a:schemeClr val="tx1"/>
        </a:solidFill>
        <a:latin typeface="Garamond" pitchFamily="18" charset="0"/>
        <a:ea typeface="ＭＳ Ｐゴシック" pitchFamily="50" charset="-128"/>
        <a:cs typeface="+mn-cs"/>
      </a:defRPr>
    </a:lvl4pPr>
    <a:lvl5pPr marL="1828800" algn="l" rtl="0" fontAlgn="base">
      <a:spcBef>
        <a:spcPct val="0"/>
      </a:spcBef>
      <a:spcAft>
        <a:spcPct val="0"/>
      </a:spcAft>
      <a:defRPr kumimoji="1" sz="3200" b="1" kern="1200">
        <a:solidFill>
          <a:schemeClr val="tx1"/>
        </a:solidFill>
        <a:latin typeface="Garamond" pitchFamily="18" charset="0"/>
        <a:ea typeface="ＭＳ Ｐゴシック" pitchFamily="50" charset="-128"/>
        <a:cs typeface="+mn-cs"/>
      </a:defRPr>
    </a:lvl5pPr>
    <a:lvl6pPr marL="2286000" algn="l" defTabSz="914400" rtl="0" eaLnBrk="1" latinLnBrk="0" hangingPunct="1">
      <a:defRPr kumimoji="1" sz="3200" b="1" kern="1200">
        <a:solidFill>
          <a:schemeClr val="tx1"/>
        </a:solidFill>
        <a:latin typeface="Garamond" pitchFamily="18" charset="0"/>
        <a:ea typeface="ＭＳ Ｐゴシック" pitchFamily="50" charset="-128"/>
        <a:cs typeface="+mn-cs"/>
      </a:defRPr>
    </a:lvl6pPr>
    <a:lvl7pPr marL="2743200" algn="l" defTabSz="914400" rtl="0" eaLnBrk="1" latinLnBrk="0" hangingPunct="1">
      <a:defRPr kumimoji="1" sz="3200" b="1" kern="1200">
        <a:solidFill>
          <a:schemeClr val="tx1"/>
        </a:solidFill>
        <a:latin typeface="Garamond" pitchFamily="18" charset="0"/>
        <a:ea typeface="ＭＳ Ｐゴシック" pitchFamily="50" charset="-128"/>
        <a:cs typeface="+mn-cs"/>
      </a:defRPr>
    </a:lvl7pPr>
    <a:lvl8pPr marL="3200400" algn="l" defTabSz="914400" rtl="0" eaLnBrk="1" latinLnBrk="0" hangingPunct="1">
      <a:defRPr kumimoji="1" sz="3200" b="1" kern="1200">
        <a:solidFill>
          <a:schemeClr val="tx1"/>
        </a:solidFill>
        <a:latin typeface="Garamond" pitchFamily="18" charset="0"/>
        <a:ea typeface="ＭＳ Ｐゴシック" pitchFamily="50" charset="-128"/>
        <a:cs typeface="+mn-cs"/>
      </a:defRPr>
    </a:lvl8pPr>
    <a:lvl9pPr marL="3657600" algn="l" defTabSz="914400" rtl="0" eaLnBrk="1" latinLnBrk="0" hangingPunct="1">
      <a:defRPr kumimoji="1" sz="3200" b="1" kern="1200">
        <a:solidFill>
          <a:schemeClr val="tx1"/>
        </a:solidFill>
        <a:latin typeface="Garamond"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12">
          <p15:clr>
            <a:srgbClr val="A4A3A4"/>
          </p15:clr>
        </p15:guide>
        <p15:guide id="2" pos="3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clrMru>
    <a:srgbClr val="FF9FEE"/>
    <a:srgbClr val="0000FF"/>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2" y="102"/>
      </p:cViewPr>
      <p:guideLst>
        <p:guide orient="horz" pos="2112"/>
        <p:guide pos="32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1" y="0"/>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Geneva" charset="0"/>
                <a:ea typeface="Osaka" charset="0"/>
                <a:cs typeface="Osaka" charset="0"/>
              </a:defRPr>
            </a:lvl1pPr>
          </a:lstStyle>
          <a:p>
            <a:pPr>
              <a:defRPr/>
            </a:pPr>
            <a:endParaRPr lang="en-US" altLang="ja-JP"/>
          </a:p>
        </p:txBody>
      </p:sp>
      <p:sp>
        <p:nvSpPr>
          <p:cNvPr id="89091" name="Rectangle 3"/>
          <p:cNvSpPr>
            <a:spLocks noGrp="1" noChangeArrowheads="1"/>
          </p:cNvSpPr>
          <p:nvPr>
            <p:ph type="dt" sz="quarter" idx="1"/>
          </p:nvPr>
        </p:nvSpPr>
        <p:spPr bwMode="auto">
          <a:xfrm>
            <a:off x="5590911" y="0"/>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Geneva" charset="0"/>
                <a:ea typeface="Osaka" charset="0"/>
                <a:cs typeface="Osaka" charset="0"/>
              </a:defRPr>
            </a:lvl1pPr>
          </a:lstStyle>
          <a:p>
            <a:pPr>
              <a:defRPr/>
            </a:pPr>
            <a:endParaRPr lang="en-US" altLang="ja-JP"/>
          </a:p>
        </p:txBody>
      </p:sp>
      <p:sp>
        <p:nvSpPr>
          <p:cNvPr id="89092" name="Rectangle 4"/>
          <p:cNvSpPr>
            <a:spLocks noGrp="1" noChangeArrowheads="1"/>
          </p:cNvSpPr>
          <p:nvPr>
            <p:ph type="ftr" sz="quarter" idx="2"/>
          </p:nvPr>
        </p:nvSpPr>
        <p:spPr bwMode="auto">
          <a:xfrm>
            <a:off x="1" y="6398975"/>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Geneva" charset="0"/>
                <a:ea typeface="Osaka" charset="0"/>
                <a:cs typeface="Osaka" charset="0"/>
              </a:defRPr>
            </a:lvl1pPr>
          </a:lstStyle>
          <a:p>
            <a:pPr>
              <a:defRPr/>
            </a:pPr>
            <a:endParaRPr lang="en-US" altLang="ja-JP"/>
          </a:p>
        </p:txBody>
      </p:sp>
      <p:sp>
        <p:nvSpPr>
          <p:cNvPr id="89093" name="Rectangle 5"/>
          <p:cNvSpPr>
            <a:spLocks noGrp="1" noChangeArrowheads="1"/>
          </p:cNvSpPr>
          <p:nvPr>
            <p:ph type="sldNum" sz="quarter" idx="3"/>
          </p:nvPr>
        </p:nvSpPr>
        <p:spPr bwMode="auto">
          <a:xfrm>
            <a:off x="5590911" y="6398975"/>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Geneva" charset="0"/>
                <a:ea typeface="Osaka" charset="-128"/>
              </a:defRPr>
            </a:lvl1pPr>
          </a:lstStyle>
          <a:p>
            <a:pPr>
              <a:defRPr/>
            </a:pPr>
            <a:fld id="{2D88D5A7-197C-43AF-9B72-4F0C1D326365}" type="slidenum">
              <a:rPr lang="en-US" altLang="ja-JP"/>
              <a:pPr>
                <a:defRPr/>
              </a:pPr>
              <a:t>‹#›</a:t>
            </a:fld>
            <a:endParaRPr lang="en-US" altLang="ja-JP"/>
          </a:p>
        </p:txBody>
      </p:sp>
    </p:spTree>
    <p:extLst>
      <p:ext uri="{BB962C8B-B14F-4D97-AF65-F5344CB8AC3E}">
        <p14:creationId xmlns:p14="http://schemas.microsoft.com/office/powerpoint/2010/main" val="4166894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Geneva" charset="0"/>
                <a:ea typeface="Osaka" charset="0"/>
                <a:cs typeface="Osaka" charset="0"/>
              </a:defRPr>
            </a:lvl1pPr>
          </a:lstStyle>
          <a:p>
            <a:pPr>
              <a:defRPr/>
            </a:pPr>
            <a:endParaRPr lang="en-US" altLang="ja-JP"/>
          </a:p>
        </p:txBody>
      </p:sp>
      <p:sp>
        <p:nvSpPr>
          <p:cNvPr id="157699" name="Rectangle 3"/>
          <p:cNvSpPr>
            <a:spLocks noGrp="1" noChangeArrowheads="1"/>
          </p:cNvSpPr>
          <p:nvPr>
            <p:ph type="dt" idx="1"/>
          </p:nvPr>
        </p:nvSpPr>
        <p:spPr bwMode="auto">
          <a:xfrm>
            <a:off x="5590911" y="0"/>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Geneva" charset="0"/>
                <a:ea typeface="Osaka" charset="0"/>
                <a:cs typeface="Osaka" charset="0"/>
              </a:defRPr>
            </a:lvl1pPr>
          </a:lstStyle>
          <a:p>
            <a:pPr>
              <a:defRPr/>
            </a:pPr>
            <a:endParaRPr lang="en-US" altLang="ja-JP"/>
          </a:p>
        </p:txBody>
      </p:sp>
      <p:sp>
        <p:nvSpPr>
          <p:cNvPr id="157700" name="Rectangle 4"/>
          <p:cNvSpPr>
            <a:spLocks noGrp="1" noRot="1" noChangeAspect="1" noChangeArrowheads="1" noTextEdit="1"/>
          </p:cNvSpPr>
          <p:nvPr>
            <p:ph type="sldImg" idx="2"/>
          </p:nvPr>
        </p:nvSpPr>
        <p:spPr bwMode="auto">
          <a:xfrm>
            <a:off x="3036888" y="504825"/>
            <a:ext cx="3792537" cy="25273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157701" name="Rectangle 5"/>
          <p:cNvSpPr>
            <a:spLocks noGrp="1" noChangeArrowheads="1"/>
          </p:cNvSpPr>
          <p:nvPr>
            <p:ph type="body" sz="quarter" idx="3"/>
          </p:nvPr>
        </p:nvSpPr>
        <p:spPr bwMode="auto">
          <a:xfrm>
            <a:off x="1315509" y="3199488"/>
            <a:ext cx="7235297" cy="303109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noProof="0"/>
              <a:t>マスタ</a:t>
            </a:r>
            <a:r>
              <a:rPr lang="en-US" altLang="ja-JP" noProof="0"/>
              <a:t> </a:t>
            </a:r>
            <a:r>
              <a:rPr lang="ja-JP" altLang="en-US" noProof="0"/>
              <a:t>テキストの書式設定</a:t>
            </a:r>
            <a:endParaRPr lang="en-US" altLang="ja-JP" noProof="0"/>
          </a:p>
          <a:p>
            <a:pPr lvl="1"/>
            <a:r>
              <a:rPr lang="ja-JP" altLang="en-US" noProof="0"/>
              <a:t>第</a:t>
            </a:r>
            <a:r>
              <a:rPr lang="en-US" altLang="ja-JP" noProof="0"/>
              <a:t> 2 </a:t>
            </a:r>
            <a:r>
              <a:rPr lang="ja-JP" altLang="en-US" noProof="0"/>
              <a:t>レベル</a:t>
            </a:r>
            <a:endParaRPr lang="en-US" altLang="ja-JP" noProof="0"/>
          </a:p>
          <a:p>
            <a:pPr lvl="2"/>
            <a:r>
              <a:rPr lang="ja-JP" altLang="en-US" noProof="0"/>
              <a:t>第</a:t>
            </a:r>
            <a:r>
              <a:rPr lang="en-US" altLang="ja-JP" noProof="0"/>
              <a:t> 3 </a:t>
            </a:r>
            <a:r>
              <a:rPr lang="ja-JP" altLang="en-US" noProof="0"/>
              <a:t>レベル</a:t>
            </a:r>
            <a:endParaRPr lang="en-US" altLang="ja-JP" noProof="0"/>
          </a:p>
          <a:p>
            <a:pPr lvl="3"/>
            <a:r>
              <a:rPr lang="ja-JP" altLang="en-US" noProof="0"/>
              <a:t>第</a:t>
            </a:r>
            <a:r>
              <a:rPr lang="en-US" altLang="ja-JP" noProof="0"/>
              <a:t> 4 </a:t>
            </a:r>
            <a:r>
              <a:rPr lang="ja-JP" altLang="en-US" noProof="0"/>
              <a:t>レベル</a:t>
            </a:r>
            <a:endParaRPr lang="en-US" altLang="ja-JP" noProof="0"/>
          </a:p>
          <a:p>
            <a:pPr lvl="4"/>
            <a:r>
              <a:rPr lang="ja-JP" altLang="en-US" noProof="0"/>
              <a:t>第</a:t>
            </a:r>
            <a:r>
              <a:rPr lang="en-US" altLang="ja-JP" noProof="0"/>
              <a:t> 5 </a:t>
            </a:r>
            <a:r>
              <a:rPr lang="ja-JP" altLang="en-US" noProof="0"/>
              <a:t>レベル</a:t>
            </a:r>
          </a:p>
        </p:txBody>
      </p:sp>
      <p:sp>
        <p:nvSpPr>
          <p:cNvPr id="157702" name="Rectangle 6"/>
          <p:cNvSpPr>
            <a:spLocks noGrp="1" noChangeArrowheads="1"/>
          </p:cNvSpPr>
          <p:nvPr>
            <p:ph type="ftr" sz="quarter" idx="4"/>
          </p:nvPr>
        </p:nvSpPr>
        <p:spPr bwMode="auto">
          <a:xfrm>
            <a:off x="1" y="6398975"/>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Geneva" charset="0"/>
                <a:ea typeface="Osaka" charset="0"/>
                <a:cs typeface="Osaka" charset="0"/>
              </a:defRPr>
            </a:lvl1pPr>
          </a:lstStyle>
          <a:p>
            <a:pPr>
              <a:defRPr/>
            </a:pPr>
            <a:endParaRPr lang="en-US" altLang="ja-JP"/>
          </a:p>
        </p:txBody>
      </p:sp>
      <p:sp>
        <p:nvSpPr>
          <p:cNvPr id="157703" name="Rectangle 7"/>
          <p:cNvSpPr>
            <a:spLocks noGrp="1" noChangeArrowheads="1"/>
          </p:cNvSpPr>
          <p:nvPr>
            <p:ph type="sldNum" sz="quarter" idx="5"/>
          </p:nvPr>
        </p:nvSpPr>
        <p:spPr bwMode="auto">
          <a:xfrm>
            <a:off x="5590911" y="6398975"/>
            <a:ext cx="4275403" cy="336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Geneva" charset="0"/>
                <a:ea typeface="Osaka" charset="-128"/>
              </a:defRPr>
            </a:lvl1pPr>
          </a:lstStyle>
          <a:p>
            <a:pPr>
              <a:defRPr/>
            </a:pPr>
            <a:fld id="{71F1B95F-B8C2-4ECB-825F-F662E2763DD1}" type="slidenum">
              <a:rPr lang="en-US" altLang="ja-JP"/>
              <a:pPr>
                <a:defRPr/>
              </a:pPr>
              <a:t>‹#›</a:t>
            </a:fld>
            <a:endParaRPr lang="en-US" altLang="ja-JP"/>
          </a:p>
        </p:txBody>
      </p:sp>
    </p:spTree>
    <p:extLst>
      <p:ext uri="{BB962C8B-B14F-4D97-AF65-F5344CB8AC3E}">
        <p14:creationId xmlns:p14="http://schemas.microsoft.com/office/powerpoint/2010/main" val="1112632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charset="0"/>
        <a:ea typeface="ＭＳ Ｐ明朝" charset="0"/>
        <a:cs typeface="ＭＳ Ｐ明朝" charset="0"/>
      </a:defRPr>
    </a:lvl1pPr>
    <a:lvl2pPr marL="457200" algn="l" rtl="0" eaLnBrk="0" fontAlgn="base" hangingPunct="0">
      <a:spcBef>
        <a:spcPct val="30000"/>
      </a:spcBef>
      <a:spcAft>
        <a:spcPct val="0"/>
      </a:spcAft>
      <a:defRPr kumimoji="1" sz="1200" kern="1200">
        <a:solidFill>
          <a:schemeClr val="tx1"/>
        </a:solidFill>
        <a:latin typeface="Times" charset="0"/>
        <a:ea typeface="ＭＳ Ｐ明朝" charset="0"/>
        <a:cs typeface="ＭＳ Ｐ明朝" charset="0"/>
      </a:defRPr>
    </a:lvl2pPr>
    <a:lvl3pPr marL="914400" algn="l" rtl="0" eaLnBrk="0" fontAlgn="base" hangingPunct="0">
      <a:spcBef>
        <a:spcPct val="30000"/>
      </a:spcBef>
      <a:spcAft>
        <a:spcPct val="0"/>
      </a:spcAft>
      <a:defRPr kumimoji="1" sz="1200" kern="1200">
        <a:solidFill>
          <a:schemeClr val="tx1"/>
        </a:solidFill>
        <a:latin typeface="Times" charset="0"/>
        <a:ea typeface="ＭＳ Ｐ明朝" charset="0"/>
        <a:cs typeface="ＭＳ Ｐ明朝" charset="0"/>
      </a:defRPr>
    </a:lvl3pPr>
    <a:lvl4pPr marL="1371600" algn="l" rtl="0" eaLnBrk="0" fontAlgn="base" hangingPunct="0">
      <a:spcBef>
        <a:spcPct val="30000"/>
      </a:spcBef>
      <a:spcAft>
        <a:spcPct val="0"/>
      </a:spcAft>
      <a:defRPr kumimoji="1" sz="1200" kern="1200">
        <a:solidFill>
          <a:schemeClr val="tx1"/>
        </a:solidFill>
        <a:latin typeface="Times" charset="0"/>
        <a:ea typeface="ＭＳ Ｐ明朝" charset="0"/>
        <a:cs typeface="ＭＳ Ｐ明朝" charset="0"/>
      </a:defRPr>
    </a:lvl4pPr>
    <a:lvl5pPr marL="1828800" algn="l" rtl="0" eaLnBrk="0" fontAlgn="base" hangingPunct="0">
      <a:spcBef>
        <a:spcPct val="30000"/>
      </a:spcBef>
      <a:spcAft>
        <a:spcPct val="0"/>
      </a:spcAft>
      <a:defRPr kumimoji="1" sz="1200" kern="1200">
        <a:solidFill>
          <a:schemeClr val="tx1"/>
        </a:solidFill>
        <a:latin typeface="Times" charset="0"/>
        <a:ea typeface="ＭＳ Ｐ明朝" charset="0"/>
        <a:cs typeface="ＭＳ Ｐ明朝" charset="0"/>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D34BA086-BF44-4496-A7C5-041712C5CE51}" type="slidenum">
              <a:rPr lang="en-US" altLang="ja-JP" sz="1200" b="0" smtClean="0">
                <a:latin typeface="Geneva" charset="0"/>
                <a:ea typeface="Osaka" charset="-128"/>
              </a:rPr>
              <a:pPr>
                <a:defRPr/>
              </a:pPr>
              <a:t>1</a:t>
            </a:fld>
            <a:endParaRPr lang="en-US" altLang="ja-JP" sz="1200" b="0">
              <a:latin typeface="Geneva" charset="0"/>
              <a:ea typeface="Osaka" charset="-128"/>
            </a:endParaRPr>
          </a:p>
        </p:txBody>
      </p:sp>
      <p:sp>
        <p:nvSpPr>
          <p:cNvPr id="475138" name="Rectangle 2"/>
          <p:cNvSpPr>
            <a:spLocks noGrp="1" noRot="1" noChangeAspect="1" noChangeArrowheads="1" noTextEdit="1"/>
          </p:cNvSpPr>
          <p:nvPr>
            <p:ph type="sldImg"/>
          </p:nvPr>
        </p:nvSpPr>
        <p:spPr>
          <a:solidFill>
            <a:srgbClr val="FFFFFF"/>
          </a:solidFill>
          <a:ln/>
        </p:spPr>
      </p:sp>
      <p:sp>
        <p:nvSpPr>
          <p:cNvPr id="47513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defRPr/>
            </a:pPr>
            <a:r>
              <a:rPr lang="ja-JP" altLang="en-US" dirty="0">
                <a:ea typeface="ＭＳ Ｐ明朝" pitchFamily="18" charset="-128"/>
              </a:rPr>
              <a:t>日本人小児のメタボリックシンドロームは一般児童の</a:t>
            </a:r>
            <a:r>
              <a:rPr lang="en-US" altLang="ja-JP" dirty="0">
                <a:ea typeface="ＭＳ Ｐ明朝" pitchFamily="18" charset="-128"/>
              </a:rPr>
              <a:t>1〜4</a:t>
            </a:r>
            <a:r>
              <a:rPr lang="ja-JP" altLang="en-US" dirty="0">
                <a:ea typeface="ＭＳ Ｐ明朝" pitchFamily="18" charset="-128"/>
              </a:rPr>
              <a:t>％、肥満児健診参加者の</a:t>
            </a:r>
            <a:r>
              <a:rPr lang="en-US" altLang="ja-JP" dirty="0">
                <a:ea typeface="ＭＳ Ｐ明朝" pitchFamily="18" charset="-128"/>
              </a:rPr>
              <a:t>15〜25</a:t>
            </a:r>
            <a:r>
              <a:rPr lang="ja-JP" altLang="en-US" dirty="0">
                <a:ea typeface="ＭＳ Ｐ明朝" pitchFamily="18" charset="-128"/>
              </a:rPr>
              <a:t>％程度に存在し、この</a:t>
            </a:r>
            <a:r>
              <a:rPr lang="en-US" altLang="ja-JP" dirty="0">
                <a:ea typeface="ＭＳ Ｐ明朝" pitchFamily="18" charset="-128"/>
              </a:rPr>
              <a:t>10</a:t>
            </a:r>
            <a:r>
              <a:rPr lang="ja-JP" altLang="en-US" dirty="0">
                <a:ea typeface="ＭＳ Ｐ明朝" pitchFamily="18" charset="-128"/>
              </a:rPr>
              <a:t>年において小学生にもメタボリックシンドロームが増加してきているとの報告もあり、より積極的な介入が必要であると思われます。</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dirty="0"/>
              <a:t>子どもが健やかに成長するには適度な運動が必要不可欠です。しかし、嫌いなスポーツを無理やり続けさせるのはよくありません。</a:t>
            </a:r>
            <a:endParaRPr lang="en-US" altLang="ja-JP" dirty="0"/>
          </a:p>
          <a:p>
            <a:pPr eaLnBrk="1" hangingPunct="1">
              <a:defRPr/>
            </a:pPr>
            <a:r>
              <a:rPr kumimoji="1" lang="ja-JP" altLang="ja-JP" sz="1200" u="none" kern="1200" dirty="0">
                <a:solidFill>
                  <a:schemeClr val="tx1"/>
                </a:solidFill>
                <a:effectLst/>
                <a:latin typeface="Times" charset="0"/>
                <a:ea typeface="ＭＳ Ｐ明朝" charset="0"/>
                <a:cs typeface="ＭＳ Ｐ明朝" charset="0"/>
              </a:rPr>
              <a:t>本人が好む運動をさせましょう。 スライドに、</a:t>
            </a:r>
            <a:r>
              <a:rPr kumimoji="1" lang="en-US" altLang="ja-JP" sz="1200" u="none" kern="1200" dirty="0">
                <a:solidFill>
                  <a:schemeClr val="tx1"/>
                </a:solidFill>
                <a:effectLst/>
                <a:latin typeface="Times" charset="0"/>
                <a:ea typeface="ＭＳ Ｐ明朝" charset="0"/>
                <a:cs typeface="ＭＳ Ｐ明朝" charset="0"/>
              </a:rPr>
              <a:t>30</a:t>
            </a:r>
            <a:r>
              <a:rPr kumimoji="1" lang="ja-JP" altLang="ja-JP" sz="1200" u="none" kern="1200" dirty="0">
                <a:solidFill>
                  <a:schemeClr val="tx1"/>
                </a:solidFill>
                <a:effectLst/>
                <a:latin typeface="Times" charset="0"/>
                <a:ea typeface="ＭＳ Ｐ明朝" charset="0"/>
                <a:cs typeface="ＭＳ Ｐ明朝" charset="0"/>
              </a:rPr>
              <a:t>分間の連続運動をしたときの標準消費カロリー</a:t>
            </a:r>
            <a:r>
              <a:rPr kumimoji="1" lang="en-US" altLang="ja-JP" sz="1200" u="none" kern="1200" dirty="0">
                <a:solidFill>
                  <a:schemeClr val="tx1"/>
                </a:solidFill>
                <a:effectLst/>
                <a:latin typeface="Times" charset="0"/>
                <a:ea typeface="ＭＳ Ｐ明朝" charset="0"/>
                <a:cs typeface="ＭＳ Ｐ明朝" charset="0"/>
              </a:rPr>
              <a:t> (</a:t>
            </a:r>
            <a:r>
              <a:rPr kumimoji="1" lang="ja-JP" altLang="ja-JP" sz="1200" u="none" kern="1200" dirty="0">
                <a:solidFill>
                  <a:schemeClr val="tx1"/>
                </a:solidFill>
                <a:effectLst/>
                <a:latin typeface="Times" charset="0"/>
                <a:ea typeface="ＭＳ Ｐ明朝" charset="0"/>
                <a:cs typeface="ＭＳ Ｐ明朝" charset="0"/>
              </a:rPr>
              <a:t>体重</a:t>
            </a:r>
            <a:r>
              <a:rPr kumimoji="1" lang="en-US" altLang="ja-JP" sz="1200" u="none" kern="1200" dirty="0">
                <a:solidFill>
                  <a:schemeClr val="tx1"/>
                </a:solidFill>
                <a:effectLst/>
                <a:latin typeface="Times" charset="0"/>
                <a:ea typeface="ＭＳ Ｐ明朝" charset="0"/>
                <a:cs typeface="ＭＳ Ｐ明朝" charset="0"/>
              </a:rPr>
              <a:t>30Kg</a:t>
            </a:r>
            <a:r>
              <a:rPr kumimoji="1" lang="ja-JP" altLang="ja-JP" sz="1200" u="none" kern="1200" dirty="0">
                <a:solidFill>
                  <a:schemeClr val="tx1"/>
                </a:solidFill>
                <a:effectLst/>
                <a:latin typeface="Times" charset="0"/>
                <a:ea typeface="ＭＳ Ｐ明朝" charset="0"/>
                <a:cs typeface="ＭＳ Ｐ明朝" charset="0"/>
              </a:rPr>
              <a:t>の場合）を示します。キャッチボールから、ジョギング、なわとび、水泳とだんだん消費カロエリーは増えます。これ以外にも、</a:t>
            </a:r>
            <a:r>
              <a:rPr lang="ja-JP" altLang="ja-JP" u="none" dirty="0">
                <a:effectLst/>
              </a:rPr>
              <a:t> </a:t>
            </a:r>
            <a:r>
              <a:rPr lang="ja-JP" altLang="en-US" dirty="0"/>
              <a:t>日常的に身体を動かす、階段の上り下り、歩く、自転車をこぐ、家事の手伝いなども有効です。</a:t>
            </a:r>
            <a:endParaRPr lang="ja-JP" altLang="ja-JP" b="1" dirty="0"/>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C6A579E6-7C24-4C41-8989-4D0F0A141028}" type="slidenum">
              <a:rPr lang="en-US" altLang="ja-JP" sz="1200" b="0" smtClean="0">
                <a:latin typeface="Geneva" charset="0"/>
                <a:ea typeface="Osaka" charset="-128"/>
              </a:rPr>
              <a:pPr>
                <a:defRPr/>
              </a:pPr>
              <a:t>10</a:t>
            </a:fld>
            <a:endParaRPr lang="en-US" altLang="ja-JP" sz="1200" b="0">
              <a:latin typeface="Geneva" charset="0"/>
              <a:ea typeface="Osaka"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ea typeface="ＭＳ Ｐ明朝" pitchFamily="18" charset="-128"/>
              </a:rPr>
              <a:t>メタボリックシンドローム予防のポイントをまとめてみました。</a:t>
            </a:r>
            <a:endParaRPr lang="en-US" altLang="ja-JP" dirty="0">
              <a:ea typeface="ＭＳ Ｐ明朝" pitchFamily="18" charset="-128"/>
            </a:endParaRPr>
          </a:p>
          <a:p>
            <a:r>
              <a:rPr kumimoji="1" lang="ja-JP" altLang="ja-JP" sz="1200" u="none" kern="1200" dirty="0">
                <a:solidFill>
                  <a:schemeClr val="tx1"/>
                </a:solidFill>
                <a:effectLst/>
                <a:latin typeface="Times" charset="0"/>
                <a:ea typeface="ＭＳ Ｐ明朝" charset="0"/>
                <a:cs typeface="ＭＳ Ｐ明朝" charset="0"/>
              </a:rPr>
              <a:t>肥満はメタボリックシンドロームの最も高い危険因子です。朝食をしっかり食べること。夜型生活をひかえ、早寝早起きをする。</a:t>
            </a:r>
          </a:p>
          <a:p>
            <a:r>
              <a:rPr kumimoji="1" lang="ja-JP" altLang="ja-JP" sz="1200" u="none" kern="1200" dirty="0">
                <a:solidFill>
                  <a:schemeClr val="tx1"/>
                </a:solidFill>
                <a:effectLst/>
                <a:latin typeface="Times" charset="0"/>
                <a:ea typeface="ＭＳ Ｐ明朝" charset="0"/>
                <a:cs typeface="ＭＳ Ｐ明朝" charset="0"/>
              </a:rPr>
              <a:t>水分補給は大切だが、ジュースを控える。毎日適度な運動を継続する。運動不足には家の手伝いを。</a:t>
            </a:r>
          </a:p>
          <a:p>
            <a:r>
              <a:rPr kumimoji="1" lang="ja-JP" altLang="ja-JP" sz="1200" u="none" kern="1200" dirty="0">
                <a:solidFill>
                  <a:schemeClr val="tx1"/>
                </a:solidFill>
                <a:effectLst/>
                <a:latin typeface="Times" charset="0"/>
                <a:ea typeface="ＭＳ Ｐ明朝" charset="0"/>
                <a:cs typeface="ＭＳ Ｐ明朝" charset="0"/>
              </a:rPr>
              <a:t>テレビとゲームは２時間以内。</a:t>
            </a:r>
            <a:endParaRPr kumimoji="1" lang="en-US" altLang="ja-JP" sz="1200" u="none" strike="sngStrike" kern="1200" dirty="0">
              <a:solidFill>
                <a:schemeClr val="tx1"/>
              </a:solidFill>
              <a:effectLst/>
              <a:latin typeface="Times" charset="0"/>
              <a:ea typeface="ＭＳ Ｐ明朝" charset="0"/>
              <a:cs typeface="ＭＳ Ｐ明朝" charset="0"/>
            </a:endParaRPr>
          </a:p>
          <a:p>
            <a:r>
              <a:rPr kumimoji="1" lang="ja-JP" altLang="ja-JP" sz="1200" u="none" kern="1200" dirty="0">
                <a:solidFill>
                  <a:schemeClr val="tx1"/>
                </a:solidFill>
                <a:effectLst/>
                <a:latin typeface="Times" charset="0"/>
                <a:ea typeface="ＭＳ Ｐ明朝" charset="0"/>
                <a:cs typeface="ＭＳ Ｐ明朝" charset="0"/>
              </a:rPr>
              <a:t>これらについて、</a:t>
            </a:r>
            <a:r>
              <a:rPr lang="ja-JP" altLang="ja-JP" u="none" dirty="0">
                <a:effectLst/>
              </a:rPr>
              <a:t> </a:t>
            </a:r>
            <a:r>
              <a:rPr lang="ja-JP" altLang="en-US" dirty="0">
                <a:ea typeface="ＭＳ Ｐ明朝" pitchFamily="18" charset="-128"/>
              </a:rPr>
              <a:t>その日ごとに守れたかどうかのチェックリストをつけることが、効果をあげる秘訣といわれています。</a:t>
            </a: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075F2B88-1521-4AF0-901F-A68AE5586701}" type="slidenum">
              <a:rPr lang="en-US" altLang="ja-JP" sz="1200" b="0" smtClean="0">
                <a:latin typeface="Geneva" charset="0"/>
                <a:ea typeface="Osaka" charset="-128"/>
              </a:rPr>
              <a:pPr>
                <a:defRPr/>
              </a:pPr>
              <a:t>11</a:t>
            </a:fld>
            <a:endParaRPr lang="en-US" altLang="ja-JP" sz="1200" b="0">
              <a:latin typeface="Geneva" charset="0"/>
              <a:ea typeface="Osaka"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ja-JP" dirty="0">
                <a:ea typeface="ＭＳ Ｐ明朝" pitchFamily="18" charset="-128"/>
              </a:rPr>
              <a:t>　乳幼児期は人格形成、生活習慣形成の基礎がつくられます。この時期に刷り込みされた摂取習慣、食嗜好、運動習慣は将来のライフスタイルを決定するもので、ことわざにあるように“ 三つ子の魂百 までも”といわれ、幼児期からの注意が必要です。かたや次世代の親となる子どもたち、特に中高生への保健教育も大切なのは言うまでもありません。</a:t>
            </a:r>
            <a:endParaRPr lang="en-US" altLang="ja-JP" dirty="0">
              <a:ea typeface="ＭＳ Ｐ明朝" pitchFamily="18" charset="-128"/>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ja-JP" altLang="ja-JP" dirty="0">
                <a:ea typeface="ＭＳ Ｐ明朝" pitchFamily="18" charset="-128"/>
              </a:rPr>
              <a:t>人間らしい生活の向上のために望ましい食生活の営みができる食物選択の能力（食嗜好、食事感、知識、技術など）をつけるための教えが食教育（食育）です。日常生活に具体化する力（味わいつつ食べる、食物をつくる実践力）、食環境つくり（実践しやすい食生活の条件）が望まれます。</a:t>
            </a:r>
            <a:endParaRPr lang="en-US" altLang="ja-JP" dirty="0">
              <a:ea typeface="ＭＳ Ｐ明朝" pitchFamily="18" charset="-128"/>
            </a:endParaRPr>
          </a:p>
          <a:p>
            <a:pPr eaLnBrk="1" hangingPunct="1">
              <a:defRPr/>
            </a:pPr>
            <a:endParaRPr lang="ja-JP" altLang="ja-JP" b="1" dirty="0">
              <a:ea typeface="ＭＳ Ｐ明朝" pitchFamily="18" charset="-128"/>
            </a:endParaRP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D8B0BAED-23FB-4D85-AA2E-B7B221E243D0}" type="slidenum">
              <a:rPr lang="en-US" altLang="ja-JP" sz="1200" b="0" smtClean="0">
                <a:latin typeface="Geneva" charset="0"/>
                <a:ea typeface="Osaka" charset="-128"/>
              </a:rPr>
              <a:pPr>
                <a:defRPr/>
              </a:pPr>
              <a:t>12</a:t>
            </a:fld>
            <a:endParaRPr lang="en-US" altLang="ja-JP" sz="1200" b="0">
              <a:latin typeface="Geneva" charset="0"/>
              <a:ea typeface="Osaka"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ja-JP" dirty="0"/>
              <a:t>日本人は本来、農耕民族</a:t>
            </a:r>
            <a:r>
              <a:rPr lang="ja-JP" altLang="en-US" dirty="0"/>
              <a:t>です</a:t>
            </a:r>
            <a:r>
              <a:rPr lang="ja-JP" altLang="ja-JP" dirty="0"/>
              <a:t>。</a:t>
            </a:r>
            <a:endParaRPr lang="ja-JP" altLang="ja-JP" b="1" dirty="0"/>
          </a:p>
          <a:p>
            <a:pPr eaLnBrk="1" hangingPunct="1">
              <a:defRPr/>
            </a:pPr>
            <a:r>
              <a:rPr lang="ja-JP" altLang="ja-JP" dirty="0"/>
              <a:t>穀物を主食としてきたため、欧米人に比べ腸が</a:t>
            </a:r>
            <a:r>
              <a:rPr lang="en-US" altLang="ja-JP" dirty="0"/>
              <a:t>1</a:t>
            </a:r>
            <a:r>
              <a:rPr lang="ja-JP" altLang="ja-JP" dirty="0"/>
              <a:t>〜２割長いといわれています。これは、</a:t>
            </a:r>
            <a:r>
              <a:rPr lang="ja-JP" altLang="en-US" dirty="0"/>
              <a:t>消化しにくい</a:t>
            </a:r>
            <a:r>
              <a:rPr lang="en-US" altLang="ja-JP" baseline="0" dirty="0"/>
              <a:t> </a:t>
            </a:r>
            <a:r>
              <a:rPr lang="ja-JP" altLang="en-US" b="1" i="0" dirty="0"/>
              <a:t>でんぷ</a:t>
            </a:r>
            <a:r>
              <a:rPr lang="ja-JP" altLang="ja-JP" b="1" i="0" dirty="0"/>
              <a:t>ん</a:t>
            </a:r>
            <a:r>
              <a:rPr lang="ja-JP" altLang="ja-JP" dirty="0"/>
              <a:t>の多い米を主食にして、食物繊維の豊富な食べ物をとってきたためと考えられます。食生活の変化で、肉や脂肪の多い欧米化の食事に偏ると、繊維分が不足して便秘がちになります。</a:t>
            </a:r>
            <a:endParaRPr lang="ja-JP" altLang="ja-JP" b="1" dirty="0"/>
          </a:p>
          <a:p>
            <a:pPr eaLnBrk="1" hangingPunct="1">
              <a:defRPr/>
            </a:pPr>
            <a:r>
              <a:rPr lang="ja-JP" altLang="en-US" dirty="0"/>
              <a:t>また、</a:t>
            </a:r>
            <a:r>
              <a:rPr lang="ja-JP" altLang="ja-JP" dirty="0"/>
              <a:t>日本人を含むアジア系は、白人に比べ、肥満でなくとも糖尿病や動脈硬化が起こりやすいことが知られてい</a:t>
            </a:r>
            <a:r>
              <a:rPr lang="ja-JP" altLang="en-US" dirty="0"/>
              <a:t>ます</a:t>
            </a:r>
            <a:r>
              <a:rPr lang="ja-JP" altLang="ja-JP" dirty="0"/>
              <a:t>。人類の歴史では飢餓状態の時期が長く続</a:t>
            </a:r>
            <a:r>
              <a:rPr lang="ja-JP" altLang="en-US" dirty="0"/>
              <a:t>きました</a:t>
            </a:r>
            <a:r>
              <a:rPr lang="ja-JP" altLang="ja-JP" dirty="0"/>
              <a:t>。食料が少ないときも限られたエネルギーを有効に使うために、アジア系では多くの人が「倹約遺伝子」をもっていると考えられてい</a:t>
            </a:r>
            <a:r>
              <a:rPr lang="ja-JP" altLang="en-US" dirty="0"/>
              <a:t>ます</a:t>
            </a:r>
            <a:r>
              <a:rPr lang="ja-JP" altLang="ja-JP" dirty="0"/>
              <a:t>。</a:t>
            </a:r>
            <a:endParaRPr lang="ja-JP" altLang="ja-JP" b="1" dirty="0"/>
          </a:p>
          <a:p>
            <a:pPr eaLnBrk="1" hangingPunct="1">
              <a:defRPr/>
            </a:pPr>
            <a:endParaRPr lang="ja-JP" altLang="en-US" dirty="0"/>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BBFF542E-6901-4CAE-BBC2-C7CE84FDB10C}" type="slidenum">
              <a:rPr lang="en-US" altLang="ja-JP" sz="1200" b="0" smtClean="0">
                <a:latin typeface="Geneva" charset="0"/>
                <a:ea typeface="Osaka" charset="-128"/>
              </a:rPr>
              <a:pPr>
                <a:defRPr/>
              </a:pPr>
              <a:t>2</a:t>
            </a:fld>
            <a:endParaRPr lang="en-US" altLang="ja-JP" sz="1200" b="0">
              <a:latin typeface="Geneva" charset="0"/>
              <a:ea typeface="Osaka"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dirty="0">
                <a:ea typeface="ＭＳ Ｐ明朝" pitchFamily="18" charset="-128"/>
              </a:rPr>
              <a:t>日本人の食生活が欧米化してきたために、日本人の血液総コレステロールはここ</a:t>
            </a:r>
            <a:r>
              <a:rPr lang="en-US" altLang="ja-JP" dirty="0">
                <a:ea typeface="ＭＳ Ｐ明朝" pitchFamily="18" charset="-128"/>
              </a:rPr>
              <a:t>40</a:t>
            </a:r>
            <a:r>
              <a:rPr lang="ja-JP" altLang="en-US" dirty="0">
                <a:ea typeface="ＭＳ Ｐ明朝" pitchFamily="18" charset="-128"/>
              </a:rPr>
              <a:t>年で大変上昇してきました。</a:t>
            </a:r>
            <a:endParaRPr lang="en-US" altLang="ja-JP" dirty="0">
              <a:ea typeface="ＭＳ Ｐ明朝" pitchFamily="18" charset="-128"/>
            </a:endParaRPr>
          </a:p>
          <a:p>
            <a:pPr eaLnBrk="1" hangingPunct="1">
              <a:defRPr/>
            </a:pPr>
            <a:r>
              <a:rPr lang="en-US" altLang="ja-JP" b="0" i="0" dirty="0">
                <a:ea typeface="ＭＳ Ｐ明朝" pitchFamily="18" charset="-128"/>
              </a:rPr>
              <a:t>1960</a:t>
            </a:r>
            <a:r>
              <a:rPr lang="ja-JP" altLang="ja-JP" b="0" i="0" dirty="0">
                <a:ea typeface="ＭＳ Ｐ明朝" pitchFamily="18" charset="-128"/>
              </a:rPr>
              <a:t>年頃の日本人の血清総コレステロールの平均は</a:t>
            </a:r>
            <a:r>
              <a:rPr lang="en-US" altLang="ja-JP" b="0" i="0" dirty="0">
                <a:ea typeface="ＭＳ Ｐ明朝" pitchFamily="18" charset="-128"/>
              </a:rPr>
              <a:t>180mg/dl</a:t>
            </a:r>
            <a:r>
              <a:rPr lang="ja-JP" altLang="ja-JP" b="0" i="0" dirty="0">
                <a:ea typeface="ＭＳ Ｐ明朝" pitchFamily="18" charset="-128"/>
              </a:rPr>
              <a:t>で、同時期のアメリカ人の平均に比べると</a:t>
            </a:r>
            <a:r>
              <a:rPr lang="en-US" altLang="ja-JP" b="0" i="0" dirty="0">
                <a:ea typeface="ＭＳ Ｐ明朝" pitchFamily="18" charset="-128"/>
              </a:rPr>
              <a:t>40mg/dl</a:t>
            </a:r>
            <a:r>
              <a:rPr lang="ja-JP" altLang="ja-JP" b="0" i="0" dirty="0">
                <a:ea typeface="ＭＳ Ｐ明朝" pitchFamily="18" charset="-128"/>
              </a:rPr>
              <a:t>程度低</a:t>
            </a:r>
            <a:r>
              <a:rPr lang="ja-JP" altLang="en-US" b="0" i="0" dirty="0">
                <a:ea typeface="ＭＳ Ｐ明朝" pitchFamily="18" charset="-128"/>
              </a:rPr>
              <a:t>目でした</a:t>
            </a:r>
            <a:r>
              <a:rPr lang="ja-JP" altLang="ja-JP" b="0" i="0" dirty="0">
                <a:ea typeface="ＭＳ Ｐ明朝" pitchFamily="18" charset="-128"/>
              </a:rPr>
              <a:t>。</a:t>
            </a:r>
            <a:r>
              <a:rPr lang="ja-JP" altLang="en-US" b="0" i="0" u="sng" dirty="0">
                <a:ea typeface="ＭＳ Ｐ明朝" pitchFamily="18" charset="-128"/>
              </a:rPr>
              <a:t>朝鮮・ベトナム戦争時の米国軍人の剖検結果から、動脈硬化が若くから進んでいることがわかり、小児や若者への健康政策が実行されてきました</a:t>
            </a:r>
            <a:r>
              <a:rPr lang="ja-JP" altLang="en-US" b="0" i="0" u="sng" dirty="0">
                <a:solidFill>
                  <a:srgbClr val="FFFF00"/>
                </a:solidFill>
                <a:ea typeface="ＭＳ Ｐ明朝" pitchFamily="18" charset="-128"/>
              </a:rPr>
              <a:t>。そのため</a:t>
            </a:r>
            <a:r>
              <a:rPr lang="ja-JP" altLang="ja-JP" b="0" i="0" u="sng" dirty="0">
                <a:solidFill>
                  <a:srgbClr val="FFFF00"/>
                </a:solidFill>
                <a:ea typeface="ＭＳ Ｐ明朝" pitchFamily="18" charset="-128"/>
              </a:rPr>
              <a:t>、</a:t>
            </a:r>
            <a:r>
              <a:rPr lang="ja-JP" altLang="ja-JP" b="0" i="0" dirty="0">
                <a:ea typeface="ＭＳ Ｐ明朝" pitchFamily="18" charset="-128"/>
              </a:rPr>
              <a:t>アメリカ人の総コレステロールが年々減少してきたのに、日本人は対照的にどんどん上昇し、</a:t>
            </a:r>
            <a:r>
              <a:rPr lang="en-US" altLang="ja-JP" b="0" i="0" dirty="0">
                <a:ea typeface="ＭＳ Ｐ明朝" pitchFamily="18" charset="-128"/>
              </a:rPr>
              <a:t>2000</a:t>
            </a:r>
            <a:r>
              <a:rPr lang="ja-JP" altLang="ja-JP" b="0" i="0" dirty="0">
                <a:ea typeface="ＭＳ Ｐ明朝" pitchFamily="18" charset="-128"/>
              </a:rPr>
              <a:t>年では平均がほぼ</a:t>
            </a:r>
            <a:r>
              <a:rPr lang="en-US" altLang="ja-JP" b="0" i="0" dirty="0">
                <a:ea typeface="ＭＳ Ｐ明朝" pitchFamily="18" charset="-128"/>
              </a:rPr>
              <a:t>200mg/dl</a:t>
            </a:r>
            <a:r>
              <a:rPr lang="ja-JP" altLang="ja-JP" b="0" i="0" dirty="0">
                <a:ea typeface="ＭＳ Ｐ明朝" pitchFamily="18" charset="-128"/>
              </a:rPr>
              <a:t>でアメリカ人とかわらないか、昨今では逆に高くなってきてい</a:t>
            </a:r>
            <a:r>
              <a:rPr lang="ja-JP" altLang="en-US" b="0" i="0" dirty="0">
                <a:ea typeface="ＭＳ Ｐ明朝" pitchFamily="18" charset="-128"/>
              </a:rPr>
              <a:t>ます</a:t>
            </a:r>
            <a:r>
              <a:rPr lang="ja-JP" altLang="ja-JP" b="0" i="0" dirty="0">
                <a:ea typeface="ＭＳ Ｐ明朝" pitchFamily="18" charset="-128"/>
              </a:rPr>
              <a:t>。 </a:t>
            </a:r>
            <a:endParaRPr lang="ja-JP" altLang="en-US" b="0" i="0" dirty="0">
              <a:ea typeface="ＭＳ Ｐ明朝" pitchFamily="18" charset="-128"/>
            </a:endParaRP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5C54C541-6366-40A6-B000-6E29108136E5}" type="slidenum">
              <a:rPr lang="en-US" altLang="ja-JP" sz="1200" b="0" smtClean="0">
                <a:latin typeface="Geneva" charset="0"/>
                <a:ea typeface="Osaka" charset="-128"/>
              </a:rPr>
              <a:pPr>
                <a:defRPr/>
              </a:pPr>
              <a:t>3</a:t>
            </a:fld>
            <a:endParaRPr lang="en-US" altLang="ja-JP" sz="1200" b="0">
              <a:latin typeface="Geneva" charset="0"/>
              <a:ea typeface="Osaka"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a:ea typeface="ＭＳ Ｐ明朝" pitchFamily="18" charset="-128"/>
              </a:rPr>
              <a:t>緑の棒グラフは日本の糖尿病総患者数を示しますが、年々うなぎ上りに増加しているのがわかります。緑の線グラフは、日本人のエネルギー摂取量を示しますが、さほど上昇もなく変わっておりません。しかし赤線が示すエネルギー摂取量に占める脂肪の割合は、年々増加しており、糖尿病患者の増加に相応しています。また自動車保有数を示す青線も、ほぼ糖尿病患者数と相関し、自動車利用による運動不足が糖尿病発症に拍車をかけていることが考えられます。</a:t>
            </a:r>
          </a:p>
          <a:p>
            <a:pPr eaLnBrk="1" hangingPunct="1">
              <a:defRPr/>
            </a:pPr>
            <a:endParaRPr lang="ja-JP" altLang="en-US">
              <a:ea typeface="ＭＳ Ｐ明朝" pitchFamily="18" charset="-128"/>
            </a:endParaRP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52182230-B3B3-4DC0-A2BA-7577B1786CE5}" type="slidenum">
              <a:rPr lang="en-US" altLang="ja-JP" sz="1200" b="0" smtClean="0">
                <a:latin typeface="Geneva" charset="0"/>
                <a:ea typeface="Osaka" charset="-128"/>
              </a:rPr>
              <a:pPr>
                <a:defRPr/>
              </a:pPr>
              <a:t>4</a:t>
            </a:fld>
            <a:endParaRPr lang="en-US" altLang="ja-JP" sz="1200" b="0">
              <a:latin typeface="Geneva" charset="0"/>
              <a:ea typeface="Osaka"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dirty="0"/>
              <a:t>肥満改善のポイントを示します。</a:t>
            </a:r>
            <a:endParaRPr lang="en-US" altLang="ja-JP" dirty="0"/>
          </a:p>
          <a:p>
            <a:pPr eaLnBrk="1" hangingPunct="1">
              <a:defRPr/>
            </a:pPr>
            <a:r>
              <a:rPr lang="ja-JP" altLang="ja-JP" dirty="0"/>
              <a:t>まずは３か月で５％の体重を減らすことを</a:t>
            </a:r>
            <a:r>
              <a:rPr lang="ja-JP" altLang="en-US" dirty="0"/>
              <a:t>目指しましょう。</a:t>
            </a:r>
            <a:r>
              <a:rPr lang="ja-JP" altLang="ja-JP" dirty="0"/>
              <a:t>自宅で体重計にのって体重を記録する。とかく肥満児は体重計にのることをいやがりますが、現実を直視して、毎日体重計にのる。少しでも効果がでて、減量すれば、体重計にのることが楽しみになる。しかし、最初にスーと体重は減りだして、やがて頭打ちになって、いくらがんばっても</a:t>
            </a:r>
            <a:r>
              <a:rPr lang="ja-JP" altLang="en-US" dirty="0"/>
              <a:t>体重が</a:t>
            </a:r>
            <a:r>
              <a:rPr lang="ja-JP" altLang="ja-JP" dirty="0"/>
              <a:t>減らない時期が訪れます。しかしこれは誰もが経験することで、</a:t>
            </a:r>
            <a:r>
              <a:rPr lang="ja-JP" altLang="en-US" dirty="0"/>
              <a:t>継続維持することが大切です。</a:t>
            </a: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7236D2E0-B386-4AC4-9503-5B83EA3FB017}" type="slidenum">
              <a:rPr lang="en-US" altLang="ja-JP" sz="1200" b="0" smtClean="0">
                <a:latin typeface="Geneva" charset="0"/>
                <a:ea typeface="Osaka" charset="-128"/>
              </a:rPr>
              <a:pPr>
                <a:defRPr/>
              </a:pPr>
              <a:t>5</a:t>
            </a:fld>
            <a:endParaRPr lang="en-US" altLang="ja-JP" sz="1200" b="0">
              <a:latin typeface="Geneva" charset="0"/>
              <a:ea typeface="Osaka"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Times" charset="0"/>
                <a:ea typeface="ＭＳ Ｐ明朝" charset="0"/>
                <a:cs typeface="ＭＳ Ｐ明朝" charset="0"/>
              </a:rPr>
              <a:t>食生活のポイントを示します。 </a:t>
            </a:r>
          </a:p>
          <a:p>
            <a:r>
              <a:rPr kumimoji="1" lang="ja-JP" altLang="ja-JP" sz="1200" u="none" kern="1200" dirty="0">
                <a:solidFill>
                  <a:schemeClr val="tx1"/>
                </a:solidFill>
                <a:effectLst/>
                <a:latin typeface="Times" charset="0"/>
                <a:ea typeface="ＭＳ Ｐ明朝" charset="0"/>
                <a:cs typeface="ＭＳ Ｐ明朝" charset="0"/>
              </a:rPr>
              <a:t>食事のリズムを規則正しくします。朝、昼、夕の３食をきちんとしっかり食べましょう。夕食の時間は遅くなら</a:t>
            </a:r>
            <a:r>
              <a:rPr kumimoji="1" lang="ja-JP" altLang="en-US" sz="1200" u="none" kern="1200" dirty="0">
                <a:solidFill>
                  <a:schemeClr val="tx1"/>
                </a:solidFill>
                <a:effectLst/>
                <a:latin typeface="Times" charset="0"/>
                <a:ea typeface="ＭＳ Ｐ明朝" charset="0"/>
                <a:cs typeface="ＭＳ Ｐ明朝" charset="0"/>
              </a:rPr>
              <a:t>ない</a:t>
            </a:r>
            <a:r>
              <a:rPr kumimoji="1" lang="ja-JP" altLang="ja-JP" sz="1200" u="none" kern="1200" dirty="0">
                <a:solidFill>
                  <a:schemeClr val="tx1"/>
                </a:solidFill>
                <a:effectLst/>
                <a:latin typeface="Times" charset="0"/>
                <a:ea typeface="ＭＳ Ｐ明朝" charset="0"/>
                <a:cs typeface="ＭＳ Ｐ明朝" charset="0"/>
              </a:rPr>
              <a:t>ように、夜８時以降は食べないようにしましょう。</a:t>
            </a:r>
            <a:endParaRPr kumimoji="1" lang="en-US" altLang="ja-JP" sz="1200" u="none" kern="1200" dirty="0">
              <a:solidFill>
                <a:schemeClr val="tx1"/>
              </a:solidFill>
              <a:effectLst/>
              <a:latin typeface="Times" charset="0"/>
              <a:ea typeface="ＭＳ Ｐ明朝" charset="0"/>
              <a:cs typeface="ＭＳ Ｐ明朝" charset="0"/>
            </a:endParaRPr>
          </a:p>
          <a:p>
            <a:r>
              <a:rPr kumimoji="1" lang="ja-JP" altLang="ja-JP" sz="1200" u="none" kern="1200" dirty="0">
                <a:solidFill>
                  <a:schemeClr val="tx1"/>
                </a:solidFill>
                <a:effectLst/>
                <a:latin typeface="Times" charset="0"/>
                <a:ea typeface="ＭＳ Ｐ明朝" charset="0"/>
                <a:cs typeface="ＭＳ Ｐ明朝" charset="0"/>
              </a:rPr>
              <a:t>食べ方は、正しい姿勢で、ゆっくりよくかんで食べましょう。 </a:t>
            </a:r>
          </a:p>
          <a:p>
            <a:r>
              <a:rPr kumimoji="1" lang="ja-JP" altLang="ja-JP" sz="1200" u="none" kern="1200" dirty="0">
                <a:solidFill>
                  <a:schemeClr val="tx1"/>
                </a:solidFill>
                <a:effectLst/>
                <a:latin typeface="Times" charset="0"/>
                <a:ea typeface="ＭＳ Ｐ明朝" charset="0"/>
                <a:cs typeface="ＭＳ Ｐ明朝" charset="0"/>
              </a:rPr>
              <a:t>また、おやつは食べ過ぎないように</a:t>
            </a:r>
            <a:r>
              <a:rPr kumimoji="1" lang="ja-JP" altLang="en-US" sz="1200" u="none" kern="1200" dirty="0">
                <a:solidFill>
                  <a:schemeClr val="tx1"/>
                </a:solidFill>
                <a:effectLst/>
                <a:latin typeface="Times" charset="0"/>
                <a:ea typeface="ＭＳ Ｐ明朝" charset="0"/>
                <a:cs typeface="ＭＳ Ｐ明朝" charset="0"/>
              </a:rPr>
              <a:t>し、</a:t>
            </a:r>
            <a:r>
              <a:rPr kumimoji="1" lang="ja-JP" altLang="ja-JP" sz="1200" u="none" kern="1200" dirty="0">
                <a:solidFill>
                  <a:schemeClr val="tx1"/>
                </a:solidFill>
                <a:effectLst/>
                <a:latin typeface="Times" charset="0"/>
                <a:ea typeface="ＭＳ Ｐ明朝" charset="0"/>
                <a:cs typeface="ＭＳ Ｐ明朝" charset="0"/>
              </a:rPr>
              <a:t>空腹で食事を迎えるようにします。</a:t>
            </a:r>
            <a:endParaRPr kumimoji="1" lang="en-US" altLang="ja-JP" sz="1200" u="none" kern="1200" dirty="0">
              <a:solidFill>
                <a:schemeClr val="tx1"/>
              </a:solidFill>
              <a:effectLst/>
              <a:latin typeface="Times" charset="0"/>
              <a:ea typeface="ＭＳ Ｐ明朝" charset="0"/>
              <a:cs typeface="ＭＳ Ｐ明朝" charset="0"/>
            </a:endParaRPr>
          </a:p>
          <a:p>
            <a:r>
              <a:rPr kumimoji="1" lang="ja-JP" altLang="ja-JP" sz="1200" u="none" kern="1200" dirty="0">
                <a:solidFill>
                  <a:schemeClr val="tx1"/>
                </a:solidFill>
                <a:effectLst/>
                <a:latin typeface="Times" charset="0"/>
                <a:ea typeface="ＭＳ Ｐ明朝" charset="0"/>
                <a:cs typeface="ＭＳ Ｐ明朝" charset="0"/>
              </a:rPr>
              <a:t>一人食べはさせず、家族団らんの食事をして、食事環境を整えます。</a:t>
            </a: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F24FA2E6-9C4A-41E0-9618-22D9C2122743}" type="slidenum">
              <a:rPr lang="en-US" altLang="ja-JP" sz="1200" b="0" smtClean="0">
                <a:latin typeface="Geneva" charset="0"/>
                <a:ea typeface="Osaka" charset="-128"/>
              </a:rPr>
              <a:pPr>
                <a:defRPr/>
              </a:pPr>
              <a:t>6</a:t>
            </a:fld>
            <a:endParaRPr lang="en-US" altLang="ja-JP" sz="1200" b="0">
              <a:latin typeface="Geneva" charset="0"/>
              <a:ea typeface="Osaka"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dirty="0"/>
              <a:t>小児肥満症の食事療法の基本です。</a:t>
            </a:r>
            <a:endParaRPr lang="en-US" altLang="ja-JP" dirty="0"/>
          </a:p>
          <a:p>
            <a:pPr marL="0" marR="0" indent="0" algn="l" defTabSz="914400" rtl="0" eaLnBrk="1" fontAlgn="base" latinLnBrk="0" hangingPunct="1">
              <a:lnSpc>
                <a:spcPct val="100000"/>
              </a:lnSpc>
              <a:spcBef>
                <a:spcPct val="30000"/>
              </a:spcBef>
              <a:spcAft>
                <a:spcPct val="0"/>
              </a:spcAft>
              <a:buClrTx/>
              <a:buSzTx/>
              <a:buFontTx/>
              <a:buNone/>
              <a:tabLst/>
              <a:defRPr/>
            </a:pPr>
            <a:r>
              <a:rPr kumimoji="1" lang="ja-JP" altLang="ja-JP" sz="1200" u="none" kern="1200" dirty="0">
                <a:solidFill>
                  <a:schemeClr val="tx1"/>
                </a:solidFill>
                <a:effectLst/>
                <a:latin typeface="Times" charset="0"/>
                <a:ea typeface="ＭＳ Ｐ明朝" charset="0"/>
                <a:cs typeface="ＭＳ Ｐ明朝" charset="0"/>
              </a:rPr>
              <a:t>まずは、成長の発達を妨げないように、極端な摂取エネルギーは制限しないことが原則です。</a:t>
            </a:r>
          </a:p>
          <a:p>
            <a:pPr eaLnBrk="1" hangingPunct="1">
              <a:defRPr/>
            </a:pPr>
            <a:r>
              <a:rPr lang="ja-JP" altLang="ja-JP" dirty="0"/>
              <a:t>小児に必要なカロリーは、小児期には年齢別・性別国民栄養所要量に掲載された値を参考にします。学童期には、次の式で求めると簡便です。</a:t>
            </a:r>
            <a:endParaRPr lang="ja-JP" altLang="ja-JP" b="1" dirty="0"/>
          </a:p>
          <a:p>
            <a:pPr eaLnBrk="1" hangingPunct="1">
              <a:defRPr/>
            </a:pPr>
            <a:r>
              <a:rPr lang="ja-JP" altLang="ja-JP" dirty="0"/>
              <a:t>　年齢（歳）</a:t>
            </a:r>
            <a:r>
              <a:rPr lang="ja-JP" altLang="ja-JP" b="1" dirty="0"/>
              <a:t>ｘ</a:t>
            </a:r>
            <a:r>
              <a:rPr lang="en-US" altLang="ja-JP" b="1" dirty="0"/>
              <a:t>100+</a:t>
            </a:r>
            <a:r>
              <a:rPr lang="ja-JP" altLang="ja-JP" b="1" dirty="0"/>
              <a:t>１</a:t>
            </a:r>
            <a:r>
              <a:rPr lang="en-US" altLang="ja-JP" b="1" dirty="0"/>
              <a:t>,000</a:t>
            </a:r>
            <a:r>
              <a:rPr lang="ja-JP" altLang="ja-JP" b="1" dirty="0"/>
              <a:t>　（</a:t>
            </a:r>
            <a:r>
              <a:rPr lang="en-US" altLang="ja-JP" b="1" dirty="0"/>
              <a:t>kcal/</a:t>
            </a:r>
            <a:r>
              <a:rPr lang="ja-JP" altLang="ja-JP" dirty="0"/>
              <a:t>日）</a:t>
            </a:r>
            <a:endParaRPr lang="ja-JP" altLang="ja-JP" b="1" dirty="0"/>
          </a:p>
          <a:p>
            <a:pPr eaLnBrk="1" hangingPunct="1">
              <a:defRPr/>
            </a:pPr>
            <a:r>
              <a:rPr lang="ja-JP" altLang="ja-JP" dirty="0"/>
              <a:t>例えば８歳では、</a:t>
            </a:r>
            <a:r>
              <a:rPr lang="en-US" altLang="ja-JP" dirty="0"/>
              <a:t>8</a:t>
            </a:r>
            <a:r>
              <a:rPr lang="ja-JP" altLang="ja-JP" b="1" dirty="0"/>
              <a:t>ｘ</a:t>
            </a:r>
            <a:r>
              <a:rPr lang="en-US" altLang="ja-JP" b="1" dirty="0"/>
              <a:t>100+</a:t>
            </a:r>
            <a:r>
              <a:rPr lang="ja-JP" altLang="ja-JP" b="1" dirty="0"/>
              <a:t>１</a:t>
            </a:r>
            <a:r>
              <a:rPr lang="en-US" altLang="ja-JP" b="1" dirty="0"/>
              <a:t>,000=1,800</a:t>
            </a:r>
            <a:r>
              <a:rPr lang="ja-JP" altLang="ja-JP" b="1" dirty="0"/>
              <a:t>（</a:t>
            </a:r>
            <a:r>
              <a:rPr lang="en-US" altLang="ja-JP" b="1" dirty="0"/>
              <a:t>kcal/</a:t>
            </a:r>
            <a:r>
              <a:rPr lang="ja-JP" altLang="ja-JP" dirty="0"/>
              <a:t>日）と求められます。</a:t>
            </a:r>
            <a:endParaRPr lang="ja-JP" altLang="ja-JP" b="1" dirty="0"/>
          </a:p>
          <a:p>
            <a:pPr eaLnBrk="1" hangingPunct="1">
              <a:defRPr/>
            </a:pPr>
            <a:endParaRPr lang="ja-JP" altLang="en-US" dirty="0"/>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BBF7F50F-9447-4EB3-B653-61C89BC0751B}" type="slidenum">
              <a:rPr lang="en-US" altLang="ja-JP" sz="1200" b="0" smtClean="0">
                <a:latin typeface="Geneva" charset="0"/>
                <a:ea typeface="Osaka" charset="-128"/>
              </a:rPr>
              <a:pPr>
                <a:defRPr/>
              </a:pPr>
              <a:t>7</a:t>
            </a:fld>
            <a:endParaRPr lang="en-US" altLang="ja-JP" sz="1200" b="0">
              <a:latin typeface="Geneva" charset="0"/>
              <a:ea typeface="Osaka"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lang="ja-JP" altLang="en-US" dirty="0"/>
              <a:t>こ食の「こ」をそれぞれ漢字を変えてあげてみました。</a:t>
            </a:r>
            <a:endParaRPr lang="en-US" altLang="ja-JP" dirty="0"/>
          </a:p>
          <a:p>
            <a:pPr eaLnBrk="1" hangingPunct="1">
              <a:defRPr/>
            </a:pPr>
            <a:r>
              <a:rPr lang="ja-JP" altLang="en-US" dirty="0"/>
              <a:t>どれもが健康には良くない食事のパターンです。</a:t>
            </a:r>
            <a:endParaRPr lang="en-US" altLang="ja-JP" dirty="0"/>
          </a:p>
          <a:p>
            <a:r>
              <a:rPr kumimoji="1" lang="ja-JP" altLang="ja-JP" sz="1200" u="none" kern="1200" dirty="0">
                <a:solidFill>
                  <a:schemeClr val="tx1"/>
                </a:solidFill>
                <a:effectLst/>
                <a:latin typeface="Times" charset="0"/>
                <a:ea typeface="ＭＳ Ｐ明朝" charset="0"/>
                <a:cs typeface="ＭＳ Ｐ明朝" charset="0"/>
              </a:rPr>
              <a:t>家族不在でひとりで食べる：孤食、家族がバラバラに好みの料理を食べる：個食、好きな決まったものしか食べない：固食、食欲がなく、量が少ない：小食、</a:t>
            </a:r>
          </a:p>
          <a:p>
            <a:r>
              <a:rPr kumimoji="1" lang="ja-JP" altLang="ja-JP" sz="1200" u="none" kern="1200" dirty="0">
                <a:solidFill>
                  <a:schemeClr val="tx1"/>
                </a:solidFill>
                <a:effectLst/>
                <a:latin typeface="Times" charset="0"/>
                <a:ea typeface="ＭＳ Ｐ明朝" charset="0"/>
                <a:cs typeface="ＭＳ Ｐ明朝" charset="0"/>
              </a:rPr>
              <a:t>パン、麺、粉製品を多く食べる：粉食、味の濃いものを好む：濃食。</a:t>
            </a:r>
            <a:r>
              <a:rPr lang="ja-JP" altLang="ja-JP" u="none" dirty="0">
                <a:effectLst/>
              </a:rPr>
              <a:t> </a:t>
            </a:r>
            <a:r>
              <a:rPr lang="ja-JP" altLang="en-US" dirty="0"/>
              <a:t>あなたは、いくつあてはまるでしょうか？</a:t>
            </a: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379FAF5B-B05A-40F8-8895-3E2C20B34050}" type="slidenum">
              <a:rPr lang="en-US" altLang="ja-JP" sz="1200" b="0" smtClean="0">
                <a:latin typeface="Geneva" charset="0"/>
                <a:ea typeface="Osaka" charset="-128"/>
              </a:rPr>
              <a:pPr>
                <a:defRPr/>
              </a:pPr>
              <a:t>8</a:t>
            </a:fld>
            <a:endParaRPr lang="en-US" altLang="ja-JP" sz="1200" b="0">
              <a:latin typeface="Geneva" charset="0"/>
              <a:ea typeface="Osaka"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defRPr/>
            </a:pPr>
            <a:r>
              <a:rPr kumimoji="1" lang="ja-JP" altLang="ja-JP" sz="1200" u="none" kern="1200" dirty="0">
                <a:solidFill>
                  <a:schemeClr val="tx1"/>
                </a:solidFill>
                <a:effectLst/>
                <a:latin typeface="Times" charset="0"/>
                <a:ea typeface="ＭＳ Ｐ明朝" charset="0"/>
                <a:cs typeface="ＭＳ Ｐ明朝" charset="0"/>
              </a:rPr>
              <a:t>肥満予防のポイントです。適度な運動を行います。</a:t>
            </a:r>
            <a:r>
              <a:rPr lang="ja-JP" altLang="ja-JP" dirty="0">
                <a:ea typeface="ＭＳ Ｐ明朝" pitchFamily="18" charset="-128"/>
              </a:rPr>
              <a:t>消費エネルギーの低下から肥満傾向になるわけです。体脂肪の減少には、少なくとも１回２０分、週３回が必要です。できれば、毎日続けるとさらに効果は増すでしょう。運動はエネルギーを消費することによりコレステロールの産生を抑え、善玉コレステロール</a:t>
            </a:r>
            <a:r>
              <a:rPr lang="en-US" altLang="ja-JP" dirty="0">
                <a:ea typeface="ＭＳ Ｐ明朝" pitchFamily="18" charset="-128"/>
              </a:rPr>
              <a:t>(HDL-C)</a:t>
            </a:r>
            <a:r>
              <a:rPr lang="ja-JP" altLang="ja-JP" dirty="0">
                <a:ea typeface="ＭＳ Ｐ明朝" pitchFamily="18" charset="-128"/>
              </a:rPr>
              <a:t>を増加させ、動脈硬化を予防することにつながります。 </a:t>
            </a:r>
            <a:endParaRPr lang="ja-JP" altLang="en-US" dirty="0">
              <a:ea typeface="ＭＳ Ｐ明朝" pitchFamily="18" charset="-128"/>
            </a:endParaRPr>
          </a:p>
        </p:txBody>
      </p:sp>
      <p:sp>
        <p:nvSpPr>
          <p:cNvPr id="4" name="スライド番号プレースホルダー 3"/>
          <p:cNvSpPr>
            <a:spLocks noGrp="1"/>
          </p:cNvSpPr>
          <p:nvPr>
            <p:ph type="sldNum" sz="quarter" idx="5"/>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kumimoji="1" sz="3200" b="1">
                <a:solidFill>
                  <a:schemeClr val="tx1"/>
                </a:solidFill>
                <a:latin typeface="Garamond" pitchFamily="18" charset="0"/>
                <a:ea typeface="ＭＳ Ｐゴシック" pitchFamily="50" charset="-128"/>
              </a:defRPr>
            </a:lvl1pPr>
            <a:lvl2pPr marL="742950" indent="-285750">
              <a:defRPr kumimoji="1" sz="3200" b="1">
                <a:solidFill>
                  <a:schemeClr val="tx1"/>
                </a:solidFill>
                <a:latin typeface="Garamond" pitchFamily="18" charset="0"/>
                <a:ea typeface="ＭＳ Ｐゴシック" pitchFamily="50" charset="-128"/>
              </a:defRPr>
            </a:lvl2pPr>
            <a:lvl3pPr marL="1143000" indent="-228600">
              <a:defRPr kumimoji="1" sz="3200" b="1">
                <a:solidFill>
                  <a:schemeClr val="tx1"/>
                </a:solidFill>
                <a:latin typeface="Garamond" pitchFamily="18" charset="0"/>
                <a:ea typeface="ＭＳ Ｐゴシック" pitchFamily="50" charset="-128"/>
              </a:defRPr>
            </a:lvl3pPr>
            <a:lvl4pPr marL="1600200" indent="-228600">
              <a:defRPr kumimoji="1" sz="3200" b="1">
                <a:solidFill>
                  <a:schemeClr val="tx1"/>
                </a:solidFill>
                <a:latin typeface="Garamond" pitchFamily="18" charset="0"/>
                <a:ea typeface="ＭＳ Ｐゴシック" pitchFamily="50" charset="-128"/>
              </a:defRPr>
            </a:lvl4pPr>
            <a:lvl5pPr marL="2057400" indent="-228600">
              <a:defRPr kumimoji="1" sz="3200" b="1">
                <a:solidFill>
                  <a:schemeClr val="tx1"/>
                </a:solidFill>
                <a:latin typeface="Garamond" pitchFamily="18" charset="0"/>
                <a:ea typeface="ＭＳ Ｐゴシック" pitchFamily="50" charset="-128"/>
              </a:defRPr>
            </a:lvl5pPr>
            <a:lvl6pPr marL="2514600" indent="-228600" fontAlgn="base">
              <a:spcBef>
                <a:spcPct val="0"/>
              </a:spcBef>
              <a:spcAft>
                <a:spcPct val="0"/>
              </a:spcAft>
              <a:defRPr kumimoji="1" sz="3200" b="1">
                <a:solidFill>
                  <a:schemeClr val="tx1"/>
                </a:solidFill>
                <a:latin typeface="Garamond" pitchFamily="18" charset="0"/>
                <a:ea typeface="ＭＳ Ｐゴシック" pitchFamily="50" charset="-128"/>
              </a:defRPr>
            </a:lvl6pPr>
            <a:lvl7pPr marL="2971800" indent="-228600" fontAlgn="base">
              <a:spcBef>
                <a:spcPct val="0"/>
              </a:spcBef>
              <a:spcAft>
                <a:spcPct val="0"/>
              </a:spcAft>
              <a:defRPr kumimoji="1" sz="3200" b="1">
                <a:solidFill>
                  <a:schemeClr val="tx1"/>
                </a:solidFill>
                <a:latin typeface="Garamond" pitchFamily="18" charset="0"/>
                <a:ea typeface="ＭＳ Ｐゴシック" pitchFamily="50" charset="-128"/>
              </a:defRPr>
            </a:lvl7pPr>
            <a:lvl8pPr marL="3429000" indent="-228600" fontAlgn="base">
              <a:spcBef>
                <a:spcPct val="0"/>
              </a:spcBef>
              <a:spcAft>
                <a:spcPct val="0"/>
              </a:spcAft>
              <a:defRPr kumimoji="1" sz="3200" b="1">
                <a:solidFill>
                  <a:schemeClr val="tx1"/>
                </a:solidFill>
                <a:latin typeface="Garamond" pitchFamily="18" charset="0"/>
                <a:ea typeface="ＭＳ Ｐゴシック" pitchFamily="50" charset="-128"/>
              </a:defRPr>
            </a:lvl8pPr>
            <a:lvl9pPr marL="3886200" indent="-228600" fontAlgn="base">
              <a:spcBef>
                <a:spcPct val="0"/>
              </a:spcBef>
              <a:spcAft>
                <a:spcPct val="0"/>
              </a:spcAft>
              <a:defRPr kumimoji="1" sz="3200" b="1">
                <a:solidFill>
                  <a:schemeClr val="tx1"/>
                </a:solidFill>
                <a:latin typeface="Garamond" pitchFamily="18" charset="0"/>
                <a:ea typeface="ＭＳ Ｐゴシック" pitchFamily="50" charset="-128"/>
              </a:defRPr>
            </a:lvl9pPr>
          </a:lstStyle>
          <a:p>
            <a:pPr>
              <a:defRPr/>
            </a:pPr>
            <a:fld id="{71307142-63C9-403C-A056-A76644D36CE1}" type="slidenum">
              <a:rPr lang="en-US" altLang="ja-JP" sz="1200" b="0" smtClean="0">
                <a:latin typeface="Geneva" charset="0"/>
                <a:ea typeface="Osaka" charset="-128"/>
              </a:rPr>
              <a:pPr>
                <a:defRPr/>
              </a:pPr>
              <a:t>9</a:t>
            </a:fld>
            <a:endParaRPr lang="en-US" altLang="ja-JP" sz="1200" b="0">
              <a:latin typeface="Geneva" charset="0"/>
              <a:ea typeface="Osaka"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0283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3"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9" name="Freeform 5"/>
              <p:cNvSpPr>
                <a:spLocks/>
              </p:cNvSpPr>
              <p:nvPr/>
            </p:nvSpPr>
            <p:spPr bwMode="hidden">
              <a:xfrm>
                <a:off x="4171"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ja-JP" altLang="en-US"/>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grpSp>
        <p:sp>
          <p:nvSpPr>
            <p:cNvPr id="6" name="Freeform 9"/>
            <p:cNvSpPr>
              <a:spLocks/>
            </p:cNvSpPr>
            <p:nvPr/>
          </p:nvSpPr>
          <p:spPr bwMode="hidden">
            <a:xfrm>
              <a:off x="3322" y="1341"/>
              <a:ext cx="1827"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433 h 1906"/>
                <a:gd name="T4" fmla="*/ 6130 w 5740"/>
                <a:gd name="T5" fmla="*/ 433 h 1906"/>
                <a:gd name="T6" fmla="*/ 613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ja-JP" altLang="en-US"/>
            </a:p>
          </p:txBody>
        </p:sp>
      </p:grpSp>
      <p:sp>
        <p:nvSpPr>
          <p:cNvPr id="257035" name="Rectangle 11"/>
          <p:cNvSpPr>
            <a:spLocks noGrp="1" noChangeArrowheads="1"/>
          </p:cNvSpPr>
          <p:nvPr>
            <p:ph type="ctrTitle" sz="quarter"/>
          </p:nvPr>
        </p:nvSpPr>
        <p:spPr>
          <a:xfrm>
            <a:off x="771525" y="1736725"/>
            <a:ext cx="8743950" cy="1920875"/>
          </a:xfrm>
        </p:spPr>
        <p:txBody>
          <a:bodyPr/>
          <a:lstStyle>
            <a:lvl1pPr>
              <a:defRPr sz="4000" b="0">
                <a:effectLst/>
                <a:latin typeface="HGPｺﾞｼｯｸE" charset="0"/>
                <a:ea typeface="HGPｺﾞｼｯｸE" charset="0"/>
                <a:cs typeface="HGPｺﾞｼｯｸE" charset="0"/>
              </a:defRPr>
            </a:lvl1pPr>
          </a:lstStyle>
          <a:p>
            <a:pPr lvl="0"/>
            <a:r>
              <a:rPr lang="ja-JP" altLang="en-US" noProof="0"/>
              <a:t>マスタ</a:t>
            </a:r>
            <a:r>
              <a:rPr lang="en-US" altLang="ja-JP" noProof="0"/>
              <a:t> </a:t>
            </a:r>
            <a:r>
              <a:rPr lang="ja-JP" altLang="en-US" noProof="0"/>
              <a:t>タイトルの書式設定</a:t>
            </a:r>
          </a:p>
        </p:txBody>
      </p:sp>
      <p:sp>
        <p:nvSpPr>
          <p:cNvPr id="257036" name="Rectangle 12"/>
          <p:cNvSpPr>
            <a:spLocks noGrp="1" noChangeArrowheads="1"/>
          </p:cNvSpPr>
          <p:nvPr>
            <p:ph type="subTitle" sz="quarter" idx="1"/>
          </p:nvPr>
        </p:nvSpPr>
        <p:spPr>
          <a:xfrm>
            <a:off x="1543050" y="3886200"/>
            <a:ext cx="7200900" cy="1752600"/>
          </a:xfrm>
        </p:spPr>
        <p:txBody>
          <a:bodyPr/>
          <a:lstStyle>
            <a:lvl1pPr marL="0" indent="0" algn="ctr">
              <a:buFont typeface="Wingdings" charset="0"/>
              <a:buNone/>
              <a:defRPr>
                <a:effectLst/>
                <a:latin typeface="HGPｺﾞｼｯｸE" charset="0"/>
                <a:ea typeface="HGPｺﾞｼｯｸE" charset="0"/>
                <a:cs typeface="HGPｺﾞｼｯｸE" charset="0"/>
              </a:defRPr>
            </a:lvl1pPr>
          </a:lstStyle>
          <a:p>
            <a:pPr lvl="0"/>
            <a:r>
              <a:rPr lang="ja-JP" altLang="en-US" noProof="0"/>
              <a:t>マスタ</a:t>
            </a:r>
            <a:r>
              <a:rPr lang="en-US" altLang="ja-JP" noProof="0"/>
              <a:t> </a:t>
            </a:r>
            <a:r>
              <a:rPr lang="ja-JP" altLang="en-US" noProof="0"/>
              <a:t>サブタイトルの書式設定</a:t>
            </a:r>
          </a:p>
        </p:txBody>
      </p:sp>
      <p:sp>
        <p:nvSpPr>
          <p:cNvPr id="13" name="Rectangle 13"/>
          <p:cNvSpPr>
            <a:spLocks noGrp="1" noChangeArrowheads="1"/>
          </p:cNvSpPr>
          <p:nvPr>
            <p:ph type="dt" sz="quarter" idx="10"/>
          </p:nvPr>
        </p:nvSpPr>
        <p:spPr>
          <a:xfrm>
            <a:off x="514350" y="6248400"/>
            <a:ext cx="2400300" cy="4762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a:latin typeface="Tahoma" charset="0"/>
                <a:ea typeface="HGPｺﾞｼｯｸE" charset="0"/>
                <a:cs typeface="HGPｺﾞｼｯｸE" charset="0"/>
              </a:defRPr>
            </a:lvl1pPr>
          </a:lstStyle>
          <a:p>
            <a:pPr>
              <a:defRPr/>
            </a:pPr>
            <a:endParaRPr lang="en-US" altLang="ja-JP"/>
          </a:p>
        </p:txBody>
      </p:sp>
      <p:sp>
        <p:nvSpPr>
          <p:cNvPr id="14" name="Rectangle 14"/>
          <p:cNvSpPr>
            <a:spLocks noGrp="1" noChangeArrowheads="1"/>
          </p:cNvSpPr>
          <p:nvPr>
            <p:ph type="ftr" sz="quarter" idx="11"/>
          </p:nvPr>
        </p:nvSpPr>
        <p:spPr>
          <a:xfrm>
            <a:off x="3514725" y="6251575"/>
            <a:ext cx="3257550" cy="4762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a:latin typeface="Tahoma" charset="0"/>
                <a:ea typeface="HGPｺﾞｼｯｸE" charset="0"/>
                <a:cs typeface="HGPｺﾞｼｯｸE" charset="0"/>
              </a:defRPr>
            </a:lvl1pPr>
          </a:lstStyle>
          <a:p>
            <a:pPr>
              <a:defRPr/>
            </a:pPr>
            <a:r>
              <a:rPr lang="zh-CN" altLang="en-US"/>
              <a:t>大阪府医師会学校医部会</a:t>
            </a:r>
            <a:endParaRPr lang="en-US" altLang="ja-JP"/>
          </a:p>
        </p:txBody>
      </p:sp>
      <p:sp>
        <p:nvSpPr>
          <p:cNvPr id="15" name="Rectangle 15"/>
          <p:cNvSpPr>
            <a:spLocks noGrp="1" noChangeArrowheads="1"/>
          </p:cNvSpPr>
          <p:nvPr>
            <p:ph type="sldNum" sz="quarter" idx="12"/>
          </p:nvPr>
        </p:nvSpPr>
        <p:spPr>
          <a:xfrm>
            <a:off x="7372350" y="6254750"/>
            <a:ext cx="2400300" cy="4762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mtClean="0">
                <a:latin typeface="Tahoma" pitchFamily="34" charset="0"/>
                <a:ea typeface="HGPｺﾞｼｯｸE" pitchFamily="50" charset="-128"/>
              </a:defRPr>
            </a:lvl1pPr>
          </a:lstStyle>
          <a:p>
            <a:pPr>
              <a:defRPr/>
            </a:pPr>
            <a:fld id="{14C70A1B-6BB6-4F31-B256-A2759405D04D}"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805ABFA5-6F90-4813-AE3D-E6E1611B632E}" type="slidenum">
              <a:rPr lang="en-US" altLang="ja-JP"/>
              <a:pPr>
                <a:defRPr/>
              </a:pPr>
              <a:t>‹#›</a:t>
            </a:fld>
            <a:endParaRPr lang="en-US" altLang="ja-JP"/>
          </a:p>
        </p:txBody>
      </p:sp>
      <p:sp>
        <p:nvSpPr>
          <p:cNvPr id="6"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58075" y="274638"/>
            <a:ext cx="2314575"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14350" y="274638"/>
            <a:ext cx="6791325"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659E7F3F-BE9A-42CE-9525-9FA2A964B051}" type="slidenum">
              <a:rPr lang="en-US" altLang="ja-JP"/>
              <a:pPr>
                <a:defRPr/>
              </a:pPr>
              <a:t>‹#›</a:t>
            </a:fld>
            <a:endParaRPr lang="en-US" altLang="ja-JP"/>
          </a:p>
        </p:txBody>
      </p:sp>
      <p:sp>
        <p:nvSpPr>
          <p:cNvPr id="6"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514350" y="1600200"/>
            <a:ext cx="455295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219700" y="1600200"/>
            <a:ext cx="455295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C2940151-E379-4E39-9962-DC1B5B8B6E01}" type="slidenum">
              <a:rPr lang="en-US" altLang="ja-JP"/>
              <a:pPr>
                <a:defRPr/>
              </a:pPr>
              <a:t>‹#›</a:t>
            </a:fld>
            <a:endParaRPr lang="en-US" altLang="ja-JP"/>
          </a:p>
        </p:txBody>
      </p:sp>
      <p:sp>
        <p:nvSpPr>
          <p:cNvPr id="7"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514350" y="1600200"/>
            <a:ext cx="9258300" cy="4525963"/>
          </a:xfrm>
        </p:spPr>
        <p:txBody>
          <a:bodyPr/>
          <a:lstStyle/>
          <a:p>
            <a:pPr lvl="0"/>
            <a:endParaRPr lang="ja-JP" altLang="en-US" noProof="0"/>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3CED415C-B102-47C3-851D-671E3D9AC07B}" type="slidenum">
              <a:rPr lang="en-US" altLang="ja-JP"/>
              <a:pPr>
                <a:defRPr/>
              </a:pPr>
              <a:t>‹#›</a:t>
            </a:fld>
            <a:endParaRPr lang="en-US" altLang="ja-JP"/>
          </a:p>
        </p:txBody>
      </p:sp>
      <p:sp>
        <p:nvSpPr>
          <p:cNvPr id="6"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514350" y="1600200"/>
            <a:ext cx="455295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219700" y="1600200"/>
            <a:ext cx="4552950" cy="21859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219700" y="3938588"/>
            <a:ext cx="4552950" cy="21875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3"/>
          <p:cNvSpPr>
            <a:spLocks noGrp="1" noChangeArrowheads="1"/>
          </p:cNvSpPr>
          <p:nvPr>
            <p:ph type="sldNum" sz="quarter" idx="11"/>
          </p:nvPr>
        </p:nvSpPr>
        <p:spPr>
          <a:ln/>
        </p:spPr>
        <p:txBody>
          <a:bodyPr/>
          <a:lstStyle>
            <a:lvl1pPr>
              <a:defRPr/>
            </a:lvl1pPr>
          </a:lstStyle>
          <a:p>
            <a:pPr>
              <a:defRPr/>
            </a:pPr>
            <a:fld id="{0E318FA1-C4CF-47B7-B35A-8256039891D7}" type="slidenum">
              <a:rPr lang="en-US" altLang="ja-JP"/>
              <a:pPr>
                <a:defRPr/>
              </a:pPr>
              <a:t>‹#›</a:t>
            </a:fld>
            <a:endParaRPr lang="en-US" altLang="ja-JP"/>
          </a:p>
        </p:txBody>
      </p:sp>
      <p:sp>
        <p:nvSpPr>
          <p:cNvPr id="8"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2DA1C59C-2DA5-4776-BF83-0ACF200F9EF0}" type="slidenum">
              <a:rPr lang="en-US" altLang="ja-JP"/>
              <a:pPr>
                <a:defRPr/>
              </a:pPr>
              <a:t>‹#›</a:t>
            </a:fld>
            <a:endParaRPr lang="en-US" altLang="ja-JP"/>
          </a:p>
        </p:txBody>
      </p:sp>
      <p:sp>
        <p:nvSpPr>
          <p:cNvPr id="6"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800" y="4406900"/>
            <a:ext cx="874395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3"/>
          <p:cNvSpPr>
            <a:spLocks noGrp="1" noChangeArrowheads="1"/>
          </p:cNvSpPr>
          <p:nvPr>
            <p:ph type="sldNum" sz="quarter" idx="11"/>
          </p:nvPr>
        </p:nvSpPr>
        <p:spPr>
          <a:ln/>
        </p:spPr>
        <p:txBody>
          <a:bodyPr/>
          <a:lstStyle>
            <a:lvl1pPr>
              <a:defRPr/>
            </a:lvl1pPr>
          </a:lstStyle>
          <a:p>
            <a:pPr>
              <a:defRPr/>
            </a:pPr>
            <a:fld id="{76E6B1F0-0BAA-423D-8201-4F946BC86E57}" type="slidenum">
              <a:rPr lang="en-US" altLang="ja-JP"/>
              <a:pPr>
                <a:defRPr/>
              </a:pPr>
              <a:t>‹#›</a:t>
            </a:fld>
            <a:endParaRPr lang="en-US" altLang="ja-JP"/>
          </a:p>
        </p:txBody>
      </p:sp>
      <p:sp>
        <p:nvSpPr>
          <p:cNvPr id="6"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2FD1D518-A2F0-4D12-BF85-6CD718E70218}" type="slidenum">
              <a:rPr lang="en-US" altLang="ja-JP"/>
              <a:pPr>
                <a:defRPr/>
              </a:pPr>
              <a:t>‹#›</a:t>
            </a:fld>
            <a:endParaRPr lang="en-US" altLang="ja-JP"/>
          </a:p>
        </p:txBody>
      </p:sp>
      <p:sp>
        <p:nvSpPr>
          <p:cNvPr id="7"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3"/>
          <p:cNvSpPr>
            <a:spLocks noGrp="1" noChangeArrowheads="1"/>
          </p:cNvSpPr>
          <p:nvPr>
            <p:ph type="sldNum" sz="quarter" idx="11"/>
          </p:nvPr>
        </p:nvSpPr>
        <p:spPr>
          <a:ln/>
        </p:spPr>
        <p:txBody>
          <a:bodyPr/>
          <a:lstStyle>
            <a:lvl1pPr>
              <a:defRPr/>
            </a:lvl1pPr>
          </a:lstStyle>
          <a:p>
            <a:pPr>
              <a:defRPr/>
            </a:pPr>
            <a:fld id="{A27CBEB7-324A-4173-88D3-21507EC42EF5}" type="slidenum">
              <a:rPr lang="en-US" altLang="ja-JP"/>
              <a:pPr>
                <a:defRPr/>
              </a:pPr>
              <a:t>‹#›</a:t>
            </a:fld>
            <a:endParaRPr lang="en-US" altLang="ja-JP"/>
          </a:p>
        </p:txBody>
      </p:sp>
      <p:sp>
        <p:nvSpPr>
          <p:cNvPr id="9"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3"/>
          <p:cNvSpPr>
            <a:spLocks noGrp="1" noChangeArrowheads="1"/>
          </p:cNvSpPr>
          <p:nvPr>
            <p:ph type="sldNum" sz="quarter" idx="11"/>
          </p:nvPr>
        </p:nvSpPr>
        <p:spPr>
          <a:ln/>
        </p:spPr>
        <p:txBody>
          <a:bodyPr/>
          <a:lstStyle>
            <a:lvl1pPr>
              <a:defRPr/>
            </a:lvl1pPr>
          </a:lstStyle>
          <a:p>
            <a:pPr>
              <a:defRPr/>
            </a:pPr>
            <a:fld id="{192A0015-91BF-496A-ACF7-741755D000ED}" type="slidenum">
              <a:rPr lang="en-US" altLang="ja-JP"/>
              <a:pPr>
                <a:defRPr/>
              </a:pPr>
              <a:t>‹#›</a:t>
            </a:fld>
            <a:endParaRPr lang="en-US" altLang="ja-JP"/>
          </a:p>
        </p:txBody>
      </p:sp>
      <p:sp>
        <p:nvSpPr>
          <p:cNvPr id="5"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3"/>
          <p:cNvSpPr>
            <a:spLocks noGrp="1" noChangeArrowheads="1"/>
          </p:cNvSpPr>
          <p:nvPr>
            <p:ph type="sldNum" sz="quarter" idx="11"/>
          </p:nvPr>
        </p:nvSpPr>
        <p:spPr>
          <a:ln/>
        </p:spPr>
        <p:txBody>
          <a:bodyPr/>
          <a:lstStyle>
            <a:lvl1pPr>
              <a:defRPr/>
            </a:lvl1pPr>
          </a:lstStyle>
          <a:p>
            <a:pPr>
              <a:defRPr/>
            </a:pPr>
            <a:fld id="{5330B98C-E5A8-478A-825E-3A3E67D8B53C}" type="slidenum">
              <a:rPr lang="en-US" altLang="ja-JP"/>
              <a:pPr>
                <a:defRPr/>
              </a:pPr>
              <a:t>‹#›</a:t>
            </a:fld>
            <a:endParaRPr lang="en-US" altLang="ja-JP"/>
          </a:p>
        </p:txBody>
      </p:sp>
      <p:sp>
        <p:nvSpPr>
          <p:cNvPr id="4"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3050"/>
            <a:ext cx="3384550"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BEAD9EA-F053-420E-B2FE-E8388B0B9CEE}" type="slidenum">
              <a:rPr lang="en-US" altLang="ja-JP"/>
              <a:pPr>
                <a:defRPr/>
              </a:pPr>
              <a:t>‹#›</a:t>
            </a:fld>
            <a:endParaRPr lang="en-US" altLang="ja-JP"/>
          </a:p>
        </p:txBody>
      </p:sp>
      <p:sp>
        <p:nvSpPr>
          <p:cNvPr id="7"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125" y="4800600"/>
            <a:ext cx="6172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2"/>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AC3C11F0-17ED-4DFA-94D8-CC50EF0EB691}" type="slidenum">
              <a:rPr lang="en-US" altLang="ja-JP"/>
              <a:pPr>
                <a:defRPr/>
              </a:pPr>
              <a:t>‹#›</a:t>
            </a:fld>
            <a:endParaRPr lang="en-US" altLang="ja-JP"/>
          </a:p>
        </p:txBody>
      </p:sp>
      <p:sp>
        <p:nvSpPr>
          <p:cNvPr id="7" name="Rectangle 14"/>
          <p:cNvSpPr>
            <a:spLocks noGrp="1" noChangeArrowheads="1"/>
          </p:cNvSpPr>
          <p:nvPr>
            <p:ph type="ftr" sz="quarter" idx="12"/>
          </p:nvPr>
        </p:nvSpPr>
        <p:spPr>
          <a:ln/>
        </p:spPr>
        <p:txBody>
          <a:bodyPr/>
          <a:lstStyle>
            <a:lvl1pPr>
              <a:defRPr/>
            </a:lvl1pPr>
          </a:lstStyle>
          <a:p>
            <a:pPr>
              <a:defRPr/>
            </a:pPr>
            <a:r>
              <a:rPr lang="zh-CN" altLang="en-US"/>
              <a:t>大阪府医師会学校医部会</a:t>
            </a:r>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02" name="Rectangle 2"/>
          <p:cNvSpPr>
            <a:spLocks noGrp="1" noChangeArrowheads="1"/>
          </p:cNvSpPr>
          <p:nvPr>
            <p:ph type="dt" sz="half" idx="2"/>
          </p:nvPr>
        </p:nvSpPr>
        <p:spPr bwMode="auto">
          <a:xfrm>
            <a:off x="514350" y="6251575"/>
            <a:ext cx="24003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kumimoji="0" sz="1200" b="0">
                <a:latin typeface="Arial" charset="0"/>
                <a:ea typeface="ＭＳ Ｐゴシック" charset="0"/>
              </a:defRPr>
            </a:lvl1pPr>
          </a:lstStyle>
          <a:p>
            <a:pPr>
              <a:defRPr/>
            </a:pPr>
            <a:endParaRPr lang="en-US" altLang="ja-JP"/>
          </a:p>
        </p:txBody>
      </p:sp>
      <p:sp>
        <p:nvSpPr>
          <p:cNvPr id="256003" name="Rectangle 3"/>
          <p:cNvSpPr>
            <a:spLocks noGrp="1" noChangeArrowheads="1"/>
          </p:cNvSpPr>
          <p:nvPr>
            <p:ph type="sldNum" sz="quarter" idx="4"/>
          </p:nvPr>
        </p:nvSpPr>
        <p:spPr bwMode="auto">
          <a:xfrm>
            <a:off x="7372350" y="6248400"/>
            <a:ext cx="24003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b="0" smtClean="0">
                <a:latin typeface="Arial" pitchFamily="34" charset="0"/>
              </a:defRPr>
            </a:lvl1pPr>
          </a:lstStyle>
          <a:p>
            <a:pPr>
              <a:defRPr/>
            </a:pPr>
            <a:fld id="{BCA99D6C-CFCA-4DF1-8A1B-F808175FEEFB}" type="slidenum">
              <a:rPr lang="en-US" altLang="ja-JP"/>
              <a:pPr>
                <a:defRPr/>
              </a:pPr>
              <a:t>‹#›</a:t>
            </a:fld>
            <a:endParaRPr lang="en-US" altLang="ja-JP"/>
          </a:p>
        </p:txBody>
      </p:sp>
      <p:grpSp>
        <p:nvGrpSpPr>
          <p:cNvPr id="1028" name="Group 4"/>
          <p:cNvGrpSpPr>
            <a:grpSpLocks/>
          </p:cNvGrpSpPr>
          <p:nvPr/>
        </p:nvGrpSpPr>
        <p:grpSpPr bwMode="auto">
          <a:xfrm>
            <a:off x="0" y="0"/>
            <a:ext cx="10283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56006" name="Freeform 6"/>
              <p:cNvSpPr>
                <a:spLocks/>
              </p:cNvSpPr>
              <p:nvPr/>
            </p:nvSpPr>
            <p:spPr bwMode="hidden">
              <a:xfrm>
                <a:off x="1728" y="2644"/>
                <a:ext cx="2883"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256007" name="Freeform 7"/>
              <p:cNvSpPr>
                <a:spLocks/>
              </p:cNvSpPr>
              <p:nvPr/>
            </p:nvSpPr>
            <p:spPr bwMode="hidden">
              <a:xfrm>
                <a:off x="4171"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256008"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endParaRPr lang="ja-JP" altLang="en-US"/>
              </a:p>
            </p:txBody>
          </p:sp>
          <p:sp>
            <p:nvSpPr>
              <p:cNvPr id="256010"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grpSp>
        <p:sp>
          <p:nvSpPr>
            <p:cNvPr id="256011" name="Freeform 11"/>
            <p:cNvSpPr>
              <a:spLocks/>
            </p:cNvSpPr>
            <p:nvPr/>
          </p:nvSpPr>
          <p:spPr bwMode="hidden">
            <a:xfrm>
              <a:off x="3322" y="1341"/>
              <a:ext cx="1827"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defRPr/>
              </a:pPr>
              <a:endParaRPr lang="ja-JP" altLang="en-US">
                <a:latin typeface="Garamond" charset="0"/>
                <a:ea typeface="ＭＳ Ｐゴシック" charset="0"/>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433 h 1906"/>
                <a:gd name="T4" fmla="*/ 6130 w 5740"/>
                <a:gd name="T5" fmla="*/ 433 h 1906"/>
                <a:gd name="T6" fmla="*/ 613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ja-JP" altLang="en-US"/>
            </a:p>
          </p:txBody>
        </p:sp>
      </p:grpSp>
      <p:sp>
        <p:nvSpPr>
          <p:cNvPr id="256013" name="Rectangle 13"/>
          <p:cNvSpPr>
            <a:spLocks noGrp="1" noRot="1" noChangeArrowheads="1"/>
          </p:cNvSpPr>
          <p:nvPr>
            <p:ph type="title"/>
          </p:nvPr>
        </p:nvSpPr>
        <p:spPr bwMode="auto">
          <a:xfrm>
            <a:off x="514350" y="274638"/>
            <a:ext cx="92583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a:t>
            </a:r>
            <a:r>
              <a:rPr lang="en-US" altLang="ja-JP"/>
              <a:t> </a:t>
            </a:r>
            <a:r>
              <a:rPr lang="ja-JP" altLang="en-US"/>
              <a:t>タイトルの書式設定</a:t>
            </a:r>
          </a:p>
        </p:txBody>
      </p:sp>
      <p:sp>
        <p:nvSpPr>
          <p:cNvPr id="256014" name="Rectangle 14"/>
          <p:cNvSpPr>
            <a:spLocks noGrp="1" noChangeArrowheads="1"/>
          </p:cNvSpPr>
          <p:nvPr>
            <p:ph type="ftr" sz="quarter" idx="3"/>
          </p:nvPr>
        </p:nvSpPr>
        <p:spPr bwMode="auto">
          <a:xfrm>
            <a:off x="3514725" y="6248400"/>
            <a:ext cx="325755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ctr">
              <a:defRPr kumimoji="0" sz="1200" b="0">
                <a:latin typeface="Arial" charset="0"/>
                <a:ea typeface="ＭＳ Ｐゴシック" charset="0"/>
              </a:defRPr>
            </a:lvl1pPr>
          </a:lstStyle>
          <a:p>
            <a:pPr>
              <a:defRPr/>
            </a:pPr>
            <a:r>
              <a:rPr lang="zh-CN" altLang="en-US"/>
              <a:t>大阪府医師会学校医部会</a:t>
            </a:r>
            <a:endParaRPr lang="en-US" altLang="ja-JP"/>
          </a:p>
        </p:txBody>
      </p:sp>
      <p:sp>
        <p:nvSpPr>
          <p:cNvPr id="256015" name="Rectangle 15"/>
          <p:cNvSpPr>
            <a:spLocks noGrp="1" noChangeArrowheads="1"/>
          </p:cNvSpPr>
          <p:nvPr>
            <p:ph type="body" idx="1"/>
          </p:nvPr>
        </p:nvSpPr>
        <p:spPr bwMode="auto">
          <a:xfrm>
            <a:off x="514350" y="1600200"/>
            <a:ext cx="92583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p>
        </p:txBody>
      </p:sp>
    </p:spTree>
  </p:cSld>
  <p:clrMap bg1="dk2" tx1="lt1" bg2="dk1" tx2="lt2" accent1="accent1" accent2="accent2" accent3="accent3" accent4="accent4" accent5="accent5" accent6="accent6" hlink="hlink" folHlink="folHlink"/>
  <p:sldLayoutIdLst>
    <p:sldLayoutId id="2147483978"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 id="2147483975" r:id="rId12"/>
    <p:sldLayoutId id="2147483976" r:id="rId13"/>
    <p:sldLayoutId id="2147483977" r:id="rId14"/>
  </p:sldLayoutIdLst>
  <p:hf sldNum="0" hdr="0" dt="0"/>
  <p:txStyles>
    <p:titleStyle>
      <a:lvl1pPr algn="ctr"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2pPr>
      <a:lvl3pPr algn="ctr"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3pPr>
      <a:lvl4pPr algn="ctr"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4pPr>
      <a:lvl5pPr algn="ctr"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5pPr>
      <a:lvl6pPr marL="457200" algn="ctr" rtl="0" fontAlgn="base">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6pPr>
      <a:lvl7pPr marL="914400" algn="ctr" rtl="0" fontAlgn="base">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7pPr>
      <a:lvl8pPr marL="1371600" algn="ctr" rtl="0" fontAlgn="base">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8pPr>
      <a:lvl9pPr marL="1828800" algn="ctr" rtl="0" fontAlgn="base">
        <a:spcBef>
          <a:spcPct val="0"/>
        </a:spcBef>
        <a:spcAft>
          <a:spcPct val="0"/>
        </a:spcAft>
        <a:defRPr kumimoji="1" sz="4400" b="1">
          <a:solidFill>
            <a:schemeClr val="tx2"/>
          </a:solidFill>
          <a:effectLst>
            <a:outerShdw blurRad="38100" dist="38100" dir="2700000" algn="tl">
              <a:srgbClr val="000000"/>
            </a:outerShdw>
          </a:effectLst>
          <a:latin typeface="Garamond"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kumimoji="1"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kumimoji="1"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kumimoji="1"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SzPct val="70000"/>
        <a:buFont typeface="Wingdings" charset="0"/>
        <a:buChar char="n"/>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SzPct val="70000"/>
        <a:buFont typeface="Wingdings" charset="0"/>
        <a:buChar char="n"/>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SzPct val="70000"/>
        <a:buFont typeface="Wingdings" charset="0"/>
        <a:buChar char="n"/>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SzPct val="70000"/>
        <a:buFont typeface="Wingdings" charset="0"/>
        <a:buChar char="n"/>
        <a:defRPr kumimoji="1" sz="20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ctrTitle"/>
          </p:nvPr>
        </p:nvSpPr>
        <p:spPr>
          <a:xfrm>
            <a:off x="685800" y="1836738"/>
            <a:ext cx="8991600" cy="1592262"/>
          </a:xfrm>
        </p:spPr>
        <p:txBody>
          <a:bodyPr/>
          <a:lstStyle/>
          <a:p>
            <a:pPr eaLnBrk="1" hangingPunct="1">
              <a:defRPr/>
            </a:pPr>
            <a:r>
              <a:rPr lang="ja-JP" altLang="en-US" sz="5400" dirty="0">
                <a:solidFill>
                  <a:srgbClr val="FFFF00"/>
                </a:solidFill>
                <a:latin typeface="Tahoma" charset="0"/>
              </a:rPr>
              <a:t>小児の肥満と</a:t>
            </a:r>
            <a:br>
              <a:rPr lang="en-US" altLang="ja-JP" sz="5400" dirty="0">
                <a:solidFill>
                  <a:srgbClr val="FFFF00"/>
                </a:solidFill>
                <a:latin typeface="Tahoma" charset="0"/>
              </a:rPr>
            </a:br>
            <a:r>
              <a:rPr lang="ja-JP" altLang="en-US" sz="5400" dirty="0">
                <a:solidFill>
                  <a:srgbClr val="FFFF00"/>
                </a:solidFill>
                <a:latin typeface="Tahoma" charset="0"/>
              </a:rPr>
              <a:t>メタボリックシンドローム</a:t>
            </a:r>
            <a:br>
              <a:rPr lang="en-US" altLang="ja-JP" sz="5400" dirty="0">
                <a:solidFill>
                  <a:srgbClr val="FFFF00"/>
                </a:solidFill>
                <a:latin typeface="Tahoma" charset="0"/>
              </a:rPr>
            </a:br>
            <a:r>
              <a:rPr lang="ja-JP" altLang="en-US" sz="5400" dirty="0">
                <a:solidFill>
                  <a:srgbClr val="FFFF00"/>
                </a:solidFill>
                <a:latin typeface="Tahoma" charset="0"/>
              </a:rPr>
              <a:t>（後編）</a:t>
            </a:r>
            <a:br>
              <a:rPr lang="en-US" altLang="ja-JP" sz="5400" dirty="0">
                <a:solidFill>
                  <a:srgbClr val="FFFF00"/>
                </a:solidFill>
                <a:latin typeface="Tahoma" charset="0"/>
              </a:rPr>
            </a:br>
            <a:endParaRPr lang="en-US" altLang="ja-JP" dirty="0">
              <a:solidFill>
                <a:srgbClr val="000000"/>
              </a:solidFill>
              <a:latin typeface="HiraKakuPro-W3" charset="0"/>
              <a:ea typeface="HiraKakuPro-W3" charset="0"/>
              <a:cs typeface="HiraKakuPro-W3" charset="0"/>
            </a:endParaRPr>
          </a:p>
        </p:txBody>
      </p:sp>
      <p:sp>
        <p:nvSpPr>
          <p:cNvPr id="474115" name="Rectangle 3"/>
          <p:cNvSpPr>
            <a:spLocks noGrp="1" noChangeArrowheads="1"/>
          </p:cNvSpPr>
          <p:nvPr>
            <p:ph type="subTitle" idx="1"/>
          </p:nvPr>
        </p:nvSpPr>
        <p:spPr>
          <a:xfrm>
            <a:off x="1676400" y="4495800"/>
            <a:ext cx="7239000" cy="1752600"/>
          </a:xfrm>
        </p:spPr>
        <p:txBody>
          <a:bodyPr/>
          <a:lstStyle/>
          <a:p>
            <a:pPr eaLnBrk="1" hangingPunct="1">
              <a:defRPr/>
            </a:pPr>
            <a:r>
              <a:rPr lang="ja-JP" altLang="en-US" dirty="0">
                <a:latin typeface="Tahoma" charset="0"/>
              </a:rPr>
              <a:t>○○学校　　学校医</a:t>
            </a:r>
            <a:endParaRPr lang="en-US" altLang="ja-JP" dirty="0">
              <a:latin typeface="Tahoma" charset="0"/>
            </a:endParaRPr>
          </a:p>
          <a:p>
            <a:pPr eaLnBrk="1" hangingPunct="1">
              <a:defRPr/>
            </a:pPr>
            <a:r>
              <a:rPr lang="ja-JP" altLang="en-US">
                <a:latin typeface="Tahoma" charset="0"/>
              </a:rPr>
              <a:t>○△□○</a:t>
            </a:r>
            <a:endParaRPr lang="ja-JP" altLang="en-US" dirty="0">
              <a:latin typeface="Tahoma" charset="0"/>
            </a:endParaRPr>
          </a:p>
        </p:txBody>
      </p:sp>
      <p:sp>
        <p:nvSpPr>
          <p:cNvPr id="474116" name="Text Box 4"/>
          <p:cNvSpPr txBox="1">
            <a:spLocks noChangeArrowheads="1"/>
          </p:cNvSpPr>
          <p:nvPr/>
        </p:nvSpPr>
        <p:spPr bwMode="auto">
          <a:xfrm>
            <a:off x="4029075" y="3913188"/>
            <a:ext cx="2646363" cy="584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b="0" dirty="0">
                <a:latin typeface="Tahoma" charset="0"/>
                <a:ea typeface="HGPｺﾞｼｯｸE" charset="0"/>
                <a:cs typeface="HGPｺﾞｼｯｸE" charset="0"/>
              </a:rPr>
              <a:t>大阪府医師会</a:t>
            </a:r>
          </a:p>
        </p:txBody>
      </p:sp>
      <p:sp>
        <p:nvSpPr>
          <p:cNvPr id="5" name="フッター プレースホルダ 4"/>
          <p:cNvSpPr>
            <a:spLocks noGrp="1"/>
          </p:cNvSpPr>
          <p:nvPr>
            <p:ph type="ftr" sz="quarter" idx="11"/>
          </p:nvPr>
        </p:nvSpPr>
        <p:spPr/>
        <p:txBody>
          <a:bodyPr/>
          <a:lstStyle/>
          <a:p>
            <a:pPr>
              <a:defRPr/>
            </a:pPr>
            <a:r>
              <a:rPr lang="zh-CN" altLang="en-US"/>
              <a:t>大阪府医師会学校医部会</a:t>
            </a:r>
            <a:endParaRPr lang="en-US" altLang="ja-JP"/>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Rot="1" noChangeArrowheads="1"/>
          </p:cNvSpPr>
          <p:nvPr>
            <p:ph type="title"/>
          </p:nvPr>
        </p:nvSpPr>
        <p:spPr>
          <a:xfrm>
            <a:off x="514350" y="274638"/>
            <a:ext cx="9453563" cy="1143000"/>
          </a:xfrm>
        </p:spPr>
        <p:txBody>
          <a:bodyPr/>
          <a:lstStyle/>
          <a:p>
            <a:pPr eaLnBrk="1" hangingPunct="1">
              <a:defRPr/>
            </a:pPr>
            <a:r>
              <a:rPr lang="en-US" altLang="ja-JP" dirty="0"/>
              <a:t>30</a:t>
            </a:r>
            <a:r>
              <a:rPr lang="ja-JP" altLang="en-US" dirty="0"/>
              <a:t>分間の連続運動をしたときの</a:t>
            </a:r>
            <a:br>
              <a:rPr lang="en-US" altLang="ja-JP" dirty="0"/>
            </a:br>
            <a:r>
              <a:rPr lang="ja-JP" altLang="en-US" dirty="0"/>
              <a:t>標準消費カロリー</a:t>
            </a:r>
            <a:r>
              <a:rPr lang="en-US" altLang="ja-JP" dirty="0"/>
              <a:t> </a:t>
            </a:r>
            <a:r>
              <a:rPr lang="en-US" altLang="ja-JP" sz="3600" dirty="0"/>
              <a:t>(</a:t>
            </a:r>
            <a:r>
              <a:rPr lang="ja-JP" altLang="en-US" sz="3600" dirty="0"/>
              <a:t>体重</a:t>
            </a:r>
            <a:r>
              <a:rPr lang="en-US" altLang="ja-JP" sz="3600" dirty="0"/>
              <a:t>30Kg</a:t>
            </a:r>
            <a:r>
              <a:rPr lang="ja-JP" altLang="en-US" sz="3600" dirty="0"/>
              <a:t>の場合）</a:t>
            </a:r>
          </a:p>
        </p:txBody>
      </p:sp>
      <p:sp>
        <p:nvSpPr>
          <p:cNvPr id="334851" name="Rectangle 3"/>
          <p:cNvSpPr>
            <a:spLocks noGrp="1" noChangeArrowheads="1"/>
          </p:cNvSpPr>
          <p:nvPr>
            <p:ph type="body" idx="1"/>
          </p:nvPr>
        </p:nvSpPr>
        <p:spPr>
          <a:xfrm>
            <a:off x="966788" y="1906588"/>
            <a:ext cx="8601075" cy="4114800"/>
          </a:xfrm>
        </p:spPr>
        <p:txBody>
          <a:bodyPr/>
          <a:lstStyle/>
          <a:p>
            <a:pPr eaLnBrk="1" hangingPunct="1">
              <a:defRPr/>
            </a:pPr>
            <a:r>
              <a:rPr lang="ja-JP" altLang="en-US" sz="4800" dirty="0"/>
              <a:t>キャッチボール　　</a:t>
            </a:r>
            <a:r>
              <a:rPr lang="en-US" altLang="ja-JP" sz="4800" dirty="0"/>
              <a:t>   </a:t>
            </a:r>
            <a:r>
              <a:rPr lang="en-US" altLang="ja-JP" sz="4800" b="1" dirty="0">
                <a:solidFill>
                  <a:schemeClr val="tx2"/>
                </a:solidFill>
              </a:rPr>
              <a:t>63 kcal</a:t>
            </a:r>
          </a:p>
          <a:p>
            <a:pPr eaLnBrk="1" hangingPunct="1">
              <a:defRPr/>
            </a:pPr>
            <a:r>
              <a:rPr lang="ja-JP" altLang="en-US" sz="4800" dirty="0">
                <a:solidFill>
                  <a:schemeClr val="tx2"/>
                </a:solidFill>
              </a:rPr>
              <a:t>ゆっくりジョギング</a:t>
            </a:r>
            <a:r>
              <a:rPr lang="ja-JP" altLang="en-US" sz="4800" b="1" dirty="0">
                <a:solidFill>
                  <a:schemeClr val="tx2"/>
                </a:solidFill>
              </a:rPr>
              <a:t>　</a:t>
            </a:r>
            <a:r>
              <a:rPr lang="en-US" altLang="ja-JP" sz="4800" b="1" dirty="0">
                <a:solidFill>
                  <a:schemeClr val="tx2"/>
                </a:solidFill>
              </a:rPr>
              <a:t>108 kcal</a:t>
            </a:r>
          </a:p>
          <a:p>
            <a:pPr eaLnBrk="1" hangingPunct="1">
              <a:defRPr/>
            </a:pPr>
            <a:r>
              <a:rPr lang="ja-JP" altLang="en-US" sz="4800" dirty="0"/>
              <a:t>サッカー　　　　　　</a:t>
            </a:r>
            <a:r>
              <a:rPr lang="en-US" altLang="ja-JP" sz="4800" dirty="0"/>
              <a:t>  </a:t>
            </a:r>
            <a:r>
              <a:rPr lang="en-US" altLang="ja-JP" sz="4800" b="1" dirty="0">
                <a:solidFill>
                  <a:schemeClr val="tx2"/>
                </a:solidFill>
              </a:rPr>
              <a:t>126 kcal</a:t>
            </a:r>
            <a:endParaRPr lang="en-US" altLang="ja-JP" sz="4800" dirty="0"/>
          </a:p>
          <a:p>
            <a:pPr eaLnBrk="1" hangingPunct="1">
              <a:defRPr/>
            </a:pPr>
            <a:r>
              <a:rPr lang="ja-JP" altLang="en-US" sz="4800" dirty="0"/>
              <a:t>なわとび　　　　　　</a:t>
            </a:r>
            <a:r>
              <a:rPr lang="en-US" altLang="ja-JP" sz="4800" dirty="0"/>
              <a:t>  </a:t>
            </a:r>
            <a:r>
              <a:rPr lang="en-US" altLang="ja-JP" sz="4800" b="1" dirty="0">
                <a:solidFill>
                  <a:schemeClr val="tx2"/>
                </a:solidFill>
              </a:rPr>
              <a:t>135 kcal</a:t>
            </a:r>
            <a:r>
              <a:rPr lang="ja-JP" altLang="en-US" sz="4800" dirty="0"/>
              <a:t>　　　　　　　　　</a:t>
            </a:r>
            <a:endParaRPr lang="en-US" altLang="ja-JP" sz="4800" dirty="0"/>
          </a:p>
          <a:p>
            <a:pPr eaLnBrk="1" hangingPunct="1">
              <a:defRPr/>
            </a:pPr>
            <a:r>
              <a:rPr lang="ja-JP" altLang="en-US" sz="4800" dirty="0"/>
              <a:t>水泳（クロール）　</a:t>
            </a:r>
            <a:r>
              <a:rPr lang="en-US" altLang="ja-JP" sz="4800" dirty="0"/>
              <a:t>   </a:t>
            </a:r>
            <a:r>
              <a:rPr lang="en-US" altLang="ja-JP" sz="4800" b="1" dirty="0">
                <a:solidFill>
                  <a:schemeClr val="tx2"/>
                </a:solidFill>
              </a:rPr>
              <a:t>315 kcal</a:t>
            </a:r>
          </a:p>
          <a:p>
            <a:pPr eaLnBrk="1" hangingPunct="1">
              <a:buFont typeface="Wingdings" pitchFamily="2" charset="2"/>
              <a:buNone/>
              <a:defRPr/>
            </a:pPr>
            <a:endParaRPr lang="ja-JP" altLang="en-US" sz="4800" dirty="0"/>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Rot="1" noChangeArrowheads="1"/>
          </p:cNvSpPr>
          <p:nvPr>
            <p:ph type="title"/>
          </p:nvPr>
        </p:nvSpPr>
        <p:spPr/>
        <p:txBody>
          <a:bodyPr/>
          <a:lstStyle/>
          <a:p>
            <a:pPr eaLnBrk="1" hangingPunct="1">
              <a:defRPr/>
            </a:pPr>
            <a:r>
              <a:rPr lang="ja-JP" altLang="en-US" dirty="0"/>
              <a:t>メタボ予防のまとめ</a:t>
            </a:r>
          </a:p>
        </p:txBody>
      </p:sp>
      <p:sp>
        <p:nvSpPr>
          <p:cNvPr id="438275" name="Rectangle 3"/>
          <p:cNvSpPr>
            <a:spLocks noGrp="1" noChangeArrowheads="1"/>
          </p:cNvSpPr>
          <p:nvPr>
            <p:ph type="body" idx="1"/>
          </p:nvPr>
        </p:nvSpPr>
        <p:spPr>
          <a:xfrm>
            <a:off x="1738313" y="1711325"/>
            <a:ext cx="7726362" cy="4525963"/>
          </a:xfrm>
        </p:spPr>
        <p:txBody>
          <a:bodyPr/>
          <a:lstStyle/>
          <a:p>
            <a:pPr eaLnBrk="1" hangingPunct="1">
              <a:buFont typeface="Wingdings" charset="0"/>
              <a:buChar char="n"/>
              <a:defRPr/>
            </a:pPr>
            <a:r>
              <a:rPr lang="ja-JP" altLang="en-US" dirty="0"/>
              <a:t>肥満はメタボリックシンドロームの　　　　　最も高い危険因子。</a:t>
            </a:r>
            <a:endParaRPr lang="en-US" altLang="ja-JP" dirty="0"/>
          </a:p>
          <a:p>
            <a:pPr eaLnBrk="1" hangingPunct="1">
              <a:buFont typeface="Wingdings" charset="0"/>
              <a:buChar char="n"/>
              <a:defRPr/>
            </a:pPr>
            <a:r>
              <a:rPr lang="ja-JP" altLang="en-US" dirty="0"/>
              <a:t>朝食をしっかり食べる。</a:t>
            </a:r>
            <a:endParaRPr lang="en-US" altLang="ja-JP" dirty="0"/>
          </a:p>
          <a:p>
            <a:pPr eaLnBrk="1" hangingPunct="1">
              <a:buFont typeface="Wingdings" charset="0"/>
              <a:buChar char="n"/>
              <a:defRPr/>
            </a:pPr>
            <a:r>
              <a:rPr lang="ja-JP" altLang="en-US" dirty="0"/>
              <a:t>夜型生活をひかえ、早寝早起き。</a:t>
            </a:r>
            <a:endParaRPr lang="en-US" altLang="ja-JP" dirty="0"/>
          </a:p>
          <a:p>
            <a:pPr eaLnBrk="1" hangingPunct="1">
              <a:buFont typeface="Wingdings" charset="0"/>
              <a:buChar char="n"/>
              <a:defRPr/>
            </a:pPr>
            <a:r>
              <a:rPr lang="ja-JP" altLang="en-US" dirty="0"/>
              <a:t>水分補給は大切だが、ジュースを控える。</a:t>
            </a:r>
            <a:endParaRPr lang="en-US" altLang="ja-JP" dirty="0"/>
          </a:p>
          <a:p>
            <a:pPr eaLnBrk="1" hangingPunct="1">
              <a:buFont typeface="Wingdings" charset="0"/>
              <a:buChar char="n"/>
              <a:defRPr/>
            </a:pPr>
            <a:r>
              <a:rPr lang="ja-JP" altLang="en-US" dirty="0"/>
              <a:t>毎日適度な運動を継続する。</a:t>
            </a:r>
            <a:endParaRPr lang="en-US" altLang="ja-JP" dirty="0"/>
          </a:p>
          <a:p>
            <a:pPr eaLnBrk="1" hangingPunct="1">
              <a:buFont typeface="Wingdings" charset="0"/>
              <a:buChar char="n"/>
              <a:defRPr/>
            </a:pPr>
            <a:r>
              <a:rPr lang="ja-JP" altLang="en-US" dirty="0"/>
              <a:t>運動不足には家の手伝いを。</a:t>
            </a:r>
            <a:endParaRPr lang="en-US" altLang="ja-JP" dirty="0"/>
          </a:p>
          <a:p>
            <a:pPr eaLnBrk="1" hangingPunct="1">
              <a:buFont typeface="Wingdings" charset="0"/>
              <a:buChar char="n"/>
              <a:defRPr/>
            </a:pPr>
            <a:r>
              <a:rPr lang="ja-JP" altLang="en-US" dirty="0"/>
              <a:t>テレビとゲームは２時間以内。</a:t>
            </a:r>
            <a:endParaRPr lang="en-US" altLang="ja-JP" dirty="0"/>
          </a:p>
          <a:p>
            <a:pPr eaLnBrk="1" hangingPunct="1">
              <a:buFont typeface="Wingdings" charset="0"/>
              <a:buChar char="n"/>
              <a:defRPr/>
            </a:pPr>
            <a:endParaRPr lang="en-US" altLang="ja-JP" dirty="0"/>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Rot="1" noChangeArrowheads="1"/>
          </p:cNvSpPr>
          <p:nvPr>
            <p:ph type="title"/>
          </p:nvPr>
        </p:nvSpPr>
        <p:spPr/>
        <p:txBody>
          <a:bodyPr/>
          <a:lstStyle/>
          <a:p>
            <a:pPr eaLnBrk="1" hangingPunct="1">
              <a:defRPr/>
            </a:pPr>
            <a:r>
              <a:rPr lang="ja-JP" altLang="en-US" dirty="0"/>
              <a:t>生活習慣は幼児期から</a:t>
            </a:r>
          </a:p>
        </p:txBody>
      </p:sp>
      <p:sp>
        <p:nvSpPr>
          <p:cNvPr id="454659" name="Rectangle 3"/>
          <p:cNvSpPr>
            <a:spLocks noGrp="1" noChangeArrowheads="1"/>
          </p:cNvSpPr>
          <p:nvPr>
            <p:ph type="body" idx="1"/>
          </p:nvPr>
        </p:nvSpPr>
        <p:spPr/>
        <p:txBody>
          <a:bodyPr/>
          <a:lstStyle/>
          <a:p>
            <a:pPr eaLnBrk="1" hangingPunct="1">
              <a:defRPr/>
            </a:pPr>
            <a:r>
              <a:rPr lang="ja-JP" altLang="en-US" sz="3800" dirty="0"/>
              <a:t>乳幼児期は人格形成、生活習慣形成の</a:t>
            </a:r>
            <a:br>
              <a:rPr lang="en-US" altLang="ja-JP" sz="3800" dirty="0"/>
            </a:br>
            <a:r>
              <a:rPr lang="ja-JP" altLang="en-US" sz="3800" dirty="0"/>
              <a:t>基礎。</a:t>
            </a:r>
            <a:endParaRPr lang="en-US" altLang="ja-JP" sz="3800" dirty="0"/>
          </a:p>
          <a:p>
            <a:pPr eaLnBrk="1" hangingPunct="1">
              <a:defRPr/>
            </a:pPr>
            <a:r>
              <a:rPr lang="ja-JP" altLang="en-US" sz="3800" dirty="0"/>
              <a:t>この時期に刷り込みされた摂取習慣、　　食嗜好、運動習慣は将来のライフスタイルを決定する　</a:t>
            </a:r>
            <a:r>
              <a:rPr lang="ja-JP" altLang="en-US" sz="3800" dirty="0">
                <a:latin typeface="Arial" pitchFamily="34" charset="0"/>
              </a:rPr>
              <a:t>“</a:t>
            </a:r>
            <a:r>
              <a:rPr lang="ja-JP" altLang="en-US" sz="3800" dirty="0"/>
              <a:t>三つ子の魂百までも</a:t>
            </a:r>
            <a:r>
              <a:rPr lang="ja-JP" altLang="en-US" sz="3800" dirty="0">
                <a:latin typeface="Arial" pitchFamily="34" charset="0"/>
              </a:rPr>
              <a:t>”。</a:t>
            </a:r>
            <a:endParaRPr lang="en-US" altLang="ja-JP" sz="3800" dirty="0"/>
          </a:p>
          <a:p>
            <a:pPr eaLnBrk="1" hangingPunct="1">
              <a:defRPr/>
            </a:pPr>
            <a:r>
              <a:rPr lang="ja-JP" altLang="en-US" sz="3800" dirty="0"/>
              <a:t>次世代の親となる子どもたち、特に中高生への保健教育も大切です。</a:t>
            </a:r>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Rot="1" noChangeArrowheads="1"/>
          </p:cNvSpPr>
          <p:nvPr>
            <p:ph type="title"/>
          </p:nvPr>
        </p:nvSpPr>
        <p:spPr/>
        <p:txBody>
          <a:bodyPr/>
          <a:lstStyle/>
          <a:p>
            <a:pPr eaLnBrk="1" hangingPunct="1">
              <a:defRPr/>
            </a:pPr>
            <a:r>
              <a:rPr lang="ja-JP" altLang="en-US" dirty="0"/>
              <a:t>日本人の特質</a:t>
            </a:r>
          </a:p>
        </p:txBody>
      </p:sp>
      <p:sp>
        <p:nvSpPr>
          <p:cNvPr id="369667" name="Rectangle 3"/>
          <p:cNvSpPr>
            <a:spLocks noGrp="1" noChangeArrowheads="1"/>
          </p:cNvSpPr>
          <p:nvPr>
            <p:ph type="body" idx="1"/>
          </p:nvPr>
        </p:nvSpPr>
        <p:spPr>
          <a:xfrm>
            <a:off x="606425" y="1651000"/>
            <a:ext cx="9217025" cy="4525963"/>
          </a:xfrm>
        </p:spPr>
        <p:txBody>
          <a:bodyPr/>
          <a:lstStyle/>
          <a:p>
            <a:pPr eaLnBrk="1" hangingPunct="1">
              <a:buFont typeface="Wingdings" charset="0"/>
              <a:buChar char="n"/>
              <a:defRPr/>
            </a:pPr>
            <a:r>
              <a:rPr lang="ja-JP" altLang="en-US" sz="3600" dirty="0"/>
              <a:t>日本人は本来、農耕民族。</a:t>
            </a:r>
            <a:endParaRPr lang="en-US" altLang="ja-JP" sz="3600" dirty="0"/>
          </a:p>
          <a:p>
            <a:pPr eaLnBrk="1" hangingPunct="1">
              <a:buFont typeface="Wingdings" charset="0"/>
              <a:buChar char="n"/>
              <a:defRPr/>
            </a:pPr>
            <a:r>
              <a:rPr lang="ja-JP" altLang="en-US" sz="3600" dirty="0"/>
              <a:t>穀物を主食としてきたため、欧米人に比べ　　　　　腸が長い。そのため、肉や脂肪の多い食事</a:t>
            </a:r>
            <a:br>
              <a:rPr lang="en-US" altLang="ja-JP" sz="3600" dirty="0"/>
            </a:br>
            <a:r>
              <a:rPr lang="ja-JP" altLang="en-US" sz="3600" dirty="0"/>
              <a:t>に偏ると、繊維分が不足して便秘が</a:t>
            </a:r>
            <a:r>
              <a:rPr lang="ja-JP" altLang="en-US" sz="3600" dirty="0" err="1"/>
              <a:t>ちに</a:t>
            </a:r>
            <a:r>
              <a:rPr lang="ja-JP" altLang="en-US" sz="3600" dirty="0"/>
              <a:t>なる。</a:t>
            </a:r>
            <a:endParaRPr lang="en-US" altLang="ja-JP" sz="3600" dirty="0"/>
          </a:p>
          <a:p>
            <a:pPr eaLnBrk="1" hangingPunct="1">
              <a:buFont typeface="Wingdings" charset="0"/>
              <a:buChar char="n"/>
              <a:defRPr/>
            </a:pPr>
            <a:r>
              <a:rPr lang="ja-JP" altLang="en-US" sz="3600" dirty="0"/>
              <a:t>日本人は高度肥満でなくとも</a:t>
            </a:r>
            <a:r>
              <a:rPr lang="en-US" altLang="ja-JP" sz="3600" dirty="0"/>
              <a:t>2</a:t>
            </a:r>
            <a:r>
              <a:rPr lang="ja-JP" altLang="en-US" sz="3600" dirty="0"/>
              <a:t>型糖尿病になりやすい。飢餓から飽食の時代への急激な変化～　「倹約遺伝子仮説」。</a:t>
            </a:r>
          </a:p>
        </p:txBody>
      </p:sp>
      <p:sp>
        <p:nvSpPr>
          <p:cNvPr id="369668" name="Rectangle 4"/>
          <p:cNvSpPr>
            <a:spLocks noChangeArrowheads="1"/>
          </p:cNvSpPr>
          <p:nvPr/>
        </p:nvSpPr>
        <p:spPr bwMode="auto">
          <a:xfrm>
            <a:off x="390525" y="1447800"/>
            <a:ext cx="9577388" cy="4933950"/>
          </a:xfrm>
          <a:prstGeom prst="rect">
            <a:avLst/>
          </a:prstGeom>
          <a:noFill/>
          <a:ln w="28575">
            <a:solidFill>
              <a:schemeClr val="accent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ja-JP" altLang="en-US">
              <a:latin typeface="Garamond" charset="0"/>
              <a:ea typeface="ＭＳ Ｐゴシック" charset="0"/>
            </a:endParaRPr>
          </a:p>
        </p:txBody>
      </p:sp>
      <p:sp>
        <p:nvSpPr>
          <p:cNvPr id="5" name="フッター プレースホルダ 4"/>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Line 4"/>
          <p:cNvSpPr>
            <a:spLocks noChangeShapeType="1"/>
          </p:cNvSpPr>
          <p:nvPr/>
        </p:nvSpPr>
        <p:spPr bwMode="auto">
          <a:xfrm>
            <a:off x="2263775" y="2976563"/>
            <a:ext cx="0" cy="2016125"/>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3" name="Line 5"/>
          <p:cNvSpPr>
            <a:spLocks noChangeShapeType="1"/>
          </p:cNvSpPr>
          <p:nvPr/>
        </p:nvSpPr>
        <p:spPr bwMode="auto">
          <a:xfrm>
            <a:off x="2263775" y="4992688"/>
            <a:ext cx="5994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5" name="Line 7"/>
          <p:cNvSpPr>
            <a:spLocks noChangeShapeType="1"/>
          </p:cNvSpPr>
          <p:nvPr/>
        </p:nvSpPr>
        <p:spPr bwMode="auto">
          <a:xfrm>
            <a:off x="2994025" y="4921250"/>
            <a:ext cx="0"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6" name="Line 8"/>
          <p:cNvSpPr>
            <a:spLocks noChangeShapeType="1"/>
          </p:cNvSpPr>
          <p:nvPr/>
        </p:nvSpPr>
        <p:spPr bwMode="auto">
          <a:xfrm>
            <a:off x="4208463" y="4921250"/>
            <a:ext cx="0"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7" name="Line 9"/>
          <p:cNvSpPr>
            <a:spLocks noChangeShapeType="1"/>
          </p:cNvSpPr>
          <p:nvPr/>
        </p:nvSpPr>
        <p:spPr bwMode="auto">
          <a:xfrm>
            <a:off x="5422900" y="4921250"/>
            <a:ext cx="0"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8" name="Line 10"/>
          <p:cNvSpPr>
            <a:spLocks noChangeShapeType="1"/>
          </p:cNvSpPr>
          <p:nvPr/>
        </p:nvSpPr>
        <p:spPr bwMode="auto">
          <a:xfrm>
            <a:off x="6638925" y="4921250"/>
            <a:ext cx="0"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59" name="Line 11"/>
          <p:cNvSpPr>
            <a:spLocks noChangeShapeType="1"/>
          </p:cNvSpPr>
          <p:nvPr/>
        </p:nvSpPr>
        <p:spPr bwMode="auto">
          <a:xfrm>
            <a:off x="7934325" y="4921250"/>
            <a:ext cx="0"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0" name="Line 12"/>
          <p:cNvSpPr>
            <a:spLocks noChangeShapeType="1"/>
          </p:cNvSpPr>
          <p:nvPr/>
        </p:nvSpPr>
        <p:spPr bwMode="auto">
          <a:xfrm>
            <a:off x="2265363" y="4705350"/>
            <a:ext cx="793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1" name="Line 13"/>
          <p:cNvSpPr>
            <a:spLocks noChangeShapeType="1"/>
          </p:cNvSpPr>
          <p:nvPr/>
        </p:nvSpPr>
        <p:spPr bwMode="auto">
          <a:xfrm>
            <a:off x="2263775" y="4416425"/>
            <a:ext cx="793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2" name="Line 14"/>
          <p:cNvSpPr>
            <a:spLocks noChangeShapeType="1"/>
          </p:cNvSpPr>
          <p:nvPr/>
        </p:nvSpPr>
        <p:spPr bwMode="auto">
          <a:xfrm>
            <a:off x="2263775" y="4129088"/>
            <a:ext cx="793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3" name="Line 15"/>
          <p:cNvSpPr>
            <a:spLocks noChangeShapeType="1"/>
          </p:cNvSpPr>
          <p:nvPr/>
        </p:nvSpPr>
        <p:spPr bwMode="auto">
          <a:xfrm>
            <a:off x="2263775" y="3841750"/>
            <a:ext cx="793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4" name="Line 16"/>
          <p:cNvSpPr>
            <a:spLocks noChangeShapeType="1"/>
          </p:cNvSpPr>
          <p:nvPr/>
        </p:nvSpPr>
        <p:spPr bwMode="auto">
          <a:xfrm>
            <a:off x="2263775" y="3552825"/>
            <a:ext cx="793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5" name="Line 17"/>
          <p:cNvSpPr>
            <a:spLocks noChangeShapeType="1"/>
          </p:cNvSpPr>
          <p:nvPr/>
        </p:nvSpPr>
        <p:spPr bwMode="auto">
          <a:xfrm>
            <a:off x="2254250" y="3335338"/>
            <a:ext cx="80963"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66" name="Text Box 18"/>
          <p:cNvSpPr txBox="1">
            <a:spLocks noChangeArrowheads="1"/>
          </p:cNvSpPr>
          <p:nvPr/>
        </p:nvSpPr>
        <p:spPr bwMode="auto">
          <a:xfrm>
            <a:off x="1020763" y="4283075"/>
            <a:ext cx="1027112" cy="585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a:latin typeface="Garamond" charset="0"/>
                <a:ea typeface="ＭＳ Ｐゴシック" charset="0"/>
              </a:rPr>
              <a:t>１８０</a:t>
            </a:r>
          </a:p>
        </p:txBody>
      </p:sp>
      <p:sp>
        <p:nvSpPr>
          <p:cNvPr id="2067" name="Text Box 19"/>
          <p:cNvSpPr txBox="1">
            <a:spLocks noChangeArrowheads="1"/>
          </p:cNvSpPr>
          <p:nvPr/>
        </p:nvSpPr>
        <p:spPr bwMode="auto">
          <a:xfrm>
            <a:off x="1020763" y="3695700"/>
            <a:ext cx="1027112" cy="585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a:latin typeface="Garamond" charset="0"/>
                <a:ea typeface="ＭＳ Ｐゴシック" charset="0"/>
              </a:rPr>
              <a:t>２００</a:t>
            </a:r>
          </a:p>
        </p:txBody>
      </p:sp>
      <p:sp>
        <p:nvSpPr>
          <p:cNvPr id="2068" name="Text Box 20"/>
          <p:cNvSpPr txBox="1">
            <a:spLocks noChangeArrowheads="1"/>
          </p:cNvSpPr>
          <p:nvPr/>
        </p:nvSpPr>
        <p:spPr bwMode="auto">
          <a:xfrm>
            <a:off x="1020763" y="3119438"/>
            <a:ext cx="1027112" cy="585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dirty="0">
                <a:latin typeface="Garamond" charset="0"/>
                <a:ea typeface="ＭＳ Ｐゴシック" charset="0"/>
              </a:rPr>
              <a:t>２２０</a:t>
            </a:r>
          </a:p>
        </p:txBody>
      </p:sp>
      <p:sp>
        <p:nvSpPr>
          <p:cNvPr id="2089" name="Line 41"/>
          <p:cNvSpPr>
            <a:spLocks noChangeShapeType="1"/>
          </p:cNvSpPr>
          <p:nvPr/>
        </p:nvSpPr>
        <p:spPr bwMode="auto">
          <a:xfrm flipV="1">
            <a:off x="2994025" y="4560888"/>
            <a:ext cx="1133475" cy="73025"/>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0" name="Line 42"/>
          <p:cNvSpPr>
            <a:spLocks noChangeShapeType="1"/>
          </p:cNvSpPr>
          <p:nvPr/>
        </p:nvSpPr>
        <p:spPr bwMode="auto">
          <a:xfrm flipV="1">
            <a:off x="4208463" y="4489450"/>
            <a:ext cx="1214437" cy="7143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1" name="Line 43"/>
          <p:cNvSpPr>
            <a:spLocks noChangeShapeType="1"/>
          </p:cNvSpPr>
          <p:nvPr/>
        </p:nvSpPr>
        <p:spPr bwMode="auto">
          <a:xfrm flipV="1">
            <a:off x="5422900" y="4200525"/>
            <a:ext cx="1216025" cy="288925"/>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2" name="Line 44"/>
          <p:cNvSpPr>
            <a:spLocks noChangeShapeType="1"/>
          </p:cNvSpPr>
          <p:nvPr/>
        </p:nvSpPr>
        <p:spPr bwMode="auto">
          <a:xfrm>
            <a:off x="6638925" y="4200525"/>
            <a:ext cx="1376363"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3" name="Line 45"/>
          <p:cNvSpPr>
            <a:spLocks noChangeShapeType="1"/>
          </p:cNvSpPr>
          <p:nvPr/>
        </p:nvSpPr>
        <p:spPr bwMode="auto">
          <a:xfrm flipV="1">
            <a:off x="2994025" y="4489450"/>
            <a:ext cx="1214438" cy="215900"/>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4" name="Line 46"/>
          <p:cNvSpPr>
            <a:spLocks noChangeShapeType="1"/>
          </p:cNvSpPr>
          <p:nvPr/>
        </p:nvSpPr>
        <p:spPr bwMode="auto">
          <a:xfrm flipV="1">
            <a:off x="4208463" y="4344988"/>
            <a:ext cx="1214437" cy="144462"/>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5" name="Line 47"/>
          <p:cNvSpPr>
            <a:spLocks noChangeShapeType="1"/>
          </p:cNvSpPr>
          <p:nvPr/>
        </p:nvSpPr>
        <p:spPr bwMode="auto">
          <a:xfrm flipV="1">
            <a:off x="5422900" y="3984625"/>
            <a:ext cx="1216025" cy="360363"/>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6" name="Line 48"/>
          <p:cNvSpPr>
            <a:spLocks noChangeShapeType="1"/>
          </p:cNvSpPr>
          <p:nvPr/>
        </p:nvSpPr>
        <p:spPr bwMode="auto">
          <a:xfrm>
            <a:off x="6638925" y="3913188"/>
            <a:ext cx="1376363" cy="0"/>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7" name="Line 49"/>
          <p:cNvSpPr>
            <a:spLocks noChangeShapeType="1"/>
          </p:cNvSpPr>
          <p:nvPr/>
        </p:nvSpPr>
        <p:spPr bwMode="auto">
          <a:xfrm>
            <a:off x="3073400" y="3625850"/>
            <a:ext cx="1135063" cy="2159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8" name="Line 50"/>
          <p:cNvSpPr>
            <a:spLocks noChangeShapeType="1"/>
          </p:cNvSpPr>
          <p:nvPr/>
        </p:nvSpPr>
        <p:spPr bwMode="auto">
          <a:xfrm>
            <a:off x="4208463" y="3841750"/>
            <a:ext cx="11334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099" name="Line 51"/>
          <p:cNvSpPr>
            <a:spLocks noChangeShapeType="1"/>
          </p:cNvSpPr>
          <p:nvPr/>
        </p:nvSpPr>
        <p:spPr bwMode="auto">
          <a:xfrm>
            <a:off x="5505450" y="3841750"/>
            <a:ext cx="890588" cy="142875"/>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100" name="Line 52"/>
          <p:cNvSpPr>
            <a:spLocks noChangeShapeType="1"/>
          </p:cNvSpPr>
          <p:nvPr/>
        </p:nvSpPr>
        <p:spPr bwMode="auto">
          <a:xfrm>
            <a:off x="6556375" y="3984625"/>
            <a:ext cx="1296988"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101" name="Line 53"/>
          <p:cNvSpPr>
            <a:spLocks noChangeShapeType="1"/>
          </p:cNvSpPr>
          <p:nvPr/>
        </p:nvSpPr>
        <p:spPr bwMode="auto">
          <a:xfrm>
            <a:off x="3073400" y="3408363"/>
            <a:ext cx="1054100" cy="360362"/>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102" name="Line 54"/>
          <p:cNvSpPr>
            <a:spLocks noChangeShapeType="1"/>
          </p:cNvSpPr>
          <p:nvPr/>
        </p:nvSpPr>
        <p:spPr bwMode="auto">
          <a:xfrm flipV="1">
            <a:off x="4287838" y="3697288"/>
            <a:ext cx="1054100" cy="71437"/>
          </a:xfrm>
          <a:prstGeom prst="line">
            <a:avLst/>
          </a:prstGeom>
          <a:noFill/>
          <a:ln w="9525">
            <a:solidFill>
              <a:schemeClr val="tx1"/>
            </a:solidFill>
            <a:prstDash val="dash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103" name="Line 55"/>
          <p:cNvSpPr>
            <a:spLocks noChangeShapeType="1"/>
          </p:cNvSpPr>
          <p:nvPr/>
        </p:nvSpPr>
        <p:spPr bwMode="auto">
          <a:xfrm>
            <a:off x="5505450" y="3697288"/>
            <a:ext cx="1293813" cy="287337"/>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2104" name="Text Box 56"/>
          <p:cNvSpPr txBox="1">
            <a:spLocks noChangeArrowheads="1"/>
          </p:cNvSpPr>
          <p:nvPr/>
        </p:nvSpPr>
        <p:spPr bwMode="auto">
          <a:xfrm>
            <a:off x="5672138" y="4406900"/>
            <a:ext cx="1416050" cy="585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dirty="0">
                <a:latin typeface="Garamond" charset="0"/>
                <a:ea typeface="ＭＳ Ｐゴシック" charset="0"/>
              </a:rPr>
              <a:t>日本人</a:t>
            </a:r>
          </a:p>
        </p:txBody>
      </p:sp>
      <p:sp>
        <p:nvSpPr>
          <p:cNvPr id="2105" name="Text Box 57"/>
          <p:cNvSpPr txBox="1">
            <a:spLocks noChangeArrowheads="1"/>
          </p:cNvSpPr>
          <p:nvPr/>
        </p:nvSpPr>
        <p:spPr bwMode="auto">
          <a:xfrm>
            <a:off x="2574925" y="2679700"/>
            <a:ext cx="1416050" cy="584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dirty="0">
                <a:latin typeface="Garamond" charset="0"/>
                <a:ea typeface="ＭＳ Ｐゴシック" charset="0"/>
              </a:rPr>
              <a:t>米国人</a:t>
            </a:r>
          </a:p>
        </p:txBody>
      </p:sp>
      <p:sp>
        <p:nvSpPr>
          <p:cNvPr id="2106" name="Text Box 58"/>
          <p:cNvSpPr txBox="1">
            <a:spLocks noChangeArrowheads="1"/>
          </p:cNvSpPr>
          <p:nvPr/>
        </p:nvSpPr>
        <p:spPr bwMode="auto">
          <a:xfrm>
            <a:off x="2406650" y="5199063"/>
            <a:ext cx="6232525"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sz="2400" dirty="0">
                <a:latin typeface="Garamond" charset="0"/>
                <a:ea typeface="ＭＳ Ｐゴシック" charset="0"/>
              </a:rPr>
              <a:t>１９６０　　１９７０　　１９８０　　１９９０　　　２０００</a:t>
            </a:r>
          </a:p>
        </p:txBody>
      </p:sp>
      <p:sp>
        <p:nvSpPr>
          <p:cNvPr id="2107" name="Text Box 59"/>
          <p:cNvSpPr txBox="1">
            <a:spLocks noChangeArrowheads="1"/>
          </p:cNvSpPr>
          <p:nvPr/>
        </p:nvSpPr>
        <p:spPr bwMode="auto">
          <a:xfrm>
            <a:off x="296863" y="2043113"/>
            <a:ext cx="2325687" cy="1076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dirty="0">
                <a:latin typeface="Garamond" charset="0"/>
                <a:ea typeface="ＭＳ Ｐゴシック" charset="0"/>
              </a:rPr>
              <a:t>総ｺﾚｽﾃﾛｰﾙ</a:t>
            </a:r>
            <a:endParaRPr lang="en-US" altLang="ja-JP" dirty="0">
              <a:latin typeface="Garamond" charset="0"/>
              <a:ea typeface="ＭＳ Ｐゴシック" charset="0"/>
            </a:endParaRPr>
          </a:p>
          <a:p>
            <a:pPr>
              <a:defRPr/>
            </a:pPr>
            <a:r>
              <a:rPr lang="en-US" altLang="ja-JP" dirty="0">
                <a:latin typeface="Garamond" charset="0"/>
                <a:ea typeface="ＭＳ Ｐゴシック" charset="0"/>
              </a:rPr>
              <a:t>(mg/dl)</a:t>
            </a:r>
          </a:p>
        </p:txBody>
      </p:sp>
      <p:sp>
        <p:nvSpPr>
          <p:cNvPr id="2144" name="Text Box 96"/>
          <p:cNvSpPr txBox="1">
            <a:spLocks noChangeArrowheads="1"/>
          </p:cNvSpPr>
          <p:nvPr/>
        </p:nvSpPr>
        <p:spPr bwMode="auto">
          <a:xfrm>
            <a:off x="1039813" y="115888"/>
            <a:ext cx="8524875" cy="708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sz="4000" dirty="0">
                <a:latin typeface="Garamond" charset="0"/>
                <a:ea typeface="ＭＳ Ｐゴシック" charset="0"/>
              </a:rPr>
              <a:t>日米の平均総コレステロール値の推移</a:t>
            </a:r>
          </a:p>
        </p:txBody>
      </p:sp>
      <p:sp>
        <p:nvSpPr>
          <p:cNvPr id="2146" name="Text Box 98"/>
          <p:cNvSpPr txBox="1">
            <a:spLocks noChangeArrowheads="1"/>
          </p:cNvSpPr>
          <p:nvPr/>
        </p:nvSpPr>
        <p:spPr bwMode="auto">
          <a:xfrm>
            <a:off x="4783460" y="5661248"/>
            <a:ext cx="4633912"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sz="2400" dirty="0">
                <a:latin typeface="Garamond" charset="0"/>
                <a:ea typeface="ＭＳ Ｐゴシック" charset="0"/>
              </a:rPr>
              <a:t>米国国民健康栄養調査</a:t>
            </a:r>
            <a:r>
              <a:rPr lang="en-US" altLang="ja-JP" sz="2400" dirty="0">
                <a:latin typeface="Garamond" charset="0"/>
                <a:ea typeface="ＭＳ Ｐゴシック" charset="0"/>
              </a:rPr>
              <a:t>(NHANS)</a:t>
            </a:r>
          </a:p>
        </p:txBody>
      </p:sp>
      <p:sp>
        <p:nvSpPr>
          <p:cNvPr id="2147" name="Text Box 99"/>
          <p:cNvSpPr txBox="1">
            <a:spLocks noChangeArrowheads="1"/>
          </p:cNvSpPr>
          <p:nvPr/>
        </p:nvSpPr>
        <p:spPr bwMode="auto">
          <a:xfrm>
            <a:off x="4855468" y="6021288"/>
            <a:ext cx="5086350"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sz="2400" dirty="0">
                <a:latin typeface="Garamond" charset="0"/>
                <a:ea typeface="ＭＳ Ｐゴシック" charset="0"/>
              </a:rPr>
              <a:t>第</a:t>
            </a:r>
            <a:r>
              <a:rPr lang="en-US" altLang="ja-JP" sz="2400" dirty="0">
                <a:latin typeface="Garamond" charset="0"/>
                <a:ea typeface="ＭＳ Ｐゴシック" charset="0"/>
              </a:rPr>
              <a:t>3,4,5</a:t>
            </a:r>
            <a:r>
              <a:rPr lang="ja-JP" altLang="en-US" sz="2400" dirty="0">
                <a:latin typeface="Garamond" charset="0"/>
                <a:ea typeface="ＭＳ Ｐゴシック" charset="0"/>
              </a:rPr>
              <a:t>次厚生省循環器疾患基礎調査</a:t>
            </a:r>
          </a:p>
        </p:txBody>
      </p:sp>
      <p:sp>
        <p:nvSpPr>
          <p:cNvPr id="2" name="円/楕円 1"/>
          <p:cNvSpPr/>
          <p:nvPr/>
        </p:nvSpPr>
        <p:spPr bwMode="auto">
          <a:xfrm>
            <a:off x="7664450" y="1844675"/>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5161" name="円/楕円 3"/>
          <p:cNvSpPr>
            <a:spLocks noChangeArrowheads="1"/>
          </p:cNvSpPr>
          <p:nvPr/>
        </p:nvSpPr>
        <p:spPr bwMode="auto">
          <a:xfrm>
            <a:off x="7664450" y="1341438"/>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62" name="テキスト ボックス 4"/>
          <p:cNvSpPr txBox="1">
            <a:spLocks noChangeArrowheads="1"/>
          </p:cNvSpPr>
          <p:nvPr/>
        </p:nvSpPr>
        <p:spPr bwMode="auto">
          <a:xfrm>
            <a:off x="8023225" y="1185863"/>
            <a:ext cx="1981200" cy="523875"/>
          </a:xfrm>
          <a:prstGeom prst="rect">
            <a:avLst/>
          </a:prstGeom>
          <a:noFill/>
          <a:ln w="9525">
            <a:noFill/>
            <a:miter lim="800000"/>
            <a:headEnd/>
            <a:tailEnd/>
          </a:ln>
        </p:spPr>
        <p:txBody>
          <a:bodyPr wrap="none">
            <a:spAutoFit/>
          </a:bodyPr>
          <a:lstStyle/>
          <a:p>
            <a:r>
              <a:rPr lang="ja-JP" altLang="en-US" sz="2800"/>
              <a:t>女性（米国）</a:t>
            </a:r>
          </a:p>
        </p:txBody>
      </p:sp>
      <p:sp>
        <p:nvSpPr>
          <p:cNvPr id="5163" name="テキスト ボックス 5"/>
          <p:cNvSpPr txBox="1">
            <a:spLocks noChangeArrowheads="1"/>
          </p:cNvSpPr>
          <p:nvPr/>
        </p:nvSpPr>
        <p:spPr bwMode="auto">
          <a:xfrm>
            <a:off x="8023225" y="1690688"/>
            <a:ext cx="1981200" cy="522287"/>
          </a:xfrm>
          <a:prstGeom prst="rect">
            <a:avLst/>
          </a:prstGeom>
          <a:noFill/>
          <a:ln w="9525">
            <a:noFill/>
            <a:miter lim="800000"/>
            <a:headEnd/>
            <a:tailEnd/>
          </a:ln>
        </p:spPr>
        <p:txBody>
          <a:bodyPr wrap="none">
            <a:spAutoFit/>
          </a:bodyPr>
          <a:lstStyle/>
          <a:p>
            <a:r>
              <a:rPr lang="ja-JP" altLang="en-US" sz="2800"/>
              <a:t>男性（米国）</a:t>
            </a:r>
          </a:p>
        </p:txBody>
      </p:sp>
      <p:sp>
        <p:nvSpPr>
          <p:cNvPr id="5164" name="二等辺三角形 6"/>
          <p:cNvSpPr>
            <a:spLocks noChangeArrowheads="1"/>
          </p:cNvSpPr>
          <p:nvPr/>
        </p:nvSpPr>
        <p:spPr bwMode="auto">
          <a:xfrm>
            <a:off x="7664450" y="2276475"/>
            <a:ext cx="215900" cy="288925"/>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106" name="二等辺三角形 105"/>
          <p:cNvSpPr/>
          <p:nvPr/>
        </p:nvSpPr>
        <p:spPr bwMode="auto">
          <a:xfrm>
            <a:off x="7664450" y="2852738"/>
            <a:ext cx="215900" cy="288925"/>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5166" name="テキスト ボックス 7"/>
          <p:cNvSpPr txBox="1">
            <a:spLocks noChangeArrowheads="1"/>
          </p:cNvSpPr>
          <p:nvPr/>
        </p:nvSpPr>
        <p:spPr bwMode="auto">
          <a:xfrm>
            <a:off x="8023225" y="2193925"/>
            <a:ext cx="1981200" cy="523875"/>
          </a:xfrm>
          <a:prstGeom prst="rect">
            <a:avLst/>
          </a:prstGeom>
          <a:noFill/>
          <a:ln w="9525">
            <a:noFill/>
            <a:miter lim="800000"/>
            <a:headEnd/>
            <a:tailEnd/>
          </a:ln>
        </p:spPr>
        <p:txBody>
          <a:bodyPr wrap="none">
            <a:spAutoFit/>
          </a:bodyPr>
          <a:lstStyle/>
          <a:p>
            <a:r>
              <a:rPr lang="ja-JP" altLang="en-US" sz="2800"/>
              <a:t>女性（日本）</a:t>
            </a:r>
          </a:p>
        </p:txBody>
      </p:sp>
      <p:sp>
        <p:nvSpPr>
          <p:cNvPr id="5167" name="テキスト ボックス 8"/>
          <p:cNvSpPr txBox="1">
            <a:spLocks noChangeArrowheads="1"/>
          </p:cNvSpPr>
          <p:nvPr/>
        </p:nvSpPr>
        <p:spPr bwMode="auto">
          <a:xfrm>
            <a:off x="8023225" y="2770188"/>
            <a:ext cx="1981200" cy="523875"/>
          </a:xfrm>
          <a:prstGeom prst="rect">
            <a:avLst/>
          </a:prstGeom>
          <a:noFill/>
          <a:ln w="9525">
            <a:noFill/>
            <a:miter lim="800000"/>
            <a:headEnd/>
            <a:tailEnd/>
          </a:ln>
        </p:spPr>
        <p:txBody>
          <a:bodyPr wrap="none">
            <a:spAutoFit/>
          </a:bodyPr>
          <a:lstStyle/>
          <a:p>
            <a:r>
              <a:rPr lang="ja-JP" altLang="en-US" sz="2800"/>
              <a:t>男性（日本）</a:t>
            </a:r>
          </a:p>
        </p:txBody>
      </p:sp>
      <p:sp>
        <p:nvSpPr>
          <p:cNvPr id="5168" name="円/楕円 108"/>
          <p:cNvSpPr>
            <a:spLocks noChangeArrowheads="1"/>
          </p:cNvSpPr>
          <p:nvPr/>
        </p:nvSpPr>
        <p:spPr bwMode="auto">
          <a:xfrm>
            <a:off x="4064000" y="3562350"/>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69" name="円/楕円 109"/>
          <p:cNvSpPr>
            <a:spLocks noChangeArrowheads="1"/>
          </p:cNvSpPr>
          <p:nvPr/>
        </p:nvSpPr>
        <p:spPr bwMode="auto">
          <a:xfrm>
            <a:off x="5359400" y="3562350"/>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70" name="円/楕円 110"/>
          <p:cNvSpPr>
            <a:spLocks noChangeArrowheads="1"/>
          </p:cNvSpPr>
          <p:nvPr/>
        </p:nvSpPr>
        <p:spPr bwMode="auto">
          <a:xfrm>
            <a:off x="6727825" y="3778250"/>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71" name="円/楕円 111"/>
          <p:cNvSpPr>
            <a:spLocks noChangeArrowheads="1"/>
          </p:cNvSpPr>
          <p:nvPr/>
        </p:nvSpPr>
        <p:spPr bwMode="auto">
          <a:xfrm>
            <a:off x="8096250" y="3851275"/>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72" name="円/楕円 112"/>
          <p:cNvSpPr>
            <a:spLocks noChangeArrowheads="1"/>
          </p:cNvSpPr>
          <p:nvPr/>
        </p:nvSpPr>
        <p:spPr bwMode="auto">
          <a:xfrm>
            <a:off x="2911475" y="3201988"/>
            <a:ext cx="215900" cy="215900"/>
          </a:xfrm>
          <a:prstGeom prst="ellipse">
            <a:avLst/>
          </a:prstGeom>
          <a:solidFill>
            <a:srgbClr val="FF9FEE"/>
          </a:solidFill>
          <a:ln w="9525">
            <a:solidFill>
              <a:schemeClr val="tx1"/>
            </a:solidFill>
            <a:round/>
            <a:headEnd/>
            <a:tailEnd/>
          </a:ln>
        </p:spPr>
        <p:txBody>
          <a:bodyPr/>
          <a:lstStyle/>
          <a:p>
            <a:endParaRPr lang="ja-JP" altLang="en-US"/>
          </a:p>
        </p:txBody>
      </p:sp>
      <p:sp>
        <p:nvSpPr>
          <p:cNvPr id="5173" name="二等辺三角形 113"/>
          <p:cNvSpPr>
            <a:spLocks noChangeArrowheads="1"/>
          </p:cNvSpPr>
          <p:nvPr/>
        </p:nvSpPr>
        <p:spPr bwMode="auto">
          <a:xfrm>
            <a:off x="2911475" y="4570413"/>
            <a:ext cx="215900" cy="288925"/>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5174" name="二等辺三角形 114"/>
          <p:cNvSpPr>
            <a:spLocks noChangeArrowheads="1"/>
          </p:cNvSpPr>
          <p:nvPr/>
        </p:nvSpPr>
        <p:spPr bwMode="auto">
          <a:xfrm>
            <a:off x="4135438" y="4283075"/>
            <a:ext cx="215900" cy="287338"/>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5175" name="二等辺三角形 115"/>
          <p:cNvSpPr>
            <a:spLocks noChangeArrowheads="1"/>
          </p:cNvSpPr>
          <p:nvPr/>
        </p:nvSpPr>
        <p:spPr bwMode="auto">
          <a:xfrm>
            <a:off x="5359400" y="4138613"/>
            <a:ext cx="215900" cy="287337"/>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5176" name="二等辺三角形 116"/>
          <p:cNvSpPr>
            <a:spLocks noChangeArrowheads="1"/>
          </p:cNvSpPr>
          <p:nvPr/>
        </p:nvSpPr>
        <p:spPr bwMode="auto">
          <a:xfrm>
            <a:off x="6511925" y="3706813"/>
            <a:ext cx="215900" cy="287337"/>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5177" name="二等辺三角形 117"/>
          <p:cNvSpPr>
            <a:spLocks noChangeArrowheads="1"/>
          </p:cNvSpPr>
          <p:nvPr/>
        </p:nvSpPr>
        <p:spPr bwMode="auto">
          <a:xfrm>
            <a:off x="7880350" y="3778250"/>
            <a:ext cx="215900" cy="288925"/>
          </a:xfrm>
          <a:prstGeom prst="triangle">
            <a:avLst>
              <a:gd name="adj" fmla="val 50000"/>
            </a:avLst>
          </a:prstGeom>
          <a:solidFill>
            <a:srgbClr val="FF9FEE"/>
          </a:solidFill>
          <a:ln w="9525">
            <a:solidFill>
              <a:schemeClr val="tx1"/>
            </a:solidFill>
            <a:round/>
            <a:headEnd/>
            <a:tailEnd/>
          </a:ln>
        </p:spPr>
        <p:txBody>
          <a:bodyPr/>
          <a:lstStyle/>
          <a:p>
            <a:endParaRPr lang="ja-JP" altLang="en-US"/>
          </a:p>
        </p:txBody>
      </p:sp>
      <p:sp>
        <p:nvSpPr>
          <p:cNvPr id="119" name="二等辺三角形 118"/>
          <p:cNvSpPr/>
          <p:nvPr/>
        </p:nvSpPr>
        <p:spPr bwMode="auto">
          <a:xfrm>
            <a:off x="7880350" y="3994150"/>
            <a:ext cx="215900" cy="288925"/>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120" name="二等辺三角形 119"/>
          <p:cNvSpPr/>
          <p:nvPr/>
        </p:nvSpPr>
        <p:spPr bwMode="auto">
          <a:xfrm>
            <a:off x="6511925" y="4067175"/>
            <a:ext cx="215900" cy="287338"/>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121" name="二等辺三角形 120"/>
          <p:cNvSpPr/>
          <p:nvPr/>
        </p:nvSpPr>
        <p:spPr bwMode="auto">
          <a:xfrm>
            <a:off x="5430838" y="4283075"/>
            <a:ext cx="217487" cy="287338"/>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122" name="二等辺三角形 121"/>
          <p:cNvSpPr/>
          <p:nvPr/>
        </p:nvSpPr>
        <p:spPr bwMode="auto">
          <a:xfrm>
            <a:off x="4135438" y="4425950"/>
            <a:ext cx="215900" cy="288925"/>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123" name="二等辺三角形 122"/>
          <p:cNvSpPr/>
          <p:nvPr/>
        </p:nvSpPr>
        <p:spPr bwMode="auto">
          <a:xfrm>
            <a:off x="2840038" y="4425950"/>
            <a:ext cx="215900" cy="288925"/>
          </a:xfrm>
          <a:prstGeom prst="triangl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atin typeface="Garamond" charset="0"/>
              <a:ea typeface="ＭＳ Ｐゴシック" charset="0"/>
            </a:endParaRPr>
          </a:p>
        </p:txBody>
      </p:sp>
      <p:sp>
        <p:nvSpPr>
          <p:cNvPr id="124" name="円/楕円 123"/>
          <p:cNvSpPr/>
          <p:nvPr/>
        </p:nvSpPr>
        <p:spPr bwMode="auto">
          <a:xfrm>
            <a:off x="7664450" y="3851275"/>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125" name="円/楕円 124"/>
          <p:cNvSpPr/>
          <p:nvPr/>
        </p:nvSpPr>
        <p:spPr bwMode="auto">
          <a:xfrm>
            <a:off x="6296025" y="3851275"/>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126" name="円/楕円 125"/>
          <p:cNvSpPr/>
          <p:nvPr/>
        </p:nvSpPr>
        <p:spPr bwMode="auto">
          <a:xfrm>
            <a:off x="5359400" y="3778250"/>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127" name="円/楕円 126"/>
          <p:cNvSpPr/>
          <p:nvPr/>
        </p:nvSpPr>
        <p:spPr bwMode="auto">
          <a:xfrm>
            <a:off x="4135438" y="3706813"/>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128" name="円/楕円 127"/>
          <p:cNvSpPr/>
          <p:nvPr/>
        </p:nvSpPr>
        <p:spPr bwMode="auto">
          <a:xfrm>
            <a:off x="2982913" y="3490913"/>
            <a:ext cx="215900" cy="2159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ja-JP" altLang="en-US">
              <a:ln>
                <a:solidFill>
                  <a:srgbClr val="FF9FEE"/>
                </a:solidFill>
              </a:ln>
              <a:solidFill>
                <a:srgbClr val="FF9FEE"/>
              </a:solidFill>
              <a:latin typeface="Garamond" charset="0"/>
              <a:ea typeface="ＭＳ Ｐゴシック" charset="0"/>
            </a:endParaRPr>
          </a:p>
        </p:txBody>
      </p:sp>
      <p:sp>
        <p:nvSpPr>
          <p:cNvPr id="68" name="フッター プレースホルダ 67"/>
          <p:cNvSpPr>
            <a:spLocks noGrp="1"/>
          </p:cNvSpPr>
          <p:nvPr>
            <p:ph type="ftr" sz="quarter" idx="11"/>
          </p:nvPr>
        </p:nvSpPr>
        <p:spPr/>
        <p:txBody>
          <a:bodyPr/>
          <a:lstStyle/>
          <a:p>
            <a:pPr>
              <a:defRPr/>
            </a:pPr>
            <a:r>
              <a:rPr lang="zh-CN" altLang="en-US"/>
              <a:t>大阪府医師会学校医部会</a:t>
            </a:r>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srcRect/>
          <a:stretch>
            <a:fillRect/>
          </a:stretch>
        </p:blipFill>
        <p:spPr bwMode="auto">
          <a:xfrm>
            <a:off x="762000" y="115888"/>
            <a:ext cx="8341940" cy="5760936"/>
          </a:xfrm>
          <a:prstGeom prst="rect">
            <a:avLst/>
          </a:prstGeom>
          <a:noFill/>
          <a:ln w="9525">
            <a:noFill/>
            <a:miter lim="800000"/>
            <a:headEnd/>
            <a:tailEnd/>
          </a:ln>
        </p:spPr>
      </p:pic>
      <p:sp>
        <p:nvSpPr>
          <p:cNvPr id="6147" name="テキスト ボックス 1"/>
          <p:cNvSpPr txBox="1">
            <a:spLocks noChangeArrowheads="1"/>
          </p:cNvSpPr>
          <p:nvPr/>
        </p:nvSpPr>
        <p:spPr bwMode="auto">
          <a:xfrm>
            <a:off x="1975148" y="5949280"/>
            <a:ext cx="7023100" cy="369888"/>
          </a:xfrm>
          <a:prstGeom prst="rect">
            <a:avLst/>
          </a:prstGeom>
          <a:noFill/>
          <a:ln w="9525">
            <a:noFill/>
            <a:miter lim="800000"/>
            <a:headEnd/>
            <a:tailEnd/>
          </a:ln>
        </p:spPr>
        <p:txBody>
          <a:bodyPr wrap="none">
            <a:spAutoFit/>
          </a:bodyPr>
          <a:lstStyle/>
          <a:p>
            <a:r>
              <a:rPr lang="ja-JP" altLang="en-US" sz="1800" dirty="0"/>
              <a:t>日本医師会雑誌　</a:t>
            </a:r>
            <a:r>
              <a:rPr lang="en-US" altLang="ja-JP" sz="1800" dirty="0"/>
              <a:t>136</a:t>
            </a:r>
            <a:r>
              <a:rPr lang="ja-JP" altLang="en-US" sz="1800" dirty="0"/>
              <a:t>巻　メタボリックシンドローム　</a:t>
            </a:r>
            <a:r>
              <a:rPr lang="en-US" altLang="ja-JP" sz="1800" dirty="0"/>
              <a:t>up to date </a:t>
            </a:r>
            <a:r>
              <a:rPr lang="ja-JP" altLang="en-US" sz="1800" dirty="0"/>
              <a:t>から引用</a:t>
            </a:r>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Rot="1" noChangeArrowheads="1"/>
          </p:cNvSpPr>
          <p:nvPr>
            <p:ph type="title"/>
          </p:nvPr>
        </p:nvSpPr>
        <p:spPr/>
        <p:txBody>
          <a:bodyPr/>
          <a:lstStyle/>
          <a:p>
            <a:pPr eaLnBrk="1" hangingPunct="1">
              <a:defRPr/>
            </a:pPr>
            <a:r>
              <a:rPr lang="ja-JP" altLang="en-US" dirty="0"/>
              <a:t>肥満を改善するために</a:t>
            </a:r>
          </a:p>
        </p:txBody>
      </p:sp>
      <p:sp>
        <p:nvSpPr>
          <p:cNvPr id="465923" name="Rectangle 3"/>
          <p:cNvSpPr>
            <a:spLocks noGrp="1" noChangeArrowheads="1"/>
          </p:cNvSpPr>
          <p:nvPr>
            <p:ph type="body" idx="1"/>
          </p:nvPr>
        </p:nvSpPr>
        <p:spPr>
          <a:xfrm>
            <a:off x="854075" y="1711325"/>
            <a:ext cx="9258300" cy="4525963"/>
          </a:xfrm>
        </p:spPr>
        <p:txBody>
          <a:bodyPr/>
          <a:lstStyle/>
          <a:p>
            <a:pPr eaLnBrk="1" hangingPunct="1">
              <a:buFont typeface="Wingdings" charset="0"/>
              <a:buChar char="n"/>
              <a:defRPr/>
            </a:pPr>
            <a:r>
              <a:rPr lang="ja-JP" altLang="en-US" sz="4000" dirty="0"/>
              <a:t>実現可能なものから始める　　　　　　　　肥満者は運動療法・食事療法が苦手</a:t>
            </a:r>
            <a:endParaRPr lang="en-US" altLang="ja-JP" sz="4000" dirty="0"/>
          </a:p>
          <a:p>
            <a:pPr eaLnBrk="1" hangingPunct="1">
              <a:buFont typeface="Wingdings" charset="0"/>
              <a:buChar char="n"/>
              <a:defRPr/>
            </a:pPr>
            <a:r>
              <a:rPr lang="ja-JP" altLang="en-US" sz="4000" dirty="0"/>
              <a:t>家族全員に協力してもらおう</a:t>
            </a:r>
            <a:endParaRPr lang="en-US" altLang="ja-JP" sz="4000" dirty="0"/>
          </a:p>
          <a:p>
            <a:pPr eaLnBrk="1" hangingPunct="1">
              <a:buFont typeface="Wingdings" charset="0"/>
              <a:buChar char="n"/>
              <a:defRPr/>
            </a:pPr>
            <a:r>
              <a:rPr lang="ja-JP" altLang="en-US" sz="4000" dirty="0"/>
              <a:t>無理のない目標を定めよう</a:t>
            </a:r>
            <a:endParaRPr lang="en-US" altLang="ja-JP" sz="4000" dirty="0"/>
          </a:p>
          <a:p>
            <a:pPr eaLnBrk="1" hangingPunct="1">
              <a:buFont typeface="Wingdings" charset="0"/>
              <a:buChar char="n"/>
              <a:defRPr/>
            </a:pPr>
            <a:r>
              <a:rPr lang="ja-JP" altLang="en-US" sz="4000" dirty="0"/>
              <a:t>毎日体重を測定</a:t>
            </a:r>
            <a:br>
              <a:rPr lang="en-US" altLang="ja-JP" sz="4000" dirty="0"/>
            </a:br>
            <a:r>
              <a:rPr lang="ja-JP" altLang="en-US" sz="4000" dirty="0"/>
              <a:t>　</a:t>
            </a:r>
            <a:r>
              <a:rPr lang="en-US" altLang="ja-JP" sz="4000" dirty="0"/>
              <a:t>『</a:t>
            </a:r>
            <a:r>
              <a:rPr lang="ja-JP" altLang="en-US" sz="4000" dirty="0"/>
              <a:t>３か月で５％の体重を減らす</a:t>
            </a:r>
            <a:r>
              <a:rPr lang="en-US" altLang="ja-JP" sz="4000" dirty="0"/>
              <a:t>』</a:t>
            </a:r>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Rot="1" noChangeArrowheads="1"/>
          </p:cNvSpPr>
          <p:nvPr>
            <p:ph type="title"/>
          </p:nvPr>
        </p:nvSpPr>
        <p:spPr>
          <a:xfrm>
            <a:off x="514350" y="188913"/>
            <a:ext cx="9258300" cy="1143000"/>
          </a:xfrm>
        </p:spPr>
        <p:txBody>
          <a:bodyPr/>
          <a:lstStyle/>
          <a:p>
            <a:pPr eaLnBrk="1" hangingPunct="1">
              <a:defRPr/>
            </a:pPr>
            <a:r>
              <a:rPr lang="ja-JP" altLang="en-US" dirty="0"/>
              <a:t>食生活のポイント</a:t>
            </a:r>
          </a:p>
        </p:txBody>
      </p:sp>
      <p:sp>
        <p:nvSpPr>
          <p:cNvPr id="451587" name="Rectangle 3"/>
          <p:cNvSpPr>
            <a:spLocks noGrp="1" noChangeArrowheads="1"/>
          </p:cNvSpPr>
          <p:nvPr>
            <p:ph type="body" idx="1"/>
          </p:nvPr>
        </p:nvSpPr>
        <p:spPr>
          <a:xfrm>
            <a:off x="679450" y="1412875"/>
            <a:ext cx="8856663" cy="5184775"/>
          </a:xfrm>
        </p:spPr>
        <p:txBody>
          <a:bodyPr/>
          <a:lstStyle/>
          <a:p>
            <a:pPr eaLnBrk="1" hangingPunct="1">
              <a:buFont typeface="Wingdings" charset="0"/>
              <a:buChar char="q"/>
              <a:defRPr/>
            </a:pPr>
            <a:r>
              <a:rPr lang="ja-JP" altLang="en-US" dirty="0"/>
              <a:t>食事のリズムを規則正しく</a:t>
            </a:r>
            <a:endParaRPr lang="en-US" altLang="ja-JP" dirty="0"/>
          </a:p>
          <a:p>
            <a:pPr eaLnBrk="1" hangingPunct="1">
              <a:buFont typeface="Wingdings" charset="0"/>
              <a:buNone/>
              <a:defRPr/>
            </a:pPr>
            <a:r>
              <a:rPr lang="ja-JP" altLang="en-US" dirty="0"/>
              <a:t>　朝、昼、夕の３食をきちんと！</a:t>
            </a:r>
            <a:endParaRPr lang="en-US" altLang="ja-JP" dirty="0"/>
          </a:p>
          <a:p>
            <a:pPr eaLnBrk="1" hangingPunct="1">
              <a:buFont typeface="Wingdings" charset="0"/>
              <a:buNone/>
              <a:defRPr/>
            </a:pPr>
            <a:r>
              <a:rPr lang="ja-JP" altLang="en-US" dirty="0"/>
              <a:t>　夕食の時間は遅くならぬよう！</a:t>
            </a:r>
            <a:endParaRPr lang="en-US" altLang="ja-JP" dirty="0"/>
          </a:p>
          <a:p>
            <a:pPr eaLnBrk="1" hangingPunct="1">
              <a:buFont typeface="Wingdings" charset="0"/>
              <a:buChar char="q"/>
              <a:defRPr/>
            </a:pPr>
            <a:r>
              <a:rPr lang="ja-JP" altLang="en-US" dirty="0"/>
              <a:t>食べ方の注意　：正しい姿勢で、　　　　　　　　　　　　　　　ゆっくりとよく噛んで（早食いの防止！）</a:t>
            </a:r>
            <a:endParaRPr lang="en-US" altLang="ja-JP" dirty="0"/>
          </a:p>
          <a:p>
            <a:pPr eaLnBrk="1" hangingPunct="1">
              <a:buFont typeface="Wingdings" charset="0"/>
              <a:buChar char="q"/>
              <a:defRPr/>
            </a:pPr>
            <a:r>
              <a:rPr lang="ja-JP" altLang="en-US" dirty="0"/>
              <a:t>間食の位置付け：　１回の軽食、　　　　　　　　　　　</a:t>
            </a:r>
            <a:endParaRPr lang="en-US" altLang="ja-JP" dirty="0"/>
          </a:p>
          <a:p>
            <a:pPr marL="0" indent="0" eaLnBrk="1" hangingPunct="1">
              <a:buNone/>
              <a:defRPr/>
            </a:pPr>
            <a:r>
              <a:rPr lang="ja-JP" altLang="ja-JP" dirty="0"/>
              <a:t>　</a:t>
            </a:r>
            <a:r>
              <a:rPr lang="ja-JP" altLang="en-US" dirty="0"/>
              <a:t>　　　　　　　　　　　　空腹で食事を迎える</a:t>
            </a:r>
            <a:endParaRPr lang="en-US" altLang="ja-JP" dirty="0"/>
          </a:p>
          <a:p>
            <a:pPr eaLnBrk="1" hangingPunct="1">
              <a:buFont typeface="Wingdings" charset="0"/>
              <a:buChar char="q"/>
              <a:defRPr/>
            </a:pPr>
            <a:r>
              <a:rPr lang="ja-JP" altLang="en-US" dirty="0"/>
              <a:t>食事環境を整える：　一人食べはさせない！</a:t>
            </a:r>
            <a:endParaRPr lang="en-US" altLang="ja-JP" dirty="0"/>
          </a:p>
          <a:p>
            <a:pPr eaLnBrk="1" hangingPunct="1">
              <a:buFont typeface="Wingdings" charset="0"/>
              <a:buNone/>
              <a:defRPr/>
            </a:pPr>
            <a:r>
              <a:rPr lang="ja-JP" altLang="en-US" dirty="0"/>
              <a:t>　　　　　　　　　　家族団らんの食事を！</a:t>
            </a:r>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Rot="1" noChangeArrowheads="1"/>
          </p:cNvSpPr>
          <p:nvPr>
            <p:ph type="title"/>
          </p:nvPr>
        </p:nvSpPr>
        <p:spPr/>
        <p:txBody>
          <a:bodyPr/>
          <a:lstStyle/>
          <a:p>
            <a:pPr eaLnBrk="1" hangingPunct="1">
              <a:defRPr/>
            </a:pPr>
            <a:r>
              <a:rPr lang="ja-JP" altLang="en-US" dirty="0"/>
              <a:t>小児の食事療法の基本</a:t>
            </a:r>
          </a:p>
        </p:txBody>
      </p:sp>
      <p:sp>
        <p:nvSpPr>
          <p:cNvPr id="464899" name="Rectangle 3"/>
          <p:cNvSpPr>
            <a:spLocks noGrp="1" noChangeArrowheads="1"/>
          </p:cNvSpPr>
          <p:nvPr>
            <p:ph type="body" idx="1"/>
          </p:nvPr>
        </p:nvSpPr>
        <p:spPr>
          <a:xfrm>
            <a:off x="873125" y="1600200"/>
            <a:ext cx="9239250" cy="4525963"/>
          </a:xfrm>
        </p:spPr>
        <p:txBody>
          <a:bodyPr/>
          <a:lstStyle/>
          <a:p>
            <a:pPr eaLnBrk="1" hangingPunct="1">
              <a:buFont typeface="Wingdings" charset="0"/>
              <a:buChar char="n"/>
              <a:defRPr/>
            </a:pPr>
            <a:r>
              <a:rPr lang="ja-JP" altLang="en-US" sz="4000" dirty="0"/>
              <a:t>成長の発達を妨げない　　　　　　　　　　極端な摂取エネルギーは制限しない</a:t>
            </a:r>
            <a:endParaRPr lang="en-US" altLang="ja-JP" sz="4000" dirty="0"/>
          </a:p>
          <a:p>
            <a:pPr eaLnBrk="1" hangingPunct="1">
              <a:buFont typeface="Wingdings" charset="0"/>
              <a:buChar char="n"/>
              <a:defRPr/>
            </a:pPr>
            <a:r>
              <a:rPr lang="ja-JP" altLang="en-US" sz="4000" dirty="0"/>
              <a:t>年齢に応じた栄養所要量　　　　　　　　（ないしは、その９割）</a:t>
            </a:r>
            <a:endParaRPr lang="en-US" altLang="ja-JP" sz="4000" dirty="0"/>
          </a:p>
          <a:p>
            <a:pPr marL="0" indent="0" eaLnBrk="1" hangingPunct="1">
              <a:buFont typeface="Wingdings" charset="0"/>
              <a:buNone/>
              <a:defRPr/>
            </a:pPr>
            <a:r>
              <a:rPr lang="ja-JP" altLang="en-US" dirty="0"/>
              <a:t>　</a:t>
            </a:r>
            <a:r>
              <a:rPr lang="ja-JP" altLang="ja-JP" sz="4000" dirty="0"/>
              <a:t>年齢（歳）</a:t>
            </a:r>
            <a:r>
              <a:rPr lang="ja-JP" altLang="ja-JP" sz="4000" b="1" dirty="0"/>
              <a:t>ｘ</a:t>
            </a:r>
            <a:r>
              <a:rPr lang="en-US" altLang="ja-JP" sz="4000" b="1" dirty="0">
                <a:latin typeface="+mj-ea"/>
                <a:ea typeface="+mj-ea"/>
              </a:rPr>
              <a:t>100</a:t>
            </a:r>
            <a:r>
              <a:rPr lang="en-US" altLang="ja-JP" sz="4000" b="1" dirty="0"/>
              <a:t>+</a:t>
            </a:r>
            <a:r>
              <a:rPr lang="ja-JP" altLang="ja-JP" sz="4000" b="1" dirty="0">
                <a:latin typeface="+mj-ea"/>
                <a:ea typeface="+mj-ea"/>
              </a:rPr>
              <a:t>１</a:t>
            </a:r>
            <a:r>
              <a:rPr lang="en-US" altLang="ja-JP" sz="4000" b="1" dirty="0">
                <a:latin typeface="+mj-ea"/>
                <a:ea typeface="+mj-ea"/>
              </a:rPr>
              <a:t>,000</a:t>
            </a:r>
            <a:r>
              <a:rPr lang="ja-JP" altLang="ja-JP" sz="4000" b="1" dirty="0"/>
              <a:t>　（</a:t>
            </a:r>
            <a:r>
              <a:rPr lang="en-US" altLang="ja-JP" sz="4000" b="1" dirty="0"/>
              <a:t>kcal/</a:t>
            </a:r>
            <a:r>
              <a:rPr lang="ja-JP" altLang="ja-JP" sz="4000" dirty="0"/>
              <a:t>日）</a:t>
            </a:r>
            <a:endParaRPr lang="ja-JP" altLang="ja-JP" sz="4000" b="1" dirty="0"/>
          </a:p>
          <a:p>
            <a:pPr eaLnBrk="1" hangingPunct="1">
              <a:buFont typeface="Wingdings" charset="0"/>
              <a:buChar char="n"/>
              <a:defRPr/>
            </a:pPr>
            <a:endParaRPr lang="ja-JP" altLang="en-US" dirty="0"/>
          </a:p>
        </p:txBody>
      </p:sp>
      <p:sp>
        <p:nvSpPr>
          <p:cNvPr id="4" name="フッター プレースホルダ 3"/>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p:txBody>
          <a:bodyPr/>
          <a:lstStyle/>
          <a:p>
            <a:pPr eaLnBrk="1" hangingPunct="1">
              <a:defRPr/>
            </a:pPr>
            <a:r>
              <a:rPr lang="ja-JP" altLang="en-US" u="sng" dirty="0"/>
              <a:t>６つの</a:t>
            </a:r>
            <a:r>
              <a:rPr lang="ja-JP" altLang="en-US" u="sng" dirty="0">
                <a:solidFill>
                  <a:srgbClr val="FFFF00"/>
                </a:solidFill>
              </a:rPr>
              <a:t>こ食</a:t>
            </a:r>
          </a:p>
        </p:txBody>
      </p:sp>
      <p:sp>
        <p:nvSpPr>
          <p:cNvPr id="3077" name="Rectangle 5"/>
          <p:cNvSpPr>
            <a:spLocks noGrp="1" noChangeArrowheads="1"/>
          </p:cNvSpPr>
          <p:nvPr>
            <p:ph type="body" idx="1"/>
          </p:nvPr>
        </p:nvSpPr>
        <p:spPr>
          <a:xfrm>
            <a:off x="854075" y="2287588"/>
            <a:ext cx="9258300" cy="4525962"/>
          </a:xfrm>
        </p:spPr>
        <p:txBody>
          <a:bodyPr/>
          <a:lstStyle/>
          <a:p>
            <a:pPr eaLnBrk="1" hangingPunct="1">
              <a:buFont typeface="Wingdings" charset="0"/>
              <a:buChar char="n"/>
              <a:defRPr/>
            </a:pPr>
            <a:r>
              <a:rPr lang="ja-JP" altLang="en-US" dirty="0"/>
              <a:t>孤食：家族不在でひとりで食べる</a:t>
            </a:r>
            <a:endParaRPr lang="en-US" altLang="ja-JP" dirty="0"/>
          </a:p>
          <a:p>
            <a:pPr eaLnBrk="1" hangingPunct="1">
              <a:buFont typeface="Wingdings" charset="0"/>
              <a:buChar char="n"/>
              <a:defRPr/>
            </a:pPr>
            <a:r>
              <a:rPr lang="ja-JP" altLang="en-US" dirty="0"/>
              <a:t>個食：家族がバラバラに好みの料理を食べる</a:t>
            </a:r>
            <a:endParaRPr lang="en-US" altLang="ja-JP" dirty="0"/>
          </a:p>
          <a:p>
            <a:pPr eaLnBrk="1" hangingPunct="1">
              <a:buFont typeface="Wingdings" charset="0"/>
              <a:buChar char="n"/>
              <a:defRPr/>
            </a:pPr>
            <a:r>
              <a:rPr lang="ja-JP" altLang="en-US" dirty="0"/>
              <a:t>固食：好きな決まったものしか食べない</a:t>
            </a:r>
            <a:endParaRPr lang="en-US" altLang="ja-JP" dirty="0"/>
          </a:p>
          <a:p>
            <a:pPr eaLnBrk="1" hangingPunct="1">
              <a:buFont typeface="Wingdings" charset="0"/>
              <a:buChar char="n"/>
              <a:defRPr/>
            </a:pPr>
            <a:r>
              <a:rPr lang="ja-JP" altLang="en-US" dirty="0"/>
              <a:t>小食：食欲がなく、量が少ない</a:t>
            </a:r>
            <a:endParaRPr lang="en-US" altLang="ja-JP" dirty="0"/>
          </a:p>
          <a:p>
            <a:pPr eaLnBrk="1" hangingPunct="1">
              <a:buFont typeface="Wingdings" charset="0"/>
              <a:buChar char="n"/>
              <a:defRPr/>
            </a:pPr>
            <a:r>
              <a:rPr lang="ja-JP" altLang="en-US" dirty="0"/>
              <a:t>粉食：パン、麺、粉製品を多く食べる</a:t>
            </a:r>
            <a:endParaRPr lang="en-US" altLang="ja-JP" dirty="0"/>
          </a:p>
          <a:p>
            <a:pPr eaLnBrk="1" hangingPunct="1">
              <a:buFont typeface="Wingdings" charset="0"/>
              <a:buChar char="n"/>
              <a:defRPr/>
            </a:pPr>
            <a:r>
              <a:rPr lang="ja-JP" altLang="en-US" dirty="0"/>
              <a:t>濃食：味の濃いものを好む</a:t>
            </a:r>
          </a:p>
        </p:txBody>
      </p:sp>
      <p:sp>
        <p:nvSpPr>
          <p:cNvPr id="3078" name="Text Box 6"/>
          <p:cNvSpPr txBox="1">
            <a:spLocks noChangeArrowheads="1"/>
          </p:cNvSpPr>
          <p:nvPr/>
        </p:nvSpPr>
        <p:spPr bwMode="auto">
          <a:xfrm>
            <a:off x="2300288" y="1458913"/>
            <a:ext cx="5299075" cy="4619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ja-JP" altLang="en-US" sz="2400" dirty="0">
                <a:latin typeface="Garamond" charset="0"/>
                <a:ea typeface="ＭＳ Ｐゴシック" charset="0"/>
              </a:rPr>
              <a:t>あなたは、いくつあてはまるでしょうか？</a:t>
            </a:r>
          </a:p>
        </p:txBody>
      </p:sp>
      <p:sp>
        <p:nvSpPr>
          <p:cNvPr id="5" name="フッター プレースホルダ 4"/>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Rot="1" noChangeArrowheads="1"/>
          </p:cNvSpPr>
          <p:nvPr>
            <p:ph type="title"/>
          </p:nvPr>
        </p:nvSpPr>
        <p:spPr/>
        <p:txBody>
          <a:bodyPr/>
          <a:lstStyle/>
          <a:p>
            <a:pPr eaLnBrk="1" hangingPunct="1">
              <a:defRPr/>
            </a:pPr>
            <a:r>
              <a:rPr lang="ja-JP" altLang="en-US" sz="4800"/>
              <a:t>肥満予防のポイント</a:t>
            </a:r>
            <a:endParaRPr lang="ja-JP" altLang="en-US"/>
          </a:p>
        </p:txBody>
      </p:sp>
      <p:sp>
        <p:nvSpPr>
          <p:cNvPr id="333827" name="Rectangle 3"/>
          <p:cNvSpPr>
            <a:spLocks noGrp="1" noChangeArrowheads="1"/>
          </p:cNvSpPr>
          <p:nvPr>
            <p:ph type="body" idx="1"/>
          </p:nvPr>
        </p:nvSpPr>
        <p:spPr>
          <a:xfrm>
            <a:off x="1685925" y="1981200"/>
            <a:ext cx="8143875" cy="4114800"/>
          </a:xfrm>
        </p:spPr>
        <p:txBody>
          <a:bodyPr/>
          <a:lstStyle/>
          <a:p>
            <a:pPr eaLnBrk="1" hangingPunct="1">
              <a:buFont typeface="Wingdings" charset="0"/>
              <a:buChar char="n"/>
              <a:defRPr/>
            </a:pPr>
            <a:r>
              <a:rPr lang="ja-JP" altLang="en-US" sz="4000" dirty="0">
                <a:solidFill>
                  <a:schemeClr val="tx2"/>
                </a:solidFill>
              </a:rPr>
              <a:t>適度な運動を行う</a:t>
            </a:r>
            <a:endParaRPr lang="en-US" altLang="ja-JP" sz="4000" dirty="0">
              <a:solidFill>
                <a:schemeClr val="tx2"/>
              </a:solidFill>
            </a:endParaRPr>
          </a:p>
          <a:p>
            <a:pPr eaLnBrk="1" hangingPunct="1">
              <a:buFont typeface="Wingdings" charset="0"/>
              <a:buChar char="n"/>
              <a:defRPr/>
            </a:pPr>
            <a:r>
              <a:rPr lang="ja-JP" altLang="en-US" sz="4000" dirty="0"/>
              <a:t>消費エネルギーの低下から　　　　肥満傾向になる。</a:t>
            </a:r>
            <a:endParaRPr lang="en-US" altLang="ja-JP" sz="4000" dirty="0"/>
          </a:p>
          <a:p>
            <a:pPr eaLnBrk="1" hangingPunct="1">
              <a:buFont typeface="Wingdings" charset="0"/>
              <a:buChar char="n"/>
              <a:defRPr/>
            </a:pPr>
            <a:r>
              <a:rPr lang="ja-JP" altLang="en-US" sz="4000" dirty="0"/>
              <a:t>体脂肪の減少には、少なくとも　　　１回２０分、週３回が必要。</a:t>
            </a:r>
            <a:endParaRPr lang="ja-JP" altLang="en-US" dirty="0"/>
          </a:p>
        </p:txBody>
      </p:sp>
      <p:sp>
        <p:nvSpPr>
          <p:cNvPr id="333828" name="Rectangle 4"/>
          <p:cNvSpPr>
            <a:spLocks noChangeArrowheads="1"/>
          </p:cNvSpPr>
          <p:nvPr/>
        </p:nvSpPr>
        <p:spPr bwMode="auto">
          <a:xfrm>
            <a:off x="1219200" y="1828800"/>
            <a:ext cx="8305800" cy="4038600"/>
          </a:xfrm>
          <a:prstGeom prst="rect">
            <a:avLst/>
          </a:prstGeom>
          <a:noFill/>
          <a:ln w="381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ja-JP" altLang="en-US">
              <a:latin typeface="Garamond" charset="0"/>
              <a:ea typeface="ＭＳ Ｐゴシック" charset="0"/>
            </a:endParaRPr>
          </a:p>
        </p:txBody>
      </p:sp>
      <p:sp>
        <p:nvSpPr>
          <p:cNvPr id="5" name="フッター プレースホルダ 4"/>
          <p:cNvSpPr>
            <a:spLocks noGrp="1"/>
          </p:cNvSpPr>
          <p:nvPr>
            <p:ph type="ftr" sz="quarter" idx="12"/>
          </p:nvPr>
        </p:nvSpPr>
        <p:spPr/>
        <p:txBody>
          <a:bodyPr/>
          <a:lstStyle/>
          <a:p>
            <a:pPr>
              <a:defRPr/>
            </a:pPr>
            <a:r>
              <a:rPr lang="zh-CN" altLang="en-US"/>
              <a:t>大阪府医師会学校医部会</a:t>
            </a:r>
            <a:endParaRPr lang="en-US" altLang="ja-JP"/>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ＭＳ Ｐゴシック"/>
        <a:cs typeface="ＭＳ Ｐゴシック"/>
      </a:majorFont>
      <a:minorFont>
        <a:latin typeface="Garamond"/>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1"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ホワイト">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1079</TotalTime>
  <Words>1963</Words>
  <Application>Microsoft Office PowerPoint</Application>
  <PresentationFormat>35mm スライド</PresentationFormat>
  <Paragraphs>129</Paragraphs>
  <Slides>12</Slides>
  <Notes>12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Geneva</vt:lpstr>
      <vt:lpstr>HGPｺﾞｼｯｸE</vt:lpstr>
      <vt:lpstr>HiraKakuPro-W3</vt:lpstr>
      <vt:lpstr>ＭＳ Ｐゴシック</vt:lpstr>
      <vt:lpstr>Arial</vt:lpstr>
      <vt:lpstr>Garamond</vt:lpstr>
      <vt:lpstr>Tahoma</vt:lpstr>
      <vt:lpstr>Times</vt:lpstr>
      <vt:lpstr>Wingdings</vt:lpstr>
      <vt:lpstr>Stream</vt:lpstr>
      <vt:lpstr>小児の肥満と メタボリックシンドローム （後編） </vt:lpstr>
      <vt:lpstr>日本人の特質</vt:lpstr>
      <vt:lpstr>PowerPoint プレゼンテーション</vt:lpstr>
      <vt:lpstr>PowerPoint プレゼンテーション</vt:lpstr>
      <vt:lpstr>肥満を改善するために</vt:lpstr>
      <vt:lpstr>食生活のポイント</vt:lpstr>
      <vt:lpstr>小児の食事療法の基本</vt:lpstr>
      <vt:lpstr>６つのこ食</vt:lpstr>
      <vt:lpstr>肥満予防のポイント</vt:lpstr>
      <vt:lpstr>30分間の連続運動をしたときの 標準消費カロリー (体重30Kgの場合）</vt:lpstr>
      <vt:lpstr>メタボ予防のまとめ</vt:lpstr>
      <vt:lpstr>生活習慣は幼児期から</vt:lpstr>
    </vt:vector>
  </TitlesOfParts>
  <Company>רꀀ]蟨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こどものメタボリック シンドローム 〜生活習慣病の予防は幼児期から〜</dc:title>
  <dc:creator>Takaya jyunji</dc:creator>
  <cp:lastModifiedBy>172</cp:lastModifiedBy>
  <cp:revision>164</cp:revision>
  <cp:lastPrinted>2023-11-21T09:09:11Z</cp:lastPrinted>
  <dcterms:created xsi:type="dcterms:W3CDTF">2007-02-20T11:58:46Z</dcterms:created>
  <dcterms:modified xsi:type="dcterms:W3CDTF">2023-11-21T09:09:13Z</dcterms:modified>
</cp:coreProperties>
</file>