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Lst>
  <p:notesMasterIdLst>
    <p:notesMasterId r:id="rId17"/>
  </p:notesMasterIdLst>
  <p:handoutMasterIdLst>
    <p:handoutMasterId r:id="rId18"/>
  </p:handoutMasterIdLst>
  <p:sldIdLst>
    <p:sldId id="608" r:id="rId2"/>
    <p:sldId id="622" r:id="rId3"/>
    <p:sldId id="626" r:id="rId4"/>
    <p:sldId id="630" r:id="rId5"/>
    <p:sldId id="443" r:id="rId6"/>
    <p:sldId id="596" r:id="rId7"/>
    <p:sldId id="609" r:id="rId8"/>
    <p:sldId id="611" r:id="rId9"/>
    <p:sldId id="612" r:id="rId10"/>
    <p:sldId id="613" r:id="rId11"/>
    <p:sldId id="469" r:id="rId12"/>
    <p:sldId id="473" r:id="rId13"/>
    <p:sldId id="451" r:id="rId14"/>
    <p:sldId id="452" r:id="rId15"/>
    <p:sldId id="620" r:id="rId16"/>
  </p:sldIdLst>
  <p:sldSz cx="10287000" cy="6858000" type="35mm"/>
  <p:notesSz cx="6735763" cy="9866313"/>
  <p:defaultTextStyle>
    <a:defPPr>
      <a:defRPr lang="ja-JP"/>
    </a:defPPr>
    <a:lvl1pPr algn="l" rtl="0" fontAlgn="base">
      <a:spcBef>
        <a:spcPct val="0"/>
      </a:spcBef>
      <a:spcAft>
        <a:spcPct val="0"/>
      </a:spcAft>
      <a:defRPr kumimoji="1" sz="3200" b="1" kern="1200">
        <a:solidFill>
          <a:schemeClr val="tx1"/>
        </a:solidFill>
        <a:latin typeface="Garamond" pitchFamily="18" charset="0"/>
        <a:ea typeface="ＭＳ Ｐゴシック" pitchFamily="50" charset="-128"/>
        <a:cs typeface="+mn-cs"/>
      </a:defRPr>
    </a:lvl1pPr>
    <a:lvl2pPr marL="457200" algn="l" rtl="0" fontAlgn="base">
      <a:spcBef>
        <a:spcPct val="0"/>
      </a:spcBef>
      <a:spcAft>
        <a:spcPct val="0"/>
      </a:spcAft>
      <a:defRPr kumimoji="1" sz="3200" b="1" kern="1200">
        <a:solidFill>
          <a:schemeClr val="tx1"/>
        </a:solidFill>
        <a:latin typeface="Garamond" pitchFamily="18" charset="0"/>
        <a:ea typeface="ＭＳ Ｐゴシック" pitchFamily="50" charset="-128"/>
        <a:cs typeface="+mn-cs"/>
      </a:defRPr>
    </a:lvl2pPr>
    <a:lvl3pPr marL="914400" algn="l" rtl="0" fontAlgn="base">
      <a:spcBef>
        <a:spcPct val="0"/>
      </a:spcBef>
      <a:spcAft>
        <a:spcPct val="0"/>
      </a:spcAft>
      <a:defRPr kumimoji="1" sz="3200" b="1" kern="1200">
        <a:solidFill>
          <a:schemeClr val="tx1"/>
        </a:solidFill>
        <a:latin typeface="Garamond" pitchFamily="18" charset="0"/>
        <a:ea typeface="ＭＳ Ｐゴシック" pitchFamily="50" charset="-128"/>
        <a:cs typeface="+mn-cs"/>
      </a:defRPr>
    </a:lvl3pPr>
    <a:lvl4pPr marL="1371600" algn="l" rtl="0" fontAlgn="base">
      <a:spcBef>
        <a:spcPct val="0"/>
      </a:spcBef>
      <a:spcAft>
        <a:spcPct val="0"/>
      </a:spcAft>
      <a:defRPr kumimoji="1" sz="3200" b="1" kern="1200">
        <a:solidFill>
          <a:schemeClr val="tx1"/>
        </a:solidFill>
        <a:latin typeface="Garamond" pitchFamily="18" charset="0"/>
        <a:ea typeface="ＭＳ Ｐゴシック" pitchFamily="50" charset="-128"/>
        <a:cs typeface="+mn-cs"/>
      </a:defRPr>
    </a:lvl4pPr>
    <a:lvl5pPr marL="1828800" algn="l" rtl="0" fontAlgn="base">
      <a:spcBef>
        <a:spcPct val="0"/>
      </a:spcBef>
      <a:spcAft>
        <a:spcPct val="0"/>
      </a:spcAft>
      <a:defRPr kumimoji="1" sz="3200" b="1" kern="1200">
        <a:solidFill>
          <a:schemeClr val="tx1"/>
        </a:solidFill>
        <a:latin typeface="Garamond" pitchFamily="18" charset="0"/>
        <a:ea typeface="ＭＳ Ｐゴシック" pitchFamily="50" charset="-128"/>
        <a:cs typeface="+mn-cs"/>
      </a:defRPr>
    </a:lvl5pPr>
    <a:lvl6pPr marL="2286000" algn="l" defTabSz="914400" rtl="0" eaLnBrk="1" latinLnBrk="0" hangingPunct="1">
      <a:defRPr kumimoji="1" sz="3200" b="1" kern="1200">
        <a:solidFill>
          <a:schemeClr val="tx1"/>
        </a:solidFill>
        <a:latin typeface="Garamond" pitchFamily="18" charset="0"/>
        <a:ea typeface="ＭＳ Ｐゴシック" pitchFamily="50" charset="-128"/>
        <a:cs typeface="+mn-cs"/>
      </a:defRPr>
    </a:lvl6pPr>
    <a:lvl7pPr marL="2743200" algn="l" defTabSz="914400" rtl="0" eaLnBrk="1" latinLnBrk="0" hangingPunct="1">
      <a:defRPr kumimoji="1" sz="3200" b="1" kern="1200">
        <a:solidFill>
          <a:schemeClr val="tx1"/>
        </a:solidFill>
        <a:latin typeface="Garamond" pitchFamily="18" charset="0"/>
        <a:ea typeface="ＭＳ Ｐゴシック" pitchFamily="50" charset="-128"/>
        <a:cs typeface="+mn-cs"/>
      </a:defRPr>
    </a:lvl7pPr>
    <a:lvl8pPr marL="3200400" algn="l" defTabSz="914400" rtl="0" eaLnBrk="1" latinLnBrk="0" hangingPunct="1">
      <a:defRPr kumimoji="1" sz="3200" b="1" kern="1200">
        <a:solidFill>
          <a:schemeClr val="tx1"/>
        </a:solidFill>
        <a:latin typeface="Garamond" pitchFamily="18" charset="0"/>
        <a:ea typeface="ＭＳ Ｐゴシック" pitchFamily="50" charset="-128"/>
        <a:cs typeface="+mn-cs"/>
      </a:defRPr>
    </a:lvl8pPr>
    <a:lvl9pPr marL="3657600" algn="l" defTabSz="914400" rtl="0" eaLnBrk="1" latinLnBrk="0" hangingPunct="1">
      <a:defRPr kumimoji="1" sz="3200" b="1" kern="1200">
        <a:solidFill>
          <a:schemeClr val="tx1"/>
        </a:solidFill>
        <a:latin typeface="Garamond" pitchFamily="18" charset="0"/>
        <a:ea typeface="ＭＳ Ｐゴシック" pitchFamily="50" charset="-128"/>
        <a:cs typeface="+mn-cs"/>
      </a:defRPr>
    </a:lvl9pPr>
  </p:defaultTextStyle>
  <p:extLst>
    <p:ext uri="{EFAFB233-063F-42B5-8137-9DF3F51BA10A}">
      <p15:sldGuideLst xmlns:p15="http://schemas.microsoft.com/office/powerpoint/2012/main">
        <p15:guide id="1" orient="horz" pos="2112">
          <p15:clr>
            <a:srgbClr val="A4A3A4"/>
          </p15:clr>
        </p15:guide>
        <p15:guide id="2" pos="326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frameSlides="1"/>
  <p:clrMru>
    <a:srgbClr val="FC151B"/>
    <a:srgbClr val="0000FF"/>
    <a:srgbClr val="FFFF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9" autoAdjust="0"/>
    <p:restoredTop sz="94660"/>
  </p:normalViewPr>
  <p:slideViewPr>
    <p:cSldViewPr>
      <p:cViewPr varScale="1">
        <p:scale>
          <a:sx n="108" d="100"/>
          <a:sy n="108" d="100"/>
        </p:scale>
        <p:origin x="1320" y="108"/>
      </p:cViewPr>
      <p:guideLst>
        <p:guide orient="horz" pos="2112"/>
        <p:guide pos="326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lrMapOvr bg1="dk2" tx1="lt1" bg2="dk1" tx2="lt2" accent1="accent1" accent2="accent2" accent3="accent3" accent4="accent4" accent5="accent5" accent6="accent6" hlink="hlink" folHlink="folHlink"/>
  <c:chart>
    <c:autoTitleDeleted val="0"/>
    <c:plotArea>
      <c:layout>
        <c:manualLayout>
          <c:layoutTarget val="inner"/>
          <c:xMode val="edge"/>
          <c:yMode val="edge"/>
          <c:x val="9.2883745633699999E-2"/>
          <c:y val="5.0794356182646397E-2"/>
          <c:w val="0.652418897607007"/>
          <c:h val="0.82948616820353305"/>
        </c:manualLayout>
      </c:layout>
      <c:barChart>
        <c:barDir val="col"/>
        <c:grouping val="clustered"/>
        <c:varyColors val="0"/>
        <c:ser>
          <c:idx val="0"/>
          <c:order val="0"/>
          <c:tx>
            <c:strRef>
              <c:f>Sheet1!$B$1</c:f>
              <c:strCache>
                <c:ptCount val="1"/>
                <c:pt idx="0">
                  <c:v>平成19年</c:v>
                </c:pt>
              </c:strCache>
            </c:strRef>
          </c:tx>
          <c:spPr>
            <a:solidFill>
              <a:srgbClr val="003399">
                <a:lumMod val="40000"/>
                <a:lumOff val="60000"/>
              </a:srgbClr>
            </a:solidFill>
          </c:spPr>
          <c:invertIfNegative val="0"/>
          <c:cat>
            <c:strRef>
              <c:f>Sheet1!$A$2:$A$5</c:f>
              <c:strCache>
                <c:ptCount val="4"/>
                <c:pt idx="0">
                  <c:v>小1</c:v>
                </c:pt>
                <c:pt idx="1">
                  <c:v>小3</c:v>
                </c:pt>
                <c:pt idx="2">
                  <c:v>小5</c:v>
                </c:pt>
                <c:pt idx="3">
                  <c:v>中2</c:v>
                </c:pt>
              </c:strCache>
            </c:strRef>
          </c:cat>
          <c:val>
            <c:numRef>
              <c:f>Sheet1!$B$2:$B$5</c:f>
              <c:numCache>
                <c:formatCode>General</c:formatCode>
                <c:ptCount val="4"/>
                <c:pt idx="0">
                  <c:v>4.79</c:v>
                </c:pt>
                <c:pt idx="1">
                  <c:v>8.09</c:v>
                </c:pt>
                <c:pt idx="2">
                  <c:v>11.59</c:v>
                </c:pt>
                <c:pt idx="3">
                  <c:v>10.84</c:v>
                </c:pt>
              </c:numCache>
            </c:numRef>
          </c:val>
          <c:extLst>
            <c:ext xmlns:c16="http://schemas.microsoft.com/office/drawing/2014/chart" uri="{C3380CC4-5D6E-409C-BE32-E72D297353CC}">
              <c16:uniqueId val="{00000000-374A-444E-981F-5C320BE6D9ED}"/>
            </c:ext>
          </c:extLst>
        </c:ser>
        <c:ser>
          <c:idx val="1"/>
          <c:order val="1"/>
          <c:tx>
            <c:strRef>
              <c:f>Sheet1!$C$1</c:f>
              <c:strCache>
                <c:ptCount val="1"/>
                <c:pt idx="0">
                  <c:v>平成24年</c:v>
                </c:pt>
              </c:strCache>
            </c:strRef>
          </c:tx>
          <c:spPr>
            <a:solidFill>
              <a:srgbClr val="FC151B"/>
            </a:solidFill>
          </c:spPr>
          <c:invertIfNegative val="0"/>
          <c:cat>
            <c:strRef>
              <c:f>Sheet1!$A$2:$A$5</c:f>
              <c:strCache>
                <c:ptCount val="4"/>
                <c:pt idx="0">
                  <c:v>小1</c:v>
                </c:pt>
                <c:pt idx="1">
                  <c:v>小3</c:v>
                </c:pt>
                <c:pt idx="2">
                  <c:v>小5</c:v>
                </c:pt>
                <c:pt idx="3">
                  <c:v>中2</c:v>
                </c:pt>
              </c:strCache>
            </c:strRef>
          </c:cat>
          <c:val>
            <c:numRef>
              <c:f>Sheet1!$C$2:$C$5</c:f>
              <c:numCache>
                <c:formatCode>General</c:formatCode>
                <c:ptCount val="4"/>
                <c:pt idx="0">
                  <c:v>4.09</c:v>
                </c:pt>
                <c:pt idx="1">
                  <c:v>7.13</c:v>
                </c:pt>
                <c:pt idx="2">
                  <c:v>9.86</c:v>
                </c:pt>
                <c:pt idx="3">
                  <c:v>8.9600000000000009</c:v>
                </c:pt>
              </c:numCache>
            </c:numRef>
          </c:val>
          <c:extLst>
            <c:ext xmlns:c16="http://schemas.microsoft.com/office/drawing/2014/chart" uri="{C3380CC4-5D6E-409C-BE32-E72D297353CC}">
              <c16:uniqueId val="{00000001-374A-444E-981F-5C320BE6D9ED}"/>
            </c:ext>
          </c:extLst>
        </c:ser>
        <c:ser>
          <c:idx val="2"/>
          <c:order val="2"/>
          <c:tx>
            <c:strRef>
              <c:f>Sheet1!$D$1</c:f>
              <c:strCache>
                <c:ptCount val="1"/>
                <c:pt idx="0">
                  <c:v>平成28年</c:v>
                </c:pt>
              </c:strCache>
            </c:strRef>
          </c:tx>
          <c:spPr>
            <a:solidFill>
              <a:srgbClr val="FFFF00"/>
            </a:solidFill>
          </c:spPr>
          <c:invertIfNegative val="0"/>
          <c:cat>
            <c:strRef>
              <c:f>Sheet1!$A$2:$A$5</c:f>
              <c:strCache>
                <c:ptCount val="4"/>
                <c:pt idx="0">
                  <c:v>小1</c:v>
                </c:pt>
                <c:pt idx="1">
                  <c:v>小3</c:v>
                </c:pt>
                <c:pt idx="2">
                  <c:v>小5</c:v>
                </c:pt>
                <c:pt idx="3">
                  <c:v>中2</c:v>
                </c:pt>
              </c:strCache>
            </c:strRef>
          </c:cat>
          <c:val>
            <c:numRef>
              <c:f>Sheet1!$D$2:$D$5</c:f>
              <c:numCache>
                <c:formatCode>General</c:formatCode>
                <c:ptCount val="4"/>
                <c:pt idx="0">
                  <c:v>4.3499999999999996</c:v>
                </c:pt>
                <c:pt idx="1">
                  <c:v>7.6499999999999977</c:v>
                </c:pt>
                <c:pt idx="2">
                  <c:v>10.01</c:v>
                </c:pt>
                <c:pt idx="3">
                  <c:v>8.2799999999999994</c:v>
                </c:pt>
              </c:numCache>
            </c:numRef>
          </c:val>
          <c:extLst>
            <c:ext xmlns:c16="http://schemas.microsoft.com/office/drawing/2014/chart" uri="{C3380CC4-5D6E-409C-BE32-E72D297353CC}">
              <c16:uniqueId val="{00000002-374A-444E-981F-5C320BE6D9ED}"/>
            </c:ext>
          </c:extLst>
        </c:ser>
        <c:dLbls>
          <c:showLegendKey val="0"/>
          <c:showVal val="0"/>
          <c:showCatName val="0"/>
          <c:showSerName val="0"/>
          <c:showPercent val="0"/>
          <c:showBubbleSize val="0"/>
        </c:dLbls>
        <c:gapWidth val="150"/>
        <c:axId val="2122176168"/>
        <c:axId val="2122179144"/>
      </c:barChart>
      <c:catAx>
        <c:axId val="2122176168"/>
        <c:scaling>
          <c:orientation val="minMax"/>
        </c:scaling>
        <c:delete val="0"/>
        <c:axPos val="b"/>
        <c:numFmt formatCode="General" sourceLinked="0"/>
        <c:majorTickMark val="out"/>
        <c:minorTickMark val="none"/>
        <c:tickLblPos val="nextTo"/>
        <c:crossAx val="2122179144"/>
        <c:crosses val="autoZero"/>
        <c:auto val="1"/>
        <c:lblAlgn val="ctr"/>
        <c:lblOffset val="100"/>
        <c:noMultiLvlLbl val="0"/>
      </c:catAx>
      <c:valAx>
        <c:axId val="2122179144"/>
        <c:scaling>
          <c:orientation val="minMax"/>
          <c:max val="14"/>
        </c:scaling>
        <c:delete val="0"/>
        <c:axPos val="l"/>
        <c:majorGridlines/>
        <c:numFmt formatCode="General" sourceLinked="1"/>
        <c:majorTickMark val="out"/>
        <c:minorTickMark val="none"/>
        <c:tickLblPos val="nextTo"/>
        <c:txPr>
          <a:bodyPr/>
          <a:lstStyle/>
          <a:p>
            <a:pPr>
              <a:defRPr sz="2400"/>
            </a:pPr>
            <a:endParaRPr lang="ja-JP"/>
          </a:p>
        </c:txPr>
        <c:crossAx val="2122176168"/>
        <c:crosses val="autoZero"/>
        <c:crossBetween val="between"/>
        <c:majorUnit val="2"/>
      </c:valAx>
    </c:plotArea>
    <c:plotVisOnly val="1"/>
    <c:dispBlanksAs val="gap"/>
    <c:showDLblsOverMax val="0"/>
  </c:chart>
  <c:txPr>
    <a:bodyPr/>
    <a:lstStyle/>
    <a:p>
      <a:pPr>
        <a:defRPr sz="1800"/>
      </a:pPr>
      <a:endParaRPr lang="ja-JP"/>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lrMapOvr bg1="dk2" tx1="lt1" bg2="dk1" tx2="lt2" accent1="accent1" accent2="accent2" accent3="accent3" accent4="accent4" accent5="accent5" accent6="accent6" hlink="hlink" folHlink="folHlink"/>
  <c:chart>
    <c:autoTitleDeleted val="0"/>
    <c:plotArea>
      <c:layout>
        <c:manualLayout>
          <c:layoutTarget val="inner"/>
          <c:xMode val="edge"/>
          <c:yMode val="edge"/>
          <c:x val="0.116654564494879"/>
          <c:y val="0.119259235746293"/>
          <c:w val="0.60721487050062495"/>
          <c:h val="0.71722123467762799"/>
        </c:manualLayout>
      </c:layout>
      <c:barChart>
        <c:barDir val="col"/>
        <c:grouping val="clustered"/>
        <c:varyColors val="0"/>
        <c:ser>
          <c:idx val="0"/>
          <c:order val="0"/>
          <c:tx>
            <c:strRef>
              <c:f>Sheet1!$B$1</c:f>
              <c:strCache>
                <c:ptCount val="1"/>
                <c:pt idx="0">
                  <c:v>平成19年</c:v>
                </c:pt>
              </c:strCache>
            </c:strRef>
          </c:tx>
          <c:spPr>
            <a:solidFill>
              <a:srgbClr val="003399">
                <a:lumMod val="40000"/>
                <a:lumOff val="60000"/>
              </a:srgbClr>
            </a:solidFill>
          </c:spPr>
          <c:invertIfNegative val="0"/>
          <c:cat>
            <c:strRef>
              <c:f>Sheet1!$A$2:$A$5</c:f>
              <c:strCache>
                <c:ptCount val="4"/>
                <c:pt idx="0">
                  <c:v>小1</c:v>
                </c:pt>
                <c:pt idx="1">
                  <c:v>小3</c:v>
                </c:pt>
                <c:pt idx="2">
                  <c:v>小5</c:v>
                </c:pt>
                <c:pt idx="3">
                  <c:v>中2</c:v>
                </c:pt>
              </c:strCache>
            </c:strRef>
          </c:cat>
          <c:val>
            <c:numRef>
              <c:f>Sheet1!$B$2:$B$5</c:f>
              <c:numCache>
                <c:formatCode>General</c:formatCode>
                <c:ptCount val="4"/>
                <c:pt idx="0">
                  <c:v>4.7</c:v>
                </c:pt>
                <c:pt idx="1">
                  <c:v>7.5</c:v>
                </c:pt>
                <c:pt idx="2">
                  <c:v>8.92</c:v>
                </c:pt>
                <c:pt idx="3">
                  <c:v>8.99</c:v>
                </c:pt>
              </c:numCache>
            </c:numRef>
          </c:val>
          <c:extLst>
            <c:ext xmlns:c16="http://schemas.microsoft.com/office/drawing/2014/chart" uri="{C3380CC4-5D6E-409C-BE32-E72D297353CC}">
              <c16:uniqueId val="{00000000-6E81-473F-B9B0-B845AC204CF3}"/>
            </c:ext>
          </c:extLst>
        </c:ser>
        <c:ser>
          <c:idx val="1"/>
          <c:order val="1"/>
          <c:tx>
            <c:strRef>
              <c:f>Sheet1!$C$1</c:f>
              <c:strCache>
                <c:ptCount val="1"/>
                <c:pt idx="0">
                  <c:v>平成24年</c:v>
                </c:pt>
              </c:strCache>
            </c:strRef>
          </c:tx>
          <c:spPr>
            <a:solidFill>
              <a:srgbClr val="FC151B"/>
            </a:solidFill>
          </c:spPr>
          <c:invertIfNegative val="0"/>
          <c:cat>
            <c:strRef>
              <c:f>Sheet1!$A$2:$A$5</c:f>
              <c:strCache>
                <c:ptCount val="4"/>
                <c:pt idx="0">
                  <c:v>小1</c:v>
                </c:pt>
                <c:pt idx="1">
                  <c:v>小3</c:v>
                </c:pt>
                <c:pt idx="2">
                  <c:v>小5</c:v>
                </c:pt>
                <c:pt idx="3">
                  <c:v>中2</c:v>
                </c:pt>
              </c:strCache>
            </c:strRef>
          </c:cat>
          <c:val>
            <c:numRef>
              <c:f>Sheet1!$C$2:$C$5</c:f>
              <c:numCache>
                <c:formatCode>General</c:formatCode>
                <c:ptCount val="4"/>
                <c:pt idx="0">
                  <c:v>4.37</c:v>
                </c:pt>
                <c:pt idx="1">
                  <c:v>6.09</c:v>
                </c:pt>
                <c:pt idx="2">
                  <c:v>7.73</c:v>
                </c:pt>
                <c:pt idx="3">
                  <c:v>7.9</c:v>
                </c:pt>
              </c:numCache>
            </c:numRef>
          </c:val>
          <c:extLst>
            <c:ext xmlns:c16="http://schemas.microsoft.com/office/drawing/2014/chart" uri="{C3380CC4-5D6E-409C-BE32-E72D297353CC}">
              <c16:uniqueId val="{00000001-6E81-473F-B9B0-B845AC204CF3}"/>
            </c:ext>
          </c:extLst>
        </c:ser>
        <c:ser>
          <c:idx val="2"/>
          <c:order val="2"/>
          <c:tx>
            <c:strRef>
              <c:f>Sheet1!$D$1</c:f>
              <c:strCache>
                <c:ptCount val="1"/>
                <c:pt idx="0">
                  <c:v>平成28年</c:v>
                </c:pt>
              </c:strCache>
            </c:strRef>
          </c:tx>
          <c:spPr>
            <a:solidFill>
              <a:srgbClr val="FFFF00"/>
            </a:solidFill>
          </c:spPr>
          <c:invertIfNegative val="0"/>
          <c:cat>
            <c:strRef>
              <c:f>Sheet1!$A$2:$A$5</c:f>
              <c:strCache>
                <c:ptCount val="4"/>
                <c:pt idx="0">
                  <c:v>小1</c:v>
                </c:pt>
                <c:pt idx="1">
                  <c:v>小3</c:v>
                </c:pt>
                <c:pt idx="2">
                  <c:v>小5</c:v>
                </c:pt>
                <c:pt idx="3">
                  <c:v>中2</c:v>
                </c:pt>
              </c:strCache>
            </c:strRef>
          </c:cat>
          <c:val>
            <c:numRef>
              <c:f>Sheet1!$D$2:$D$5</c:f>
              <c:numCache>
                <c:formatCode>General</c:formatCode>
                <c:ptCount val="4"/>
                <c:pt idx="0">
                  <c:v>4.24</c:v>
                </c:pt>
                <c:pt idx="1">
                  <c:v>6.03</c:v>
                </c:pt>
                <c:pt idx="2">
                  <c:v>7.8599999999999977</c:v>
                </c:pt>
                <c:pt idx="3">
                  <c:v>7.46</c:v>
                </c:pt>
              </c:numCache>
            </c:numRef>
          </c:val>
          <c:extLst>
            <c:ext xmlns:c16="http://schemas.microsoft.com/office/drawing/2014/chart" uri="{C3380CC4-5D6E-409C-BE32-E72D297353CC}">
              <c16:uniqueId val="{00000002-6E81-473F-B9B0-B845AC204CF3}"/>
            </c:ext>
          </c:extLst>
        </c:ser>
        <c:dLbls>
          <c:showLegendKey val="0"/>
          <c:showVal val="0"/>
          <c:showCatName val="0"/>
          <c:showSerName val="0"/>
          <c:showPercent val="0"/>
          <c:showBubbleSize val="0"/>
        </c:dLbls>
        <c:gapWidth val="150"/>
        <c:axId val="2119608072"/>
        <c:axId val="2119611048"/>
      </c:barChart>
      <c:catAx>
        <c:axId val="2119608072"/>
        <c:scaling>
          <c:orientation val="minMax"/>
        </c:scaling>
        <c:delete val="0"/>
        <c:axPos val="b"/>
        <c:numFmt formatCode="General" sourceLinked="0"/>
        <c:majorTickMark val="out"/>
        <c:minorTickMark val="none"/>
        <c:tickLblPos val="nextTo"/>
        <c:crossAx val="2119611048"/>
        <c:crosses val="autoZero"/>
        <c:auto val="1"/>
        <c:lblAlgn val="ctr"/>
        <c:lblOffset val="100"/>
        <c:noMultiLvlLbl val="0"/>
      </c:catAx>
      <c:valAx>
        <c:axId val="2119611048"/>
        <c:scaling>
          <c:orientation val="minMax"/>
          <c:max val="10"/>
        </c:scaling>
        <c:delete val="0"/>
        <c:axPos val="l"/>
        <c:majorGridlines/>
        <c:numFmt formatCode="General" sourceLinked="1"/>
        <c:majorTickMark val="out"/>
        <c:minorTickMark val="none"/>
        <c:tickLblPos val="nextTo"/>
        <c:txPr>
          <a:bodyPr/>
          <a:lstStyle/>
          <a:p>
            <a:pPr>
              <a:defRPr sz="2400"/>
            </a:pPr>
            <a:endParaRPr lang="ja-JP"/>
          </a:p>
        </c:txPr>
        <c:crossAx val="2119608072"/>
        <c:crosses val="autoZero"/>
        <c:crossBetween val="between"/>
        <c:majorUnit val="2"/>
      </c:valAx>
    </c:plotArea>
    <c:legend>
      <c:legendPos val="r"/>
      <c:layout>
        <c:manualLayout>
          <c:xMode val="edge"/>
          <c:yMode val="edge"/>
          <c:x val="0.71906251418073996"/>
          <c:y val="2.5214790949153802E-2"/>
          <c:w val="0.28093748581925998"/>
          <c:h val="0.357473508234535"/>
        </c:manualLayout>
      </c:layout>
      <c:overlay val="0"/>
      <c:txPr>
        <a:bodyPr/>
        <a:lstStyle/>
        <a:p>
          <a:pPr>
            <a:defRPr sz="2200"/>
          </a:pPr>
          <a:endParaRPr lang="ja-JP"/>
        </a:p>
      </c:txPr>
    </c:legend>
    <c:plotVisOnly val="1"/>
    <c:dispBlanksAs val="gap"/>
    <c:showDLblsOverMax val="0"/>
  </c:chart>
  <c:txPr>
    <a:bodyPr/>
    <a:lstStyle/>
    <a:p>
      <a:pPr>
        <a:defRPr sz="1800"/>
      </a:pPr>
      <a:endParaRPr lang="ja-JP"/>
    </a:p>
  </c:txPr>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0.84127</cdr:x>
      <cdr:y>0.16</cdr:y>
    </cdr:from>
    <cdr:to>
      <cdr:x>1</cdr:x>
      <cdr:y>0.41397</cdr:y>
    </cdr:to>
    <cdr:sp macro="" textlink="">
      <cdr:nvSpPr>
        <cdr:cNvPr id="2" name="テキスト ボックス 1"/>
        <cdr:cNvSpPr txBox="1"/>
      </cdr:nvSpPr>
      <cdr:spPr>
        <a:xfrm xmlns:a="http://schemas.openxmlformats.org/drawingml/2006/main">
          <a:off x="5112568" y="576064"/>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kumimoji="1" lang="ja-JP" altLang="en-US"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hdr" sz="quarter"/>
          </p:nvPr>
        </p:nvSpPr>
        <p:spPr bwMode="auto">
          <a:xfrm>
            <a:off x="0" y="0"/>
            <a:ext cx="2918830" cy="4933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200" b="0">
                <a:latin typeface="Geneva" charset="0"/>
                <a:ea typeface="Osaka" charset="0"/>
                <a:cs typeface="Osaka" charset="0"/>
              </a:defRPr>
            </a:lvl1pPr>
          </a:lstStyle>
          <a:p>
            <a:pPr>
              <a:defRPr/>
            </a:pPr>
            <a:endParaRPr lang="en-US" altLang="ja-JP"/>
          </a:p>
        </p:txBody>
      </p:sp>
      <p:sp>
        <p:nvSpPr>
          <p:cNvPr id="89091" name="Rectangle 3"/>
          <p:cNvSpPr>
            <a:spLocks noGrp="1" noChangeArrowheads="1"/>
          </p:cNvSpPr>
          <p:nvPr>
            <p:ph type="dt" sz="quarter" idx="1"/>
          </p:nvPr>
        </p:nvSpPr>
        <p:spPr bwMode="auto">
          <a:xfrm>
            <a:off x="3816933" y="0"/>
            <a:ext cx="2918830" cy="4933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200" b="0">
                <a:latin typeface="Geneva" charset="0"/>
                <a:ea typeface="Osaka" charset="0"/>
                <a:cs typeface="Osaka" charset="0"/>
              </a:defRPr>
            </a:lvl1pPr>
          </a:lstStyle>
          <a:p>
            <a:pPr>
              <a:defRPr/>
            </a:pPr>
            <a:endParaRPr lang="en-US" altLang="ja-JP"/>
          </a:p>
        </p:txBody>
      </p:sp>
      <p:sp>
        <p:nvSpPr>
          <p:cNvPr id="89092" name="Rectangle 4"/>
          <p:cNvSpPr>
            <a:spLocks noGrp="1" noChangeArrowheads="1"/>
          </p:cNvSpPr>
          <p:nvPr>
            <p:ph type="ftr" sz="quarter" idx="2"/>
          </p:nvPr>
        </p:nvSpPr>
        <p:spPr bwMode="auto">
          <a:xfrm>
            <a:off x="0" y="9372998"/>
            <a:ext cx="2918830" cy="4933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defRPr sz="1200" b="0">
                <a:latin typeface="Geneva" charset="0"/>
                <a:ea typeface="Osaka" charset="0"/>
                <a:cs typeface="Osaka" charset="0"/>
              </a:defRPr>
            </a:lvl1pPr>
          </a:lstStyle>
          <a:p>
            <a:pPr>
              <a:defRPr/>
            </a:pPr>
            <a:endParaRPr lang="en-US" altLang="ja-JP"/>
          </a:p>
        </p:txBody>
      </p:sp>
      <p:sp>
        <p:nvSpPr>
          <p:cNvPr id="89093" name="Rectangle 5"/>
          <p:cNvSpPr>
            <a:spLocks noGrp="1" noChangeArrowheads="1"/>
          </p:cNvSpPr>
          <p:nvPr>
            <p:ph type="sldNum" sz="quarter" idx="3"/>
          </p:nvPr>
        </p:nvSpPr>
        <p:spPr bwMode="auto">
          <a:xfrm>
            <a:off x="3816933" y="9372998"/>
            <a:ext cx="2918830" cy="4933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defRPr sz="1200" b="0">
                <a:latin typeface="Geneva" charset="0"/>
                <a:ea typeface="Osaka" charset="-128"/>
              </a:defRPr>
            </a:lvl1pPr>
          </a:lstStyle>
          <a:p>
            <a:fld id="{2110F63F-F8C9-454C-AD3A-CB9F37482104}" type="slidenum">
              <a:rPr lang="en-US" altLang="ja-JP"/>
              <a:pPr/>
              <a:t>‹#›</a:t>
            </a:fld>
            <a:endParaRPr lang="en-US" altLang="ja-JP"/>
          </a:p>
        </p:txBody>
      </p:sp>
    </p:spTree>
    <p:extLst>
      <p:ext uri="{BB962C8B-B14F-4D97-AF65-F5344CB8AC3E}">
        <p14:creationId xmlns:p14="http://schemas.microsoft.com/office/powerpoint/2010/main" val="12523631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7698" name="Rectangle 2"/>
          <p:cNvSpPr>
            <a:spLocks noGrp="1" noChangeArrowheads="1"/>
          </p:cNvSpPr>
          <p:nvPr>
            <p:ph type="hdr" sz="quarter"/>
          </p:nvPr>
        </p:nvSpPr>
        <p:spPr bwMode="auto">
          <a:xfrm>
            <a:off x="0" y="0"/>
            <a:ext cx="2918830" cy="4933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200" b="0">
                <a:latin typeface="Geneva" charset="0"/>
                <a:ea typeface="Osaka" charset="0"/>
                <a:cs typeface="Osaka" charset="0"/>
              </a:defRPr>
            </a:lvl1pPr>
          </a:lstStyle>
          <a:p>
            <a:pPr>
              <a:defRPr/>
            </a:pPr>
            <a:endParaRPr lang="en-US" altLang="ja-JP"/>
          </a:p>
        </p:txBody>
      </p:sp>
      <p:sp>
        <p:nvSpPr>
          <p:cNvPr id="157699" name="Rectangle 3"/>
          <p:cNvSpPr>
            <a:spLocks noGrp="1" noChangeArrowheads="1"/>
          </p:cNvSpPr>
          <p:nvPr>
            <p:ph type="dt" idx="1"/>
          </p:nvPr>
        </p:nvSpPr>
        <p:spPr bwMode="auto">
          <a:xfrm>
            <a:off x="3816933" y="0"/>
            <a:ext cx="2918830" cy="4933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200" b="0">
                <a:latin typeface="Geneva" charset="0"/>
                <a:ea typeface="Osaka" charset="0"/>
                <a:cs typeface="Osaka" charset="0"/>
              </a:defRPr>
            </a:lvl1pPr>
          </a:lstStyle>
          <a:p>
            <a:pPr>
              <a:defRPr/>
            </a:pPr>
            <a:endParaRPr lang="en-US" altLang="ja-JP"/>
          </a:p>
        </p:txBody>
      </p:sp>
      <p:sp>
        <p:nvSpPr>
          <p:cNvPr id="157700" name="Rectangle 4"/>
          <p:cNvSpPr>
            <a:spLocks noGrp="1" noRot="1" noChangeAspect="1" noChangeArrowheads="1" noTextEdit="1"/>
          </p:cNvSpPr>
          <p:nvPr>
            <p:ph type="sldImg" idx="2"/>
          </p:nvPr>
        </p:nvSpPr>
        <p:spPr bwMode="auto">
          <a:xfrm>
            <a:off x="593725" y="739775"/>
            <a:ext cx="5548313" cy="3698875"/>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sp>
      <p:sp>
        <p:nvSpPr>
          <p:cNvPr id="157701" name="Rectangle 5"/>
          <p:cNvSpPr>
            <a:spLocks noGrp="1" noChangeArrowheads="1"/>
          </p:cNvSpPr>
          <p:nvPr>
            <p:ph type="body" sz="quarter" idx="3"/>
          </p:nvPr>
        </p:nvSpPr>
        <p:spPr bwMode="auto">
          <a:xfrm>
            <a:off x="898102" y="4686500"/>
            <a:ext cx="4939559" cy="44398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ja-JP" altLang="en-US" noProof="0"/>
              <a:t>マスタ</a:t>
            </a:r>
            <a:r>
              <a:rPr lang="en-US" altLang="ja-JP" noProof="0"/>
              <a:t> </a:t>
            </a:r>
            <a:r>
              <a:rPr lang="ja-JP" altLang="en-US" noProof="0"/>
              <a:t>テキストの書式設定</a:t>
            </a:r>
            <a:endParaRPr lang="en-US" altLang="ja-JP" noProof="0"/>
          </a:p>
          <a:p>
            <a:pPr lvl="1"/>
            <a:r>
              <a:rPr lang="ja-JP" altLang="en-US" noProof="0"/>
              <a:t>第</a:t>
            </a:r>
            <a:r>
              <a:rPr lang="en-US" altLang="ja-JP" noProof="0"/>
              <a:t> 2 </a:t>
            </a:r>
            <a:r>
              <a:rPr lang="ja-JP" altLang="en-US" noProof="0"/>
              <a:t>レベル</a:t>
            </a:r>
            <a:endParaRPr lang="en-US" altLang="ja-JP" noProof="0"/>
          </a:p>
          <a:p>
            <a:pPr lvl="2"/>
            <a:r>
              <a:rPr lang="ja-JP" altLang="en-US" noProof="0"/>
              <a:t>第</a:t>
            </a:r>
            <a:r>
              <a:rPr lang="en-US" altLang="ja-JP" noProof="0"/>
              <a:t> 3 </a:t>
            </a:r>
            <a:r>
              <a:rPr lang="ja-JP" altLang="en-US" noProof="0"/>
              <a:t>レベル</a:t>
            </a:r>
            <a:endParaRPr lang="en-US" altLang="ja-JP" noProof="0"/>
          </a:p>
          <a:p>
            <a:pPr lvl="3"/>
            <a:r>
              <a:rPr lang="ja-JP" altLang="en-US" noProof="0"/>
              <a:t>第</a:t>
            </a:r>
            <a:r>
              <a:rPr lang="en-US" altLang="ja-JP" noProof="0"/>
              <a:t> 4 </a:t>
            </a:r>
            <a:r>
              <a:rPr lang="ja-JP" altLang="en-US" noProof="0"/>
              <a:t>レベル</a:t>
            </a:r>
            <a:endParaRPr lang="en-US" altLang="ja-JP" noProof="0"/>
          </a:p>
          <a:p>
            <a:pPr lvl="4"/>
            <a:r>
              <a:rPr lang="ja-JP" altLang="en-US" noProof="0"/>
              <a:t>第</a:t>
            </a:r>
            <a:r>
              <a:rPr lang="en-US" altLang="ja-JP" noProof="0"/>
              <a:t> 5 </a:t>
            </a:r>
            <a:r>
              <a:rPr lang="ja-JP" altLang="en-US" noProof="0"/>
              <a:t>レベル</a:t>
            </a:r>
          </a:p>
        </p:txBody>
      </p:sp>
      <p:sp>
        <p:nvSpPr>
          <p:cNvPr id="157702" name="Rectangle 6"/>
          <p:cNvSpPr>
            <a:spLocks noGrp="1" noChangeArrowheads="1"/>
          </p:cNvSpPr>
          <p:nvPr>
            <p:ph type="ftr" sz="quarter" idx="4"/>
          </p:nvPr>
        </p:nvSpPr>
        <p:spPr bwMode="auto">
          <a:xfrm>
            <a:off x="0" y="9372998"/>
            <a:ext cx="2918830" cy="4933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defRPr sz="1200" b="0">
                <a:latin typeface="Geneva" charset="0"/>
                <a:ea typeface="Osaka" charset="0"/>
                <a:cs typeface="Osaka" charset="0"/>
              </a:defRPr>
            </a:lvl1pPr>
          </a:lstStyle>
          <a:p>
            <a:pPr>
              <a:defRPr/>
            </a:pPr>
            <a:endParaRPr lang="en-US" altLang="ja-JP"/>
          </a:p>
        </p:txBody>
      </p:sp>
      <p:sp>
        <p:nvSpPr>
          <p:cNvPr id="157703" name="Rectangle 7"/>
          <p:cNvSpPr>
            <a:spLocks noGrp="1" noChangeArrowheads="1"/>
          </p:cNvSpPr>
          <p:nvPr>
            <p:ph type="sldNum" sz="quarter" idx="5"/>
          </p:nvPr>
        </p:nvSpPr>
        <p:spPr bwMode="auto">
          <a:xfrm>
            <a:off x="3816933" y="9372998"/>
            <a:ext cx="2918830" cy="4933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defRPr sz="1200" b="0">
                <a:latin typeface="Geneva" charset="0"/>
                <a:ea typeface="Osaka" charset="-128"/>
              </a:defRPr>
            </a:lvl1pPr>
          </a:lstStyle>
          <a:p>
            <a:fld id="{5D7C1ADB-3FFD-4487-9774-90B3006E03FE}" type="slidenum">
              <a:rPr lang="en-US" altLang="ja-JP"/>
              <a:pPr/>
              <a:t>‹#›</a:t>
            </a:fld>
            <a:endParaRPr lang="en-US" altLang="ja-JP"/>
          </a:p>
        </p:txBody>
      </p:sp>
    </p:spTree>
    <p:extLst>
      <p:ext uri="{BB962C8B-B14F-4D97-AF65-F5344CB8AC3E}">
        <p14:creationId xmlns:p14="http://schemas.microsoft.com/office/powerpoint/2010/main" val="14304296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Times" charset="0"/>
        <a:ea typeface="ＭＳ Ｐ明朝" charset="0"/>
        <a:cs typeface="ＭＳ Ｐ明朝" charset="0"/>
      </a:defRPr>
    </a:lvl1pPr>
    <a:lvl2pPr marL="457200" algn="l" rtl="0" fontAlgn="base">
      <a:spcBef>
        <a:spcPct val="30000"/>
      </a:spcBef>
      <a:spcAft>
        <a:spcPct val="0"/>
      </a:spcAft>
      <a:defRPr kumimoji="1" sz="1200" kern="1200">
        <a:solidFill>
          <a:schemeClr val="tx1"/>
        </a:solidFill>
        <a:latin typeface="Times" charset="0"/>
        <a:ea typeface="ＭＳ Ｐ明朝" charset="0"/>
        <a:cs typeface="ＭＳ Ｐ明朝" charset="0"/>
      </a:defRPr>
    </a:lvl2pPr>
    <a:lvl3pPr marL="914400" algn="l" rtl="0" fontAlgn="base">
      <a:spcBef>
        <a:spcPct val="30000"/>
      </a:spcBef>
      <a:spcAft>
        <a:spcPct val="0"/>
      </a:spcAft>
      <a:defRPr kumimoji="1" sz="1200" kern="1200">
        <a:solidFill>
          <a:schemeClr val="tx1"/>
        </a:solidFill>
        <a:latin typeface="Times" charset="0"/>
        <a:ea typeface="ＭＳ Ｐ明朝" charset="0"/>
        <a:cs typeface="ＭＳ Ｐ明朝" charset="0"/>
      </a:defRPr>
    </a:lvl3pPr>
    <a:lvl4pPr marL="1371600" algn="l" rtl="0" fontAlgn="base">
      <a:spcBef>
        <a:spcPct val="30000"/>
      </a:spcBef>
      <a:spcAft>
        <a:spcPct val="0"/>
      </a:spcAft>
      <a:defRPr kumimoji="1" sz="1200" kern="1200">
        <a:solidFill>
          <a:schemeClr val="tx1"/>
        </a:solidFill>
        <a:latin typeface="Times" charset="0"/>
        <a:ea typeface="ＭＳ Ｐ明朝" charset="0"/>
        <a:cs typeface="ＭＳ Ｐ明朝" charset="0"/>
      </a:defRPr>
    </a:lvl4pPr>
    <a:lvl5pPr marL="1828800" algn="l" rtl="0" fontAlgn="base">
      <a:spcBef>
        <a:spcPct val="30000"/>
      </a:spcBef>
      <a:spcAft>
        <a:spcPct val="0"/>
      </a:spcAft>
      <a:defRPr kumimoji="1" sz="1200" kern="1200">
        <a:solidFill>
          <a:schemeClr val="tx1"/>
        </a:solidFill>
        <a:latin typeface="Times" charset="0"/>
        <a:ea typeface="ＭＳ Ｐ明朝" charset="0"/>
        <a:cs typeface="ＭＳ Ｐ明朝" charset="0"/>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DB591F00-A2B5-481B-878D-FBD6ADE03A31}" type="slidenum">
              <a:rPr lang="en-US" altLang="ja-JP"/>
              <a:pPr/>
              <a:t>1</a:t>
            </a:fld>
            <a:endParaRPr lang="en-US" altLang="ja-JP"/>
          </a:p>
        </p:txBody>
      </p:sp>
      <p:sp>
        <p:nvSpPr>
          <p:cNvPr id="475138" name="Rectangle 2"/>
          <p:cNvSpPr>
            <a:spLocks noGrp="1" noRot="1" noChangeAspect="1" noChangeArrowheads="1" noTextEdit="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47513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ja-JP" sz="1200" kern="1200" dirty="0">
                <a:solidFill>
                  <a:schemeClr val="tx1"/>
                </a:solidFill>
                <a:effectLst/>
                <a:latin typeface="Times" charset="0"/>
                <a:ea typeface="ＭＳ Ｐ明朝" charset="0"/>
                <a:cs typeface="ＭＳ Ｐ明朝" charset="0"/>
              </a:rPr>
              <a:t>小児の肥満とメタボリックシンドロームについてご紹介します。</a:t>
            </a:r>
          </a:p>
          <a:p>
            <a:pPr>
              <a:defRPr/>
            </a:pPr>
            <a:endParaRPr lang="ja-JP"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defRPr/>
            </a:pPr>
            <a:r>
              <a:rPr lang="en-US" altLang="ja-JP" dirty="0"/>
              <a:t>2007</a:t>
            </a:r>
            <a:r>
              <a:rPr lang="ja-JP" altLang="en-US" dirty="0"/>
              <a:t>年に厚生労働科学研究班により、小児期メタボリックシンドロームの暫定基準案が提案されました。</a:t>
            </a:r>
            <a:endParaRPr lang="en-US" altLang="ja-JP" dirty="0"/>
          </a:p>
          <a:p>
            <a:pPr>
              <a:defRPr/>
            </a:pPr>
            <a:r>
              <a:rPr lang="ja-JP" altLang="en-US" dirty="0"/>
              <a:t>内臓脂肪の蓄積（ウエスト周囲径の増大）が必須条件で、これに加えて脂質代謝異常、高血圧、高血糖の</a:t>
            </a:r>
            <a:r>
              <a:rPr lang="en-US" altLang="ja-JP" dirty="0"/>
              <a:t>3</a:t>
            </a:r>
            <a:r>
              <a:rPr lang="ja-JP" altLang="en-US" dirty="0"/>
              <a:t>項目のうち</a:t>
            </a:r>
            <a:r>
              <a:rPr lang="en-US" altLang="ja-JP" dirty="0"/>
              <a:t>2</a:t>
            </a:r>
            <a:r>
              <a:rPr lang="ja-JP" altLang="en-US" dirty="0"/>
              <a:t>項目以上を満たす場合に、メタボリックシンドロームと診断されます。</a:t>
            </a:r>
            <a:endParaRPr lang="en-US" altLang="ja-JP" dirty="0"/>
          </a:p>
          <a:p>
            <a:pPr>
              <a:defRPr/>
            </a:pPr>
            <a:r>
              <a:rPr lang="ja-JP" altLang="en-US" dirty="0"/>
              <a:t>腹囲が男子、女子とも中学生では</a:t>
            </a:r>
            <a:r>
              <a:rPr lang="en-US" altLang="ja-JP" dirty="0"/>
              <a:t>80cm</a:t>
            </a:r>
            <a:r>
              <a:rPr lang="ja-JP" altLang="en-US" dirty="0"/>
              <a:t>、小学生で</a:t>
            </a:r>
            <a:r>
              <a:rPr lang="en-US" altLang="ja-JP" dirty="0"/>
              <a:t>75cm</a:t>
            </a:r>
            <a:r>
              <a:rPr lang="ja-JP" altLang="en-US" dirty="0"/>
              <a:t>以上は基準にはいります。</a:t>
            </a:r>
            <a:endParaRPr lang="en-US" altLang="ja-JP" dirty="0"/>
          </a:p>
          <a:p>
            <a:pPr>
              <a:defRPr/>
            </a:pPr>
            <a:r>
              <a:rPr lang="ja-JP" altLang="en-US" dirty="0"/>
              <a:t>また腹囲が身長の半分以上もメタボリックシンドロームの基準にはいります。</a:t>
            </a:r>
            <a:endParaRPr lang="en-US" altLang="ja-JP" dirty="0"/>
          </a:p>
          <a:p>
            <a:pPr>
              <a:defRPr/>
            </a:pPr>
            <a:endParaRPr lang="ja-JP" altLang="en-US" dirty="0"/>
          </a:p>
        </p:txBody>
      </p:sp>
      <p:sp>
        <p:nvSpPr>
          <p:cNvPr id="4" name="スライド番号プレースホルダー 3"/>
          <p:cNvSpPr>
            <a:spLocks noGrp="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DCBB55B1-FD58-4238-A7B8-882BE294F7CF}" type="slidenum">
              <a:rPr lang="en-US" altLang="ja-JP"/>
              <a:pPr/>
              <a:t>10</a:t>
            </a:fld>
            <a:endParaRPr lang="en-US" altLang="ja-JP"/>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ea typeface="ＭＳ Ｐ明朝" pitchFamily="18" charset="-128"/>
              </a:rPr>
              <a:t>肥満小児においては３</a:t>
            </a:r>
            <a:r>
              <a:rPr lang="en-US" altLang="ja-JP" dirty="0">
                <a:ea typeface="ＭＳ Ｐ明朝" pitchFamily="18" charset="-128"/>
              </a:rPr>
              <a:t>〜5</a:t>
            </a:r>
            <a:r>
              <a:rPr lang="ja-JP" altLang="en-US" dirty="0">
                <a:ea typeface="ＭＳ Ｐ明朝" pitchFamily="18" charset="-128"/>
              </a:rPr>
              <a:t>％が高血圧で</a:t>
            </a:r>
            <a:r>
              <a:rPr lang="ja-JP" altLang="en-US">
                <a:ea typeface="ＭＳ Ｐ明朝" pitchFamily="18" charset="-128"/>
              </a:rPr>
              <a:t>、非肥満児と</a:t>
            </a:r>
            <a:r>
              <a:rPr lang="ja-JP" altLang="en-US" dirty="0">
                <a:ea typeface="ＭＳ Ｐ明朝" pitchFamily="18" charset="-128"/>
              </a:rPr>
              <a:t>比べ明らかに頻度が高い。肥満度が上がるにつれて高血圧の頻度も増します。</a:t>
            </a:r>
            <a:endParaRPr lang="en-US" altLang="ja-JP" dirty="0">
              <a:ea typeface="ＭＳ Ｐ明朝" pitchFamily="18" charset="-128"/>
            </a:endParaRPr>
          </a:p>
          <a:p>
            <a:r>
              <a:rPr lang="ja-JP" altLang="ja-JP" dirty="0">
                <a:ea typeface="ＭＳ Ｐ明朝" pitchFamily="18" charset="-128"/>
              </a:rPr>
              <a:t>高度の肥満になった場合、肺に入る空気が少なくなり二酸化炭素が体にたまり、呼吸の抑制が起こります。数秒から十数秒呼吸が止まってから、ハッと呼吸が戻る。眠りも浅く、妨げられます。これが続くと、睡眠障害をきたし、昼間もうつらうつら居眠りしがちになり、活動がにぶります。これを睡眠時無呼吸といい</a:t>
            </a:r>
            <a:r>
              <a:rPr lang="ja-JP" altLang="en-US" dirty="0">
                <a:ea typeface="ＭＳ Ｐ明朝" pitchFamily="18" charset="-128"/>
              </a:rPr>
              <a:t>ます。</a:t>
            </a:r>
            <a:r>
              <a:rPr lang="ja-JP" altLang="ja-JP" dirty="0">
                <a:ea typeface="ＭＳ Ｐ明朝" pitchFamily="18" charset="-128"/>
              </a:rPr>
              <a:t> </a:t>
            </a:r>
            <a:endParaRPr lang="en-US" altLang="ja-JP" dirty="0">
              <a:ea typeface="ＭＳ Ｐ明朝" pitchFamily="18" charset="-128"/>
            </a:endParaRPr>
          </a:p>
          <a:p>
            <a:r>
              <a:rPr kumimoji="1" lang="ja-JP" altLang="ja-JP" sz="1200" kern="1200" dirty="0">
                <a:solidFill>
                  <a:schemeClr val="tx1"/>
                </a:solidFill>
                <a:effectLst/>
                <a:latin typeface="Times" charset="0"/>
                <a:ea typeface="ＭＳ Ｐ明朝" charset="0"/>
                <a:cs typeface="ＭＳ Ｐ明朝" charset="0"/>
              </a:rPr>
              <a:t> 体が摂取した糖分等を十分に利用できず、血糖値が高く、口が渇く、尿を何度も行きたくなる、何となく体がだるい等の</a:t>
            </a:r>
            <a:r>
              <a:rPr kumimoji="1" lang="ja-JP" altLang="en-US" sz="1200" kern="1200" dirty="0">
                <a:solidFill>
                  <a:schemeClr val="tx1"/>
                </a:solidFill>
                <a:effectLst/>
                <a:latin typeface="Times" charset="0"/>
                <a:ea typeface="ＭＳ Ｐ明朝" charset="0"/>
                <a:cs typeface="ＭＳ Ｐ明朝" charset="0"/>
              </a:rPr>
              <a:t>症状があらわれ、</a:t>
            </a:r>
            <a:endParaRPr kumimoji="1" lang="en-US" altLang="ja-JP" sz="1200" kern="1200" dirty="0">
              <a:solidFill>
                <a:schemeClr val="tx1"/>
              </a:solidFill>
              <a:effectLst/>
              <a:latin typeface="Times" charset="0"/>
              <a:ea typeface="ＭＳ Ｐ明朝" charset="0"/>
              <a:cs typeface="ＭＳ Ｐ明朝" charset="0"/>
            </a:endParaRPr>
          </a:p>
          <a:p>
            <a:r>
              <a:rPr kumimoji="1" lang="en-US" altLang="ja-JP" sz="1200" kern="1200" dirty="0">
                <a:solidFill>
                  <a:schemeClr val="tx1"/>
                </a:solidFill>
                <a:effectLst/>
                <a:latin typeface="Times" charset="0"/>
                <a:ea typeface="ＭＳ Ｐ明朝" charset="0"/>
                <a:cs typeface="ＭＳ Ｐ明朝" charset="0"/>
              </a:rPr>
              <a:t>2</a:t>
            </a:r>
            <a:r>
              <a:rPr kumimoji="1" lang="ja-JP" altLang="ja-JP" sz="1200" kern="1200" dirty="0">
                <a:solidFill>
                  <a:schemeClr val="tx1"/>
                </a:solidFill>
                <a:effectLst/>
                <a:latin typeface="Times" charset="0"/>
                <a:ea typeface="ＭＳ Ｐ明朝" charset="0"/>
                <a:cs typeface="ＭＳ Ｐ明朝" charset="0"/>
              </a:rPr>
              <a:t>型糖尿病、あるいは、内蔵型肥満などになった時は、医学的治療の対象となります。</a:t>
            </a:r>
            <a:r>
              <a:rPr lang="ja-JP" altLang="ja-JP" dirty="0">
                <a:effectLst/>
              </a:rPr>
              <a:t> </a:t>
            </a:r>
            <a:endParaRPr lang="ja-JP" altLang="en-US" dirty="0">
              <a:ea typeface="ＭＳ Ｐ明朝" pitchFamily="18" charset="-128"/>
            </a:endParaRPr>
          </a:p>
        </p:txBody>
      </p:sp>
      <p:sp>
        <p:nvSpPr>
          <p:cNvPr id="4" name="スライド番号プレースホルダー 3"/>
          <p:cNvSpPr>
            <a:spLocks noGrp="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3C3C6C79-4499-4BF5-8B2F-668C6BCE4207}" type="slidenum">
              <a:rPr lang="en-US" altLang="ja-JP"/>
              <a:pPr/>
              <a:t>11</a:t>
            </a:fld>
            <a:endParaRPr lang="en-US" altLang="ja-JP"/>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defRPr/>
            </a:pPr>
            <a:r>
              <a:rPr lang="ja-JP" altLang="en-US" dirty="0"/>
              <a:t>肥満症にはここに示す所見や症状が伴いやすく、診断の手だてとなります。</a:t>
            </a:r>
            <a:endParaRPr lang="en-US" altLang="ja-JP" dirty="0"/>
          </a:p>
          <a:p>
            <a:pPr>
              <a:defRPr/>
            </a:pPr>
            <a:r>
              <a:rPr kumimoji="1" lang="ja-JP" altLang="ja-JP" sz="1200" kern="1200" dirty="0">
                <a:solidFill>
                  <a:schemeClr val="tx1"/>
                </a:solidFill>
                <a:effectLst/>
                <a:latin typeface="Times" charset="0"/>
                <a:ea typeface="ＭＳ Ｐ明朝" charset="0"/>
                <a:cs typeface="ＭＳ Ｐ明朝" charset="0"/>
              </a:rPr>
              <a:t>皮膚線条や、股ずれの所見、肥満が原因で関節などに過重負荷がかかり、骨折や、関節障害を起こした場合、</a:t>
            </a:r>
            <a:endParaRPr kumimoji="1" lang="en-US" altLang="ja-JP" sz="1200" kern="1200" dirty="0">
              <a:solidFill>
                <a:schemeClr val="tx1"/>
              </a:solidFill>
              <a:effectLst/>
              <a:latin typeface="Times" charset="0"/>
              <a:ea typeface="ＭＳ Ｐ明朝" charset="0"/>
              <a:cs typeface="ＭＳ Ｐ明朝" charset="0"/>
            </a:endParaRPr>
          </a:p>
          <a:p>
            <a:pPr>
              <a:defRPr/>
            </a:pPr>
            <a:r>
              <a:rPr kumimoji="1" lang="ja-JP" altLang="ja-JP" sz="1200" kern="1200" dirty="0">
                <a:solidFill>
                  <a:schemeClr val="tx1"/>
                </a:solidFill>
                <a:effectLst/>
                <a:latin typeface="Times" charset="0"/>
                <a:ea typeface="ＭＳ Ｐ明朝" charset="0"/>
                <a:cs typeface="ＭＳ Ｐ明朝" charset="0"/>
              </a:rPr>
              <a:t>肥満に起因する続発性無月経や、肥満で運動能力に支障をきたす場合には肥満症の診断の手助けとなります。</a:t>
            </a:r>
            <a:endParaRPr kumimoji="1" lang="en-US" altLang="ja-JP" sz="1200" kern="1200" dirty="0">
              <a:solidFill>
                <a:schemeClr val="tx1"/>
              </a:solidFill>
              <a:effectLst/>
              <a:latin typeface="Times" charset="0"/>
              <a:ea typeface="ＭＳ Ｐ明朝" charset="0"/>
              <a:cs typeface="ＭＳ Ｐ明朝" charset="0"/>
            </a:endParaRPr>
          </a:p>
          <a:p>
            <a:pPr>
              <a:defRPr/>
            </a:pPr>
            <a:r>
              <a:rPr kumimoji="1" lang="ja-JP" altLang="ja-JP" sz="1200" kern="1200" dirty="0">
                <a:solidFill>
                  <a:schemeClr val="tx1"/>
                </a:solidFill>
                <a:effectLst/>
                <a:latin typeface="Times" charset="0"/>
                <a:ea typeface="ＭＳ Ｐ明朝" charset="0"/>
                <a:cs typeface="ＭＳ Ｐ明朝" charset="0"/>
              </a:rPr>
              <a:t>また</a:t>
            </a:r>
            <a:r>
              <a:rPr lang="ja-JP" altLang="ja-JP" dirty="0">
                <a:effectLst/>
              </a:rPr>
              <a:t> </a:t>
            </a:r>
            <a:r>
              <a:rPr lang="ja-JP" altLang="en-US" dirty="0"/>
              <a:t>不登校の児には肥満が多く、運動不足の悪循環がみられます。</a:t>
            </a:r>
            <a:endParaRPr lang="en-US" altLang="ja-JP" dirty="0"/>
          </a:p>
          <a:p>
            <a:pPr>
              <a:defRPr/>
            </a:pPr>
            <a:r>
              <a:rPr lang="ja-JP" altLang="en-US" dirty="0"/>
              <a:t>次に肥満にみられる皮膚所見を示します。</a:t>
            </a:r>
          </a:p>
        </p:txBody>
      </p:sp>
      <p:sp>
        <p:nvSpPr>
          <p:cNvPr id="4" name="スライド番号プレースホルダー 3"/>
          <p:cNvSpPr>
            <a:spLocks noGrp="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640982AF-1903-4A24-8EA7-947CAB488673}" type="slidenum">
              <a:rPr lang="en-US" altLang="ja-JP"/>
              <a:pPr/>
              <a:t>12</a:t>
            </a:fld>
            <a:endParaRPr lang="en-US" altLang="ja-JP"/>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a:ea typeface="ＭＳ Ｐ明朝" pitchFamily="18" charset="-128"/>
              </a:rPr>
              <a:t>黒色表皮症</a:t>
            </a:r>
            <a:endParaRPr lang="ja-JP" altLang="ja-JP" b="1">
              <a:ea typeface="ＭＳ Ｐ明朝" pitchFamily="18" charset="-128"/>
            </a:endParaRPr>
          </a:p>
          <a:p>
            <a:r>
              <a:rPr lang="ja-JP" altLang="ja-JP">
                <a:ea typeface="ＭＳ Ｐ明朝" pitchFamily="18" charset="-128"/>
              </a:rPr>
              <a:t>　肥満の子をもたれたお母さんが、「うちの子の首と脇が、ズズ黒く垢がついて、いくらこすっても垢がとれない。」という声をよく聞きます。肥満の子の、首、特に横から後ろにかけて見て下さい。皮膚が黒くなっていませんか。これが黒色表皮症です。</a:t>
            </a:r>
          </a:p>
          <a:p>
            <a:r>
              <a:rPr lang="ja-JP" altLang="ja-JP">
                <a:ea typeface="ＭＳ Ｐ明朝" pitchFamily="18" charset="-128"/>
              </a:rPr>
              <a:t>　血中インスリンが、皮膚</a:t>
            </a:r>
            <a:r>
              <a:rPr lang="ja-JP" altLang="en-US">
                <a:ea typeface="ＭＳ Ｐ明朝" pitchFamily="18" charset="-128"/>
              </a:rPr>
              <a:t>に局在する</a:t>
            </a:r>
            <a:r>
              <a:rPr lang="ja-JP" altLang="ja-JP">
                <a:ea typeface="ＭＳ Ｐ明朝" pitchFamily="18" charset="-128"/>
              </a:rPr>
              <a:t>インスリン様</a:t>
            </a:r>
            <a:r>
              <a:rPr lang="ja-JP" altLang="en-US">
                <a:ea typeface="ＭＳ Ｐ明朝" pitchFamily="18" charset="-128"/>
              </a:rPr>
              <a:t>成長因子</a:t>
            </a:r>
            <a:r>
              <a:rPr lang="ja-JP" altLang="ja-JP">
                <a:ea typeface="ＭＳ Ｐ明朝" pitchFamily="18" charset="-128"/>
              </a:rPr>
              <a:t>レセプター（受容体）に</a:t>
            </a:r>
            <a:r>
              <a:rPr lang="ja-JP" altLang="en-US">
                <a:ea typeface="ＭＳ Ｐ明朝" pitchFamily="18" charset="-128"/>
              </a:rPr>
              <a:t>作用</a:t>
            </a:r>
            <a:r>
              <a:rPr lang="ja-JP" altLang="ja-JP">
                <a:ea typeface="ＭＳ Ｐ明朝" pitchFamily="18" charset="-128"/>
              </a:rPr>
              <a:t>して、皮膚の</a:t>
            </a:r>
            <a:r>
              <a:rPr lang="ja-JP" altLang="en-US">
                <a:ea typeface="ＭＳ Ｐ明朝" pitchFamily="18" charset="-128"/>
              </a:rPr>
              <a:t>色調の変化と肥厚をきたし</a:t>
            </a:r>
            <a:r>
              <a:rPr lang="ja-JP" altLang="ja-JP">
                <a:ea typeface="ＭＳ Ｐ明朝" pitchFamily="18" charset="-128"/>
              </a:rPr>
              <a:t>、黒色表皮症になると考えられています。黒色表皮腫ともいわれますが、悪性腫瘍とは関連のない皮膚症状です。</a:t>
            </a:r>
          </a:p>
          <a:p>
            <a:r>
              <a:rPr lang="ja-JP" altLang="ja-JP">
                <a:ea typeface="ＭＳ Ｐ明朝" pitchFamily="18" charset="-128"/>
              </a:rPr>
              <a:t>肥満児で</a:t>
            </a:r>
            <a:r>
              <a:rPr lang="en-US" altLang="ja-JP">
                <a:ea typeface="ＭＳ Ｐ明朝" pitchFamily="18" charset="-128"/>
              </a:rPr>
              <a:t>3</a:t>
            </a:r>
            <a:r>
              <a:rPr lang="ja-JP" altLang="ja-JP">
                <a:ea typeface="ＭＳ Ｐ明朝" pitchFamily="18" charset="-128"/>
              </a:rPr>
              <a:t>〜</a:t>
            </a:r>
            <a:r>
              <a:rPr lang="en-US" altLang="ja-JP">
                <a:ea typeface="ＭＳ Ｐ明朝" pitchFamily="18" charset="-128"/>
              </a:rPr>
              <a:t>4</a:t>
            </a:r>
            <a:r>
              <a:rPr lang="ja-JP" altLang="ja-JP">
                <a:ea typeface="ＭＳ Ｐ明朝" pitchFamily="18" charset="-128"/>
              </a:rPr>
              <a:t>割にみられ、高度の肥満ほど出現率は増加します。</a:t>
            </a:r>
            <a:r>
              <a:rPr lang="ja-JP" altLang="en-US">
                <a:ea typeface="ＭＳ Ｐ明朝" pitchFamily="18" charset="-128"/>
              </a:rPr>
              <a:t>血中インスリンが高値になった重要な身体所見です。</a:t>
            </a:r>
            <a:endParaRPr lang="ja-JP" altLang="ja-JP" b="1">
              <a:ea typeface="ＭＳ Ｐ明朝" pitchFamily="18" charset="-128"/>
            </a:endParaRPr>
          </a:p>
          <a:p>
            <a:endParaRPr lang="ja-JP" altLang="en-US">
              <a:ea typeface="ＭＳ Ｐ明朝" pitchFamily="18" charset="-128"/>
            </a:endParaRPr>
          </a:p>
        </p:txBody>
      </p:sp>
      <p:sp>
        <p:nvSpPr>
          <p:cNvPr id="4" name="スライド番号プレースホルダー 3"/>
          <p:cNvSpPr>
            <a:spLocks noGrp="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2105BE7A-C9C7-41B6-9110-1907F48467B4}" type="slidenum">
              <a:rPr lang="en-US" altLang="ja-JP"/>
              <a:pPr/>
              <a:t>13</a:t>
            </a:fld>
            <a:endParaRPr lang="en-US" altLang="ja-JP"/>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ea typeface="ＭＳ Ｐ明朝" pitchFamily="18" charset="-128"/>
              </a:rPr>
              <a:t>皮膚線条</a:t>
            </a:r>
            <a:endParaRPr lang="ja-JP" altLang="ja-JP" b="1" dirty="0">
              <a:ea typeface="ＭＳ Ｐ明朝" pitchFamily="18" charset="-128"/>
            </a:endParaRPr>
          </a:p>
          <a:p>
            <a:r>
              <a:rPr lang="ja-JP" altLang="ja-JP" dirty="0">
                <a:ea typeface="ＭＳ Ｐ明朝" pitchFamily="18" charset="-128"/>
              </a:rPr>
              <a:t>　その他の皮膚の所見として、腹部の皮膚線条があります。おなかに幾筋もの赤紫の線条</a:t>
            </a:r>
            <a:r>
              <a:rPr lang="ja-JP" altLang="ja-JP">
                <a:ea typeface="ＭＳ Ｐ明朝" pitchFamily="18" charset="-128"/>
              </a:rPr>
              <a:t>があらわれます。</a:t>
            </a:r>
            <a:r>
              <a:rPr lang="ja-JP" altLang="ja-JP" dirty="0">
                <a:ea typeface="ＭＳ Ｐ明朝" pitchFamily="18" charset="-128"/>
              </a:rPr>
              <a:t>妊婦さんがおなかの皮が伸びてできる妊娠線と同じ機序と考えられます。 </a:t>
            </a:r>
            <a:endParaRPr lang="ja-JP" altLang="en-US" dirty="0">
              <a:ea typeface="ＭＳ Ｐ明朝" pitchFamily="18" charset="-128"/>
            </a:endParaRPr>
          </a:p>
        </p:txBody>
      </p:sp>
      <p:sp>
        <p:nvSpPr>
          <p:cNvPr id="4" name="スライド番号プレースホルダー 3"/>
          <p:cNvSpPr>
            <a:spLocks noGrp="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1A3447CF-4527-4574-861B-8F3FF929C854}" type="slidenum">
              <a:rPr lang="en-US" altLang="ja-JP"/>
              <a:pPr/>
              <a:t>14</a:t>
            </a:fld>
            <a:endParaRPr lang="en-US" altLang="ja-JP"/>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defRPr/>
            </a:pPr>
            <a:r>
              <a:rPr lang="ja-JP" altLang="en-US" dirty="0"/>
              <a:t>生活習慣病と呼ばれる高血圧・脂質異常症・糖尿病の進行に、内臓脂肪の蓄積が大きくかかわることがわかってきました。</a:t>
            </a:r>
            <a:endParaRPr lang="en-US" altLang="ja-JP" dirty="0"/>
          </a:p>
          <a:p>
            <a:pPr>
              <a:defRPr/>
            </a:pPr>
            <a:r>
              <a:rPr lang="ja-JP" altLang="en-US" dirty="0"/>
              <a:t>内臓脂肪が蓄積すると、身体にとって良いホルモンの減少と不都合なホルモンの増加により生活習慣病を併発しやすくなってしまうのです。</a:t>
            </a:r>
            <a:endParaRPr lang="en-US" altLang="ja-JP" dirty="0"/>
          </a:p>
          <a:p>
            <a:pPr>
              <a:defRPr/>
            </a:pPr>
            <a:r>
              <a:rPr lang="ja-JP" altLang="en-US" dirty="0"/>
              <a:t>メタボリックシンドローム対策は、身近な生活習慣の見直しが第一です。まずは、運動の習慣や食事の見直しにより、内臓脂肪を減らしましょう。</a:t>
            </a:r>
            <a:endParaRPr lang="en-US" altLang="ja-JP" dirty="0"/>
          </a:p>
          <a:p>
            <a:pPr>
              <a:defRPr/>
            </a:pPr>
            <a:endParaRPr lang="ja-JP" altLang="en-US" dirty="0"/>
          </a:p>
          <a:p>
            <a:pPr>
              <a:defRPr/>
            </a:pPr>
            <a:endParaRPr lang="ja-JP" altLang="en-US" dirty="0"/>
          </a:p>
        </p:txBody>
      </p:sp>
      <p:sp>
        <p:nvSpPr>
          <p:cNvPr id="4" name="スライド番号プレースホルダー 3"/>
          <p:cNvSpPr>
            <a:spLocks noGrp="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9C86AD8E-B12C-4620-9ECF-4798C76C50F0}" type="slidenum">
              <a:rPr lang="en-US" altLang="ja-JP"/>
              <a:pPr/>
              <a:t>15</a:t>
            </a:fld>
            <a:endParaRPr lang="en-US" altLang="ja-JP"/>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Times" charset="0"/>
                <a:ea typeface="ＭＳ Ｐ明朝" charset="0"/>
                <a:cs typeface="ＭＳ Ｐ明朝" charset="0"/>
              </a:rPr>
              <a:t>全児童を緑の輪でしめすと、肥満の児童がおり、その一部がメタボリックシンドロームといえます。 </a:t>
            </a:r>
          </a:p>
          <a:p>
            <a:r>
              <a:rPr kumimoji="1" lang="ja-JP" altLang="ja-JP" sz="1200" kern="1200" dirty="0">
                <a:solidFill>
                  <a:schemeClr val="tx1"/>
                </a:solidFill>
                <a:effectLst/>
                <a:latin typeface="Times" charset="0"/>
                <a:ea typeface="ＭＳ Ｐ明朝" charset="0"/>
                <a:cs typeface="ＭＳ Ｐ明朝" charset="0"/>
              </a:rPr>
              <a:t>小児メタボリックシンドロームの診断基準からどの程度がメタボリックシンドロームの割合か調査した結果は、</a:t>
            </a:r>
            <a:endParaRPr kumimoji="1" lang="en-US" altLang="ja-JP" sz="1200" kern="1200" dirty="0">
              <a:solidFill>
                <a:schemeClr val="tx1"/>
              </a:solidFill>
              <a:effectLst/>
              <a:latin typeface="Times" charset="0"/>
              <a:ea typeface="ＭＳ Ｐ明朝" charset="0"/>
              <a:cs typeface="ＭＳ Ｐ明朝" charset="0"/>
            </a:endParaRPr>
          </a:p>
          <a:p>
            <a:r>
              <a:rPr kumimoji="1" lang="ja-JP" altLang="ja-JP" sz="1200" kern="1200" dirty="0">
                <a:solidFill>
                  <a:schemeClr val="tx1"/>
                </a:solidFill>
                <a:effectLst/>
                <a:latin typeface="Times" charset="0"/>
                <a:ea typeface="ＭＳ Ｐ明朝" charset="0"/>
                <a:cs typeface="ＭＳ Ｐ明朝" charset="0"/>
              </a:rPr>
              <a:t>肥満健診や生活習慣病健診を受診した者の中では、</a:t>
            </a:r>
            <a:r>
              <a:rPr kumimoji="1" lang="en-US" altLang="ja-JP" sz="1200" kern="1200" dirty="0">
                <a:solidFill>
                  <a:schemeClr val="tx1"/>
                </a:solidFill>
                <a:effectLst/>
                <a:latin typeface="Times" charset="0"/>
                <a:ea typeface="ＭＳ Ｐ明朝" charset="0"/>
                <a:cs typeface="ＭＳ Ｐ明朝" charset="0"/>
              </a:rPr>
              <a:t>15</a:t>
            </a:r>
            <a:r>
              <a:rPr kumimoji="1" lang="ja-JP" altLang="ja-JP" sz="1200" kern="1200" dirty="0">
                <a:solidFill>
                  <a:schemeClr val="tx1"/>
                </a:solidFill>
                <a:effectLst/>
                <a:latin typeface="Times" charset="0"/>
                <a:ea typeface="ＭＳ Ｐ明朝" charset="0"/>
                <a:cs typeface="ＭＳ Ｐ明朝" charset="0"/>
              </a:rPr>
              <a:t>〜</a:t>
            </a:r>
            <a:r>
              <a:rPr kumimoji="1" lang="en-US" altLang="ja-JP" sz="1200" kern="1200" dirty="0">
                <a:solidFill>
                  <a:schemeClr val="tx1"/>
                </a:solidFill>
                <a:effectLst/>
                <a:latin typeface="Times" charset="0"/>
                <a:ea typeface="ＭＳ Ｐ明朝" charset="0"/>
                <a:cs typeface="ＭＳ Ｐ明朝" charset="0"/>
              </a:rPr>
              <a:t>25</a:t>
            </a:r>
            <a:r>
              <a:rPr kumimoji="1" lang="ja-JP" altLang="ja-JP" sz="1200" kern="1200" dirty="0">
                <a:solidFill>
                  <a:schemeClr val="tx1"/>
                </a:solidFill>
                <a:effectLst/>
                <a:latin typeface="Times" charset="0"/>
                <a:ea typeface="ＭＳ Ｐ明朝" charset="0"/>
                <a:cs typeface="ＭＳ Ｐ明朝" charset="0"/>
              </a:rPr>
              <a:t>％といわれています。 </a:t>
            </a:r>
          </a:p>
          <a:p>
            <a:r>
              <a:rPr kumimoji="1" lang="ja-JP" altLang="ja-JP" sz="1200" kern="1200" dirty="0">
                <a:solidFill>
                  <a:schemeClr val="tx1"/>
                </a:solidFill>
                <a:effectLst/>
                <a:latin typeface="Times" charset="0"/>
                <a:ea typeface="ＭＳ Ｐ明朝" charset="0"/>
                <a:cs typeface="ＭＳ Ｐ明朝" charset="0"/>
              </a:rPr>
              <a:t>一般小児集団の中で調査した結果では</a:t>
            </a:r>
            <a:r>
              <a:rPr kumimoji="1" lang="en-US" altLang="ja-JP" sz="1200" kern="1200" dirty="0">
                <a:solidFill>
                  <a:schemeClr val="tx1"/>
                </a:solidFill>
                <a:effectLst/>
                <a:latin typeface="Times" charset="0"/>
                <a:ea typeface="ＭＳ Ｐ明朝" charset="0"/>
                <a:cs typeface="ＭＳ Ｐ明朝" charset="0"/>
              </a:rPr>
              <a:t>1</a:t>
            </a:r>
            <a:r>
              <a:rPr kumimoji="1" lang="ja-JP" altLang="ja-JP" sz="1200" kern="1200" dirty="0">
                <a:solidFill>
                  <a:schemeClr val="tx1"/>
                </a:solidFill>
                <a:effectLst/>
                <a:latin typeface="Times" charset="0"/>
                <a:ea typeface="ＭＳ Ｐ明朝" charset="0"/>
                <a:cs typeface="ＭＳ Ｐ明朝" charset="0"/>
              </a:rPr>
              <a:t>〜</a:t>
            </a:r>
            <a:r>
              <a:rPr kumimoji="1" lang="en-US" altLang="ja-JP" sz="1200" kern="1200" dirty="0">
                <a:solidFill>
                  <a:schemeClr val="tx1"/>
                </a:solidFill>
                <a:effectLst/>
                <a:latin typeface="Times" charset="0"/>
                <a:ea typeface="ＭＳ Ｐ明朝" charset="0"/>
                <a:cs typeface="ＭＳ Ｐ明朝" charset="0"/>
              </a:rPr>
              <a:t>4</a:t>
            </a:r>
            <a:r>
              <a:rPr kumimoji="1" lang="ja-JP" altLang="ja-JP" sz="1200" kern="1200" dirty="0">
                <a:solidFill>
                  <a:schemeClr val="tx1"/>
                </a:solidFill>
                <a:effectLst/>
                <a:latin typeface="Times" charset="0"/>
                <a:ea typeface="ＭＳ Ｐ明朝" charset="0"/>
                <a:cs typeface="ＭＳ Ｐ明朝" charset="0"/>
              </a:rPr>
              <a:t>％といわれています。</a:t>
            </a:r>
            <a:r>
              <a:rPr lang="ja-JP" altLang="ja-JP" dirty="0">
                <a:effectLst/>
              </a:rPr>
              <a:t> </a:t>
            </a:r>
            <a:endParaRPr lang="ja-JP" altLang="en-US" dirty="0"/>
          </a:p>
        </p:txBody>
      </p:sp>
      <p:sp>
        <p:nvSpPr>
          <p:cNvPr id="4" name="スライド番号プレースホルダー 3"/>
          <p:cNvSpPr>
            <a:spLocks noGrp="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6D571497-5529-423C-A0FA-CFE7EF03B90E}" type="slidenum">
              <a:rPr lang="en-US" altLang="ja-JP"/>
              <a:pPr/>
              <a:t>2</a:t>
            </a:fld>
            <a:endParaRPr lang="en-US" altLang="ja-JP"/>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defRPr/>
            </a:pPr>
            <a:r>
              <a:rPr lang="ja-JP" altLang="en-US" u="sng" dirty="0"/>
              <a:t>学校保健統計調査によると、男女ともに小学校高学年になるまでは年々肥満度が上昇する傾向で、その後低下に転じることがわかります。</a:t>
            </a:r>
            <a:r>
              <a:rPr lang="ja-JP" altLang="ja-JP" u="sng" dirty="0"/>
              <a:t>　</a:t>
            </a:r>
            <a:r>
              <a:rPr lang="ja-JP" altLang="en-US" dirty="0"/>
              <a:t>かつては、肥満児は都市部に多く発症していましたが、現在では農村部での発症も同様となっています。</a:t>
            </a:r>
            <a:endParaRPr lang="en-US" altLang="ja-JP" dirty="0"/>
          </a:p>
          <a:p>
            <a:pPr>
              <a:defRPr/>
            </a:pPr>
            <a:r>
              <a:rPr lang="ja-JP" altLang="en-US" dirty="0"/>
              <a:t>高度成長社会を背景に</a:t>
            </a:r>
            <a:r>
              <a:rPr lang="en-US" altLang="ja-JP" dirty="0"/>
              <a:t>1985</a:t>
            </a:r>
            <a:r>
              <a:rPr lang="ja-JP" altLang="en-US" dirty="0"/>
              <a:t>年頃より右肩上がりで増加してきた学童肥満は、</a:t>
            </a:r>
            <a:r>
              <a:rPr lang="en-US" altLang="ja-JP" dirty="0"/>
              <a:t>2000</a:t>
            </a:r>
            <a:r>
              <a:rPr lang="ja-JP" altLang="en-US" dirty="0"/>
              <a:t>年以降は徐々に横ばい</a:t>
            </a:r>
            <a:r>
              <a:rPr lang="en-US" altLang="ja-JP" dirty="0"/>
              <a:t>〜</a:t>
            </a:r>
            <a:r>
              <a:rPr lang="ja-JP" altLang="en-US" dirty="0"/>
              <a:t>やや減少傾向にあります。</a:t>
            </a:r>
            <a:endParaRPr lang="en-US" altLang="ja-JP" dirty="0"/>
          </a:p>
          <a:p>
            <a:pPr>
              <a:defRPr/>
            </a:pPr>
            <a:r>
              <a:rPr lang="ja-JP" altLang="en-US" dirty="0"/>
              <a:t>しかし、中等度</a:t>
            </a:r>
            <a:r>
              <a:rPr lang="en-US" altLang="ja-JP" dirty="0"/>
              <a:t>〜</a:t>
            </a:r>
            <a:r>
              <a:rPr lang="ja-JP" altLang="en-US" dirty="0"/>
              <a:t>高度肥満の占める割合の増加傾向は依然持続しています。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5D7C1ADB-3FFD-4487-9774-90B3006E03FE}" type="slidenum">
              <a:rPr lang="en-US" altLang="ja-JP" smtClean="0"/>
              <a:pPr/>
              <a:t>3</a:t>
            </a:fld>
            <a:endParaRPr lang="en-US" altLang="ja-JP"/>
          </a:p>
        </p:txBody>
      </p:sp>
    </p:spTree>
    <p:extLst>
      <p:ext uri="{BB962C8B-B14F-4D97-AF65-F5344CB8AC3E}">
        <p14:creationId xmlns:p14="http://schemas.microsoft.com/office/powerpoint/2010/main" val="7417644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DB5D267-7ED3-E155-BCA8-5A89D0C61BD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97A28B9-08D4-1CD1-AF27-DC5D74BAB8D1}"/>
              </a:ext>
            </a:extLst>
          </p:cNvPr>
          <p:cNvSpPr>
            <a:spLocks noGrp="1"/>
          </p:cNvSpPr>
          <p:nvPr>
            <p:ph type="body" idx="1"/>
          </p:nvPr>
        </p:nvSpPr>
        <p:spPr/>
        <p:txBody>
          <a:bodyPr/>
          <a:lstStyle/>
          <a:p>
            <a:pPr>
              <a:defRPr/>
            </a:pPr>
            <a:r>
              <a:rPr lang="ja-JP" altLang="en-US" dirty="0"/>
              <a:t>子供の肥満は、</a:t>
            </a:r>
            <a:r>
              <a:rPr lang="en-US" altLang="ja-JP" dirty="0"/>
              <a:t>2000</a:t>
            </a:r>
            <a:r>
              <a:rPr lang="ja-JP" altLang="en-US" dirty="0"/>
              <a:t>年以降落ち着いていましたが、新型コロナが流行する直前からは増えだし、流行後はかなり増加しています。</a:t>
            </a:r>
            <a:endParaRPr lang="en-US" altLang="ja-JP" dirty="0"/>
          </a:p>
          <a:p>
            <a:pPr>
              <a:defRPr/>
            </a:pPr>
            <a:r>
              <a:rPr lang="ja-JP" altLang="en-US" dirty="0"/>
              <a:t>なかでも、中等度や高度肥満が増加していると言われています。</a:t>
            </a:r>
          </a:p>
        </p:txBody>
      </p:sp>
      <p:sp>
        <p:nvSpPr>
          <p:cNvPr id="4" name="スライド番号プレースホルダー 3">
            <a:extLst>
              <a:ext uri="{FF2B5EF4-FFF2-40B4-BE49-F238E27FC236}">
                <a16:creationId xmlns:a16="http://schemas.microsoft.com/office/drawing/2014/main" id="{C10E4C04-3690-35DC-0FF8-12F18BD38408}"/>
              </a:ext>
            </a:extLst>
          </p:cNvPr>
          <p:cNvSpPr>
            <a:spLocks noGrp="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kumimoji="1" sz="3200" b="1">
                <a:solidFill>
                  <a:schemeClr val="tx1"/>
                </a:solidFill>
                <a:latin typeface="Garamond" panose="02020404030301010803" pitchFamily="18" charset="0"/>
                <a:ea typeface="ＭＳ Ｐゴシック" panose="020B0600070205080204" pitchFamily="50" charset="-128"/>
              </a:defRPr>
            </a:lvl1pPr>
            <a:lvl2pPr marL="742950" indent="-285750">
              <a:defRPr kumimoji="1" sz="3200" b="1">
                <a:solidFill>
                  <a:schemeClr val="tx1"/>
                </a:solidFill>
                <a:latin typeface="Garamond" panose="02020404030301010803" pitchFamily="18" charset="0"/>
                <a:ea typeface="ＭＳ Ｐゴシック" panose="020B0600070205080204" pitchFamily="50" charset="-128"/>
              </a:defRPr>
            </a:lvl2pPr>
            <a:lvl3pPr marL="1143000" indent="-228600">
              <a:defRPr kumimoji="1" sz="3200" b="1">
                <a:solidFill>
                  <a:schemeClr val="tx1"/>
                </a:solidFill>
                <a:latin typeface="Garamond" panose="02020404030301010803" pitchFamily="18" charset="0"/>
                <a:ea typeface="ＭＳ Ｐゴシック" panose="020B0600070205080204" pitchFamily="50" charset="-128"/>
              </a:defRPr>
            </a:lvl3pPr>
            <a:lvl4pPr marL="1600200" indent="-228600">
              <a:defRPr kumimoji="1" sz="3200" b="1">
                <a:solidFill>
                  <a:schemeClr val="tx1"/>
                </a:solidFill>
                <a:latin typeface="Garamond" panose="02020404030301010803" pitchFamily="18" charset="0"/>
                <a:ea typeface="ＭＳ Ｐゴシック" panose="020B0600070205080204" pitchFamily="50" charset="-128"/>
              </a:defRPr>
            </a:lvl4pPr>
            <a:lvl5pPr marL="2057400" indent="-228600">
              <a:defRPr kumimoji="1" sz="3200" b="1">
                <a:solidFill>
                  <a:schemeClr val="tx1"/>
                </a:solidFill>
                <a:latin typeface="Garamond" panose="02020404030301010803" pitchFamily="18" charset="0"/>
                <a:ea typeface="ＭＳ Ｐゴシック" panose="020B0600070205080204" pitchFamily="50" charset="-128"/>
              </a:defRPr>
            </a:lvl5pPr>
            <a:lvl6pPr marL="2514600" indent="-228600" fontAlgn="base">
              <a:spcBef>
                <a:spcPct val="0"/>
              </a:spcBef>
              <a:spcAft>
                <a:spcPct val="0"/>
              </a:spcAft>
              <a:defRPr kumimoji="1" sz="3200" b="1">
                <a:solidFill>
                  <a:schemeClr val="tx1"/>
                </a:solidFill>
                <a:latin typeface="Garamond" panose="02020404030301010803" pitchFamily="18" charset="0"/>
                <a:ea typeface="ＭＳ Ｐゴシック" panose="020B0600070205080204" pitchFamily="50" charset="-128"/>
              </a:defRPr>
            </a:lvl6pPr>
            <a:lvl7pPr marL="2971800" indent="-228600" fontAlgn="base">
              <a:spcBef>
                <a:spcPct val="0"/>
              </a:spcBef>
              <a:spcAft>
                <a:spcPct val="0"/>
              </a:spcAft>
              <a:defRPr kumimoji="1" sz="3200" b="1">
                <a:solidFill>
                  <a:schemeClr val="tx1"/>
                </a:solidFill>
                <a:latin typeface="Garamond" panose="02020404030301010803" pitchFamily="18" charset="0"/>
                <a:ea typeface="ＭＳ Ｐゴシック" panose="020B0600070205080204" pitchFamily="50" charset="-128"/>
              </a:defRPr>
            </a:lvl7pPr>
            <a:lvl8pPr marL="3429000" indent="-228600" fontAlgn="base">
              <a:spcBef>
                <a:spcPct val="0"/>
              </a:spcBef>
              <a:spcAft>
                <a:spcPct val="0"/>
              </a:spcAft>
              <a:defRPr kumimoji="1" sz="3200" b="1">
                <a:solidFill>
                  <a:schemeClr val="tx1"/>
                </a:solidFill>
                <a:latin typeface="Garamond" panose="02020404030301010803" pitchFamily="18" charset="0"/>
                <a:ea typeface="ＭＳ Ｐゴシック" panose="020B0600070205080204" pitchFamily="50" charset="-128"/>
              </a:defRPr>
            </a:lvl8pPr>
            <a:lvl9pPr marL="3886200" indent="-228600" fontAlgn="base">
              <a:spcBef>
                <a:spcPct val="0"/>
              </a:spcBef>
              <a:spcAft>
                <a:spcPct val="0"/>
              </a:spcAft>
              <a:defRPr kumimoji="1" sz="3200" b="1">
                <a:solidFill>
                  <a:schemeClr val="tx1"/>
                </a:solidFill>
                <a:latin typeface="Garamond" panose="02020404030301010803" pitchFamily="18" charset="0"/>
                <a:ea typeface="ＭＳ Ｐゴシック" panose="020B0600070205080204" pitchFamily="50" charset="-128"/>
              </a:defRPr>
            </a:lvl9pPr>
          </a:lstStyle>
          <a:p>
            <a:fld id="{BE1992B1-BAB9-4A5B-BEF7-2BAD4376BADC}" type="slidenum">
              <a:rPr lang="en-US" altLang="ja-JP" sz="1200" b="0">
                <a:latin typeface="Geneva" pitchFamily="6" charset="0"/>
                <a:ea typeface="Osaka" pitchFamily="6" charset="-128"/>
              </a:rPr>
              <a:pPr/>
              <a:t>4</a:t>
            </a:fld>
            <a:endParaRPr lang="en-US" altLang="ja-JP" sz="1200" b="0">
              <a:latin typeface="Geneva" pitchFamily="6" charset="0"/>
              <a:ea typeface="Osaka" pitchFamily="6" charset="-128"/>
            </a:endParaRPr>
          </a:p>
        </p:txBody>
      </p:sp>
    </p:spTree>
    <p:extLst>
      <p:ext uri="{BB962C8B-B14F-4D97-AF65-F5344CB8AC3E}">
        <p14:creationId xmlns:p14="http://schemas.microsoft.com/office/powerpoint/2010/main" val="2214699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defRPr/>
            </a:pPr>
            <a:r>
              <a:rPr lang="ja-JP" altLang="en-US" dirty="0"/>
              <a:t>医学的に肥満とは体脂肪が正常範囲を超えて増加した状態と定義されます。わが国の学童では性別・身長別の標準体重から実測体重が</a:t>
            </a:r>
            <a:r>
              <a:rPr lang="en-US" altLang="ja-JP" dirty="0"/>
              <a:t>20</a:t>
            </a:r>
            <a:r>
              <a:rPr lang="ja-JP" altLang="en-US" dirty="0"/>
              <a:t>％以上を肥満と判定し、</a:t>
            </a:r>
            <a:r>
              <a:rPr lang="en-US" altLang="ja-JP" dirty="0"/>
              <a:t>30</a:t>
            </a:r>
            <a:r>
              <a:rPr lang="ja-JP" altLang="en-US" dirty="0"/>
              <a:t>％未満を軽度、</a:t>
            </a:r>
            <a:r>
              <a:rPr lang="en-US" altLang="ja-JP" dirty="0"/>
              <a:t>30</a:t>
            </a:r>
            <a:r>
              <a:rPr lang="ja-JP" altLang="en-US" dirty="0"/>
              <a:t>％以上</a:t>
            </a:r>
            <a:r>
              <a:rPr lang="en-US" altLang="ja-JP" dirty="0"/>
              <a:t>50</a:t>
            </a:r>
            <a:r>
              <a:rPr lang="ja-JP" altLang="en-US" dirty="0"/>
              <a:t>％未満を中等度、</a:t>
            </a:r>
            <a:r>
              <a:rPr lang="en-US" altLang="ja-JP" dirty="0"/>
              <a:t>50</a:t>
            </a:r>
            <a:r>
              <a:rPr lang="ja-JP" altLang="en-US" dirty="0"/>
              <a:t>％以上を高度肥満と分類しています。</a:t>
            </a:r>
          </a:p>
        </p:txBody>
      </p:sp>
      <p:sp>
        <p:nvSpPr>
          <p:cNvPr id="4" name="スライド番号プレースホルダー 3"/>
          <p:cNvSpPr>
            <a:spLocks noGrp="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898580B9-B826-43BF-B739-D6CEC26E3EF9}" type="slidenum">
              <a:rPr lang="en-US" altLang="ja-JP"/>
              <a:pPr/>
              <a:t>5</a:t>
            </a:fld>
            <a:endParaRPr lang="en-US" altLang="ja-JP"/>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a:ea typeface="ＭＳ Ｐ明朝" pitchFamily="18" charset="-128"/>
              </a:rPr>
              <a:t>肥満傾向を早期にとらえ、成人期の生活習慣病などの予防につなげるには、肥満度判定曲線を用いて、体格を経時的に評価することが大切です。学校医あるいは養護教諭などが、児童・生徒に使い方を指導すれば、彼らが自分の体格を自身で評価することができます。</a:t>
            </a:r>
          </a:p>
        </p:txBody>
      </p:sp>
      <p:sp>
        <p:nvSpPr>
          <p:cNvPr id="4" name="スライド番号プレースホルダー 3"/>
          <p:cNvSpPr>
            <a:spLocks noGrp="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8A839F5F-5D73-4565-9CA4-BBBAE0702380}" type="slidenum">
              <a:rPr lang="en-US" altLang="ja-JP"/>
              <a:pPr/>
              <a:t>6</a:t>
            </a:fld>
            <a:endParaRPr lang="en-US" altLang="ja-JP"/>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E9117469-7935-4FAA-83EC-0806DF80B334}" type="slidenum">
              <a:rPr lang="en-US" altLang="ja-JP"/>
              <a:pPr/>
              <a:t>7</a:t>
            </a:fld>
            <a:endParaRPr lang="en-US" altLang="ja-JP"/>
          </a:p>
        </p:txBody>
      </p:sp>
      <p:sp>
        <p:nvSpPr>
          <p:cNvPr id="1699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69987" name="Rectangle 3"/>
          <p:cNvSpPr>
            <a:spLocks noGrp="1" noChangeArrowheads="1"/>
          </p:cNvSpPr>
          <p:nvPr>
            <p:ph type="body" idx="1"/>
          </p:nvPr>
        </p:nvSpPr>
        <p:spPr/>
        <p:txBody>
          <a:bodyPr/>
          <a:lstStyle/>
          <a:p>
            <a:r>
              <a:rPr lang="ja-JP" altLang="en-US">
                <a:ea typeface="ＭＳ Ｐ明朝" pitchFamily="18" charset="-128"/>
              </a:rPr>
              <a:t>内臓の周りに脂肪が蓄積する内臓脂肪型肥満に加え、糖代謝異常・脂質代謝異常・高血圧のいずれか２つ以上を併せ持った状態をメタボリックシンドロームといいます。</a:t>
            </a:r>
            <a:endParaRPr lang="en-US" altLang="ja-JP">
              <a:ea typeface="ＭＳ Ｐ明朝" pitchFamily="18" charset="-128"/>
            </a:endParaRPr>
          </a:p>
          <a:p>
            <a:r>
              <a:rPr lang="ja-JP" altLang="en-US">
                <a:ea typeface="ＭＳ Ｐ明朝" pitchFamily="18" charset="-128"/>
              </a:rPr>
              <a:t>動脈硬化は、心臓から身体の各組織に血液を運ぶ動脈が硬く・もろくなった状態を指します。血管の内側にコレステロールが付着して狭くなるので、血液が流れにくくなったり、血管が詰まりやすくなります。生活習慣病が併発すると、動脈硬化になりやすいので、血管が詰まって起こる病気である心筋梗塞や脳卒中の危険性が高くなります。</a:t>
            </a:r>
            <a:endParaRPr lang="en-US" altLang="ja-JP">
              <a:ea typeface="ＭＳ Ｐ明朝" pitchFamily="18" charset="-128"/>
            </a:endParaRPr>
          </a:p>
          <a:p>
            <a:r>
              <a:rPr lang="ja-JP" altLang="en-US">
                <a:ea typeface="ＭＳ Ｐ明朝" pitchFamily="18" charset="-128"/>
              </a:rPr>
              <a:t>メタボリックシンドロームとは、内臓脂肪の蓄積によりインスリン抵抗性（インスリンの働きの低下）が起こり、糖代謝異常（耐糖能異常、糖尿病）、脂質代謝異常（高中性脂肪血症、低</a:t>
            </a:r>
            <a:r>
              <a:rPr lang="en-US" altLang="ja-JP">
                <a:ea typeface="ＭＳ Ｐ明朝" pitchFamily="18" charset="-128"/>
              </a:rPr>
              <a:t>HDL</a:t>
            </a:r>
            <a:r>
              <a:rPr lang="ja-JP" altLang="en-US">
                <a:ea typeface="ＭＳ Ｐ明朝" pitchFamily="18" charset="-128"/>
              </a:rPr>
              <a:t>コレステロール血症）、高血圧などの動脈硬化の危険因子が、一個人に集積している状態です。たとえ一つひとつの危険因子の程度が軽くても、重複して存在すると動脈硬化性疾患の発症が相乗的に増加するので、高コレステロールに匹敵する強力な危険因子として、近年、世界的に注目されています。</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defRPr/>
            </a:pPr>
            <a:r>
              <a:rPr lang="ja-JP" altLang="en-US" dirty="0"/>
              <a:t>肥満には皮下脂肪型肥満と内臓脂肪型肥満があります。</a:t>
            </a:r>
            <a:endParaRPr lang="en-US" altLang="ja-JP" dirty="0"/>
          </a:p>
          <a:p>
            <a:pPr>
              <a:defRPr/>
            </a:pPr>
            <a:r>
              <a:rPr lang="ja-JP" altLang="en-US" dirty="0"/>
              <a:t>皮下脂肪型肥満は、腰やお尻、太ももなどの下半身に脂肪が蓄積する肥満です。</a:t>
            </a:r>
            <a:endParaRPr lang="en-US" altLang="ja-JP" dirty="0"/>
          </a:p>
          <a:p>
            <a:pPr>
              <a:defRPr/>
            </a:pPr>
            <a:r>
              <a:rPr lang="ja-JP" altLang="en-US" dirty="0"/>
              <a:t>内臓脂肪型肥満は、内臓の周りに脂肪が蓄積する肥満です。</a:t>
            </a:r>
            <a:endParaRPr lang="en-US" altLang="ja-JP" dirty="0"/>
          </a:p>
          <a:p>
            <a:pPr>
              <a:defRPr/>
            </a:pPr>
            <a:endParaRPr lang="ja-JP" altLang="en-US" dirty="0"/>
          </a:p>
        </p:txBody>
      </p:sp>
      <p:sp>
        <p:nvSpPr>
          <p:cNvPr id="4" name="スライド番号プレースホルダー 3"/>
          <p:cNvSpPr>
            <a:spLocks noGrp="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18A3912A-C583-4E9B-9692-5381DA2D1382}" type="slidenum">
              <a:rPr lang="en-US" altLang="ja-JP"/>
              <a:pPr/>
              <a:t>8</a:t>
            </a:fld>
            <a:endParaRPr lang="en-US" altLang="ja-JP"/>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a:ea typeface="ＭＳ Ｐ明朝" pitchFamily="18" charset="-128"/>
              </a:rPr>
              <a:t>メタボリックシンドロームで問題となるのは、内臓脂肪型肥満です。</a:t>
            </a:r>
          </a:p>
          <a:p>
            <a:r>
              <a:rPr lang="ja-JP" altLang="en-US">
                <a:ea typeface="ＭＳ Ｐ明朝" pitchFamily="18" charset="-128"/>
              </a:rPr>
              <a:t>内臓脂肪型肥満がメタボリックシンドロームになりやすいといわれています。</a:t>
            </a:r>
          </a:p>
        </p:txBody>
      </p:sp>
      <p:sp>
        <p:nvSpPr>
          <p:cNvPr id="4" name="スライド番号プレースホルダー 3"/>
          <p:cNvSpPr>
            <a:spLocks noGrp="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2ECFEC34-0894-4F1F-A194-81B52549E586}" type="slidenum">
              <a:rPr lang="en-US" altLang="ja-JP"/>
              <a:pPr/>
              <a:t>9</a:t>
            </a:fld>
            <a:endParaRPr lang="en-US" altLang="ja-JP"/>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283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3"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ja-JP" altLang="en-US">
                  <a:latin typeface="Garamond" charset="0"/>
                  <a:ea typeface="ＭＳ Ｐゴシック" charset="0"/>
                </a:endParaRPr>
              </a:p>
            </p:txBody>
          </p:sp>
          <p:sp>
            <p:nvSpPr>
              <p:cNvPr id="9" name="Freeform 5"/>
              <p:cNvSpPr>
                <a:spLocks/>
              </p:cNvSpPr>
              <p:nvPr/>
            </p:nvSpPr>
            <p:spPr bwMode="hidden">
              <a:xfrm>
                <a:off x="4171"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ja-JP" altLang="en-US">
                  <a:latin typeface="Garamond" charset="0"/>
                  <a:ea typeface="ＭＳ Ｐゴシック" charset="0"/>
                </a:endParaRPr>
              </a:p>
            </p:txBody>
          </p:sp>
          <p:sp>
            <p:nvSpPr>
              <p:cNvPr id="10" name="Freeform 6"/>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ja-JP" altLang="en-US">
                  <a:latin typeface="Garamond" charset="0"/>
                  <a:ea typeface="ＭＳ Ｐゴシック" charset="0"/>
                </a:endParaRP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w="9525">
                <a:noFill/>
                <a:round/>
                <a:headEnd/>
                <a:tailEnd/>
              </a:ln>
            </p:spPr>
            <p:txBody>
              <a:bodyPr/>
              <a:lstStyle/>
              <a:p>
                <a:endParaRPr lang="ja-JP" altLang="en-US"/>
              </a:p>
            </p:txBody>
          </p:sp>
          <p:sp>
            <p:nvSpPr>
              <p:cNvPr id="12" name="Freeform 8"/>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ja-JP" altLang="en-US">
                  <a:latin typeface="Garamond" charset="0"/>
                  <a:ea typeface="ＭＳ Ｐゴシック" charset="0"/>
                </a:endParaRPr>
              </a:p>
            </p:txBody>
          </p:sp>
        </p:grpSp>
        <p:sp>
          <p:nvSpPr>
            <p:cNvPr id="6" name="Freeform 9"/>
            <p:cNvSpPr>
              <a:spLocks/>
            </p:cNvSpPr>
            <p:nvPr/>
          </p:nvSpPr>
          <p:spPr bwMode="hidden">
            <a:xfrm>
              <a:off x="3322" y="1341"/>
              <a:ext cx="1827"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ja-JP" altLang="en-US">
                <a:latin typeface="Garamond" charset="0"/>
                <a:ea typeface="ＭＳ Ｐゴシック" charset="0"/>
              </a:endParaRPr>
            </a:p>
          </p:txBody>
        </p:sp>
        <p:sp>
          <p:nvSpPr>
            <p:cNvPr id="7" name="Freeform 10"/>
            <p:cNvSpPr>
              <a:spLocks/>
            </p:cNvSpPr>
            <p:nvPr/>
          </p:nvSpPr>
          <p:spPr bwMode="hidden">
            <a:xfrm>
              <a:off x="0" y="0"/>
              <a:ext cx="5758" cy="1776"/>
            </a:xfrm>
            <a:custGeom>
              <a:avLst/>
              <a:gdLst>
                <a:gd name="T0" fmla="*/ 0 w 5740"/>
                <a:gd name="T1" fmla="*/ 0 h 1906"/>
                <a:gd name="T2" fmla="*/ 0 w 5740"/>
                <a:gd name="T3" fmla="*/ 304 h 1906"/>
                <a:gd name="T4" fmla="*/ 6225 w 5740"/>
                <a:gd name="T5" fmla="*/ 304 h 1906"/>
                <a:gd name="T6" fmla="*/ 6225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endParaRPr lang="ja-JP" altLang="en-US"/>
            </a:p>
          </p:txBody>
        </p:sp>
      </p:grpSp>
      <p:sp>
        <p:nvSpPr>
          <p:cNvPr id="257035" name="Rectangle 11"/>
          <p:cNvSpPr>
            <a:spLocks noGrp="1" noChangeArrowheads="1"/>
          </p:cNvSpPr>
          <p:nvPr>
            <p:ph type="ctrTitle" sz="quarter"/>
          </p:nvPr>
        </p:nvSpPr>
        <p:spPr>
          <a:xfrm>
            <a:off x="771525" y="1736725"/>
            <a:ext cx="8743950" cy="1920875"/>
          </a:xfrm>
        </p:spPr>
        <p:txBody>
          <a:bodyPr/>
          <a:lstStyle>
            <a:lvl1pPr>
              <a:defRPr sz="4000" b="0">
                <a:effectLst/>
                <a:latin typeface="HGPｺﾞｼｯｸE" charset="0"/>
                <a:ea typeface="HGPｺﾞｼｯｸE" charset="0"/>
                <a:cs typeface="HGPｺﾞｼｯｸE" charset="0"/>
              </a:defRPr>
            </a:lvl1pPr>
          </a:lstStyle>
          <a:p>
            <a:pPr lvl="0"/>
            <a:r>
              <a:rPr lang="ja-JP" altLang="en-US" noProof="0"/>
              <a:t>マスタ</a:t>
            </a:r>
            <a:r>
              <a:rPr lang="en-US" altLang="ja-JP" noProof="0"/>
              <a:t> </a:t>
            </a:r>
            <a:r>
              <a:rPr lang="ja-JP" altLang="en-US" noProof="0"/>
              <a:t>タイトルの書式設定</a:t>
            </a:r>
          </a:p>
        </p:txBody>
      </p:sp>
      <p:sp>
        <p:nvSpPr>
          <p:cNvPr id="257036" name="Rectangle 12"/>
          <p:cNvSpPr>
            <a:spLocks noGrp="1" noChangeArrowheads="1"/>
          </p:cNvSpPr>
          <p:nvPr>
            <p:ph type="subTitle" sz="quarter" idx="1"/>
          </p:nvPr>
        </p:nvSpPr>
        <p:spPr>
          <a:xfrm>
            <a:off x="1543050" y="3886200"/>
            <a:ext cx="7200900" cy="1752600"/>
          </a:xfrm>
        </p:spPr>
        <p:txBody>
          <a:bodyPr/>
          <a:lstStyle>
            <a:lvl1pPr marL="0" indent="0" algn="ctr">
              <a:buFont typeface="Wingdings" charset="0"/>
              <a:buNone/>
              <a:defRPr>
                <a:effectLst/>
                <a:latin typeface="HGPｺﾞｼｯｸE" charset="0"/>
                <a:ea typeface="HGPｺﾞｼｯｸE" charset="0"/>
                <a:cs typeface="HGPｺﾞｼｯｸE" charset="0"/>
              </a:defRPr>
            </a:lvl1pPr>
          </a:lstStyle>
          <a:p>
            <a:pPr lvl="0"/>
            <a:r>
              <a:rPr lang="ja-JP" altLang="en-US" noProof="0"/>
              <a:t>マスタ</a:t>
            </a:r>
            <a:r>
              <a:rPr lang="en-US" altLang="ja-JP" noProof="0"/>
              <a:t> </a:t>
            </a:r>
            <a:r>
              <a:rPr lang="ja-JP" altLang="en-US" noProof="0"/>
              <a:t>サブタイトルの書式設定</a:t>
            </a:r>
          </a:p>
        </p:txBody>
      </p:sp>
      <p:sp>
        <p:nvSpPr>
          <p:cNvPr id="13" name="Rectangle 13"/>
          <p:cNvSpPr>
            <a:spLocks noGrp="1" noChangeArrowheads="1"/>
          </p:cNvSpPr>
          <p:nvPr>
            <p:ph type="dt" sz="quarter" idx="10"/>
          </p:nvPr>
        </p:nvSpPr>
        <p:spPr>
          <a:xfrm>
            <a:off x="514350" y="6248400"/>
            <a:ext cx="2400300" cy="47625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a:latin typeface="Tahoma" charset="0"/>
                <a:ea typeface="HGPｺﾞｼｯｸE" charset="0"/>
                <a:cs typeface="HGPｺﾞｼｯｸE" charset="0"/>
              </a:defRPr>
            </a:lvl1pPr>
          </a:lstStyle>
          <a:p>
            <a:pPr>
              <a:defRPr/>
            </a:pPr>
            <a:endParaRPr lang="en-US" altLang="ja-JP"/>
          </a:p>
        </p:txBody>
      </p:sp>
      <p:sp>
        <p:nvSpPr>
          <p:cNvPr id="14" name="Rectangle 14"/>
          <p:cNvSpPr>
            <a:spLocks noGrp="1" noChangeArrowheads="1"/>
          </p:cNvSpPr>
          <p:nvPr>
            <p:ph type="ftr" sz="quarter" idx="11"/>
          </p:nvPr>
        </p:nvSpPr>
        <p:spPr>
          <a:xfrm>
            <a:off x="3514725" y="6251575"/>
            <a:ext cx="3257550" cy="47625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a:latin typeface="Tahoma" charset="0"/>
                <a:ea typeface="HGPｺﾞｼｯｸE" charset="0"/>
                <a:cs typeface="HGPｺﾞｼｯｸE" charset="0"/>
              </a:defRPr>
            </a:lvl1pPr>
          </a:lstStyle>
          <a:p>
            <a:pPr>
              <a:defRPr/>
            </a:pPr>
            <a:r>
              <a:rPr lang="zh-CN" altLang="en-US"/>
              <a:t>大阪府医師会学校医部会</a:t>
            </a:r>
            <a:endParaRPr lang="en-US" altLang="ja-JP"/>
          </a:p>
        </p:txBody>
      </p:sp>
      <p:sp>
        <p:nvSpPr>
          <p:cNvPr id="15" name="Rectangle 15"/>
          <p:cNvSpPr>
            <a:spLocks noGrp="1" noChangeArrowheads="1"/>
          </p:cNvSpPr>
          <p:nvPr>
            <p:ph type="sldNum" sz="quarter" idx="12"/>
          </p:nvPr>
        </p:nvSpPr>
        <p:spPr>
          <a:xfrm>
            <a:off x="7372350" y="6254750"/>
            <a:ext cx="2400300" cy="47625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a:latin typeface="Tahoma" pitchFamily="34" charset="0"/>
                <a:ea typeface="HGPｺﾞｼｯｸE" pitchFamily="50" charset="-128"/>
              </a:defRPr>
            </a:lvl1pPr>
          </a:lstStyle>
          <a:p>
            <a:fld id="{F7306166-A4F7-4D8F-AC99-C01A8C7D117F}" type="slidenum">
              <a:rPr lang="en-US" altLang="ja-JP"/>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2"/>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3"/>
          <p:cNvSpPr>
            <a:spLocks noGrp="1" noChangeArrowheads="1"/>
          </p:cNvSpPr>
          <p:nvPr>
            <p:ph type="sldNum" sz="quarter" idx="11"/>
          </p:nvPr>
        </p:nvSpPr>
        <p:spPr>
          <a:ln/>
        </p:spPr>
        <p:txBody>
          <a:bodyPr/>
          <a:lstStyle>
            <a:lvl1pPr>
              <a:defRPr/>
            </a:lvl1pPr>
          </a:lstStyle>
          <a:p>
            <a:fld id="{AB6593EF-F8D6-4143-85A4-8AA699732EA2}" type="slidenum">
              <a:rPr lang="en-US" altLang="ja-JP"/>
              <a:pPr/>
              <a:t>‹#›</a:t>
            </a:fld>
            <a:endParaRPr lang="en-US" altLang="ja-JP"/>
          </a:p>
        </p:txBody>
      </p:sp>
      <p:sp>
        <p:nvSpPr>
          <p:cNvPr id="6" name="Rectangle 14"/>
          <p:cNvSpPr>
            <a:spLocks noGrp="1" noChangeArrowheads="1"/>
          </p:cNvSpPr>
          <p:nvPr>
            <p:ph type="ftr" sz="quarter" idx="12"/>
          </p:nvPr>
        </p:nvSpPr>
        <p:spPr>
          <a:ln/>
        </p:spPr>
        <p:txBody>
          <a:bodyPr/>
          <a:lstStyle>
            <a:lvl1pPr>
              <a:defRPr/>
            </a:lvl1pPr>
          </a:lstStyle>
          <a:p>
            <a:pPr>
              <a:defRPr/>
            </a:pPr>
            <a:r>
              <a:rPr lang="zh-CN" altLang="en-US"/>
              <a:t>大阪府医師会学校医部会</a:t>
            </a:r>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458075" y="274638"/>
            <a:ext cx="2314575"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514350" y="274638"/>
            <a:ext cx="6791325"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2"/>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3"/>
          <p:cNvSpPr>
            <a:spLocks noGrp="1" noChangeArrowheads="1"/>
          </p:cNvSpPr>
          <p:nvPr>
            <p:ph type="sldNum" sz="quarter" idx="11"/>
          </p:nvPr>
        </p:nvSpPr>
        <p:spPr>
          <a:ln/>
        </p:spPr>
        <p:txBody>
          <a:bodyPr/>
          <a:lstStyle>
            <a:lvl1pPr>
              <a:defRPr/>
            </a:lvl1pPr>
          </a:lstStyle>
          <a:p>
            <a:fld id="{356B23F6-D256-479F-AB65-C21ECA3F75FB}" type="slidenum">
              <a:rPr lang="en-US" altLang="ja-JP"/>
              <a:pPr/>
              <a:t>‹#›</a:t>
            </a:fld>
            <a:endParaRPr lang="en-US" altLang="ja-JP"/>
          </a:p>
        </p:txBody>
      </p:sp>
      <p:sp>
        <p:nvSpPr>
          <p:cNvPr id="6" name="Rectangle 14"/>
          <p:cNvSpPr>
            <a:spLocks noGrp="1" noChangeArrowheads="1"/>
          </p:cNvSpPr>
          <p:nvPr>
            <p:ph type="ftr" sz="quarter" idx="12"/>
          </p:nvPr>
        </p:nvSpPr>
        <p:spPr>
          <a:ln/>
        </p:spPr>
        <p:txBody>
          <a:bodyPr/>
          <a:lstStyle>
            <a:lvl1pPr>
              <a:defRPr/>
            </a:lvl1pPr>
          </a:lstStyle>
          <a:p>
            <a:pPr>
              <a:defRPr/>
            </a:pPr>
            <a:r>
              <a:rPr lang="zh-CN" altLang="en-US"/>
              <a:t>大阪府医師会学校医部会</a:t>
            </a:r>
            <a:endParaRPr lang="en-US" altLang="ja-JP"/>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14350" y="274638"/>
            <a:ext cx="9258300" cy="1143000"/>
          </a:xfrm>
        </p:spPr>
        <p:txBody>
          <a:bodyPr/>
          <a:lstStyle/>
          <a:p>
            <a:r>
              <a:rPr lang="ja-JP" altLang="en-US"/>
              <a:t>マスター タイトルの書式設定</a:t>
            </a:r>
          </a:p>
        </p:txBody>
      </p:sp>
      <p:sp>
        <p:nvSpPr>
          <p:cNvPr id="3" name="テキスト プレースホルダー 2"/>
          <p:cNvSpPr>
            <a:spLocks noGrp="1"/>
          </p:cNvSpPr>
          <p:nvPr>
            <p:ph type="body" sz="half" idx="1"/>
          </p:nvPr>
        </p:nvSpPr>
        <p:spPr>
          <a:xfrm>
            <a:off x="514350" y="1600200"/>
            <a:ext cx="455295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5219700" y="1600200"/>
            <a:ext cx="455295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2"/>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3"/>
          <p:cNvSpPr>
            <a:spLocks noGrp="1" noChangeArrowheads="1"/>
          </p:cNvSpPr>
          <p:nvPr>
            <p:ph type="sldNum" sz="quarter" idx="11"/>
          </p:nvPr>
        </p:nvSpPr>
        <p:spPr>
          <a:ln/>
        </p:spPr>
        <p:txBody>
          <a:bodyPr/>
          <a:lstStyle>
            <a:lvl1pPr>
              <a:defRPr/>
            </a:lvl1pPr>
          </a:lstStyle>
          <a:p>
            <a:fld id="{DFF2EDBC-1CFF-4304-8CE4-3DF0BC478599}" type="slidenum">
              <a:rPr lang="en-US" altLang="ja-JP"/>
              <a:pPr/>
              <a:t>‹#›</a:t>
            </a:fld>
            <a:endParaRPr lang="en-US" altLang="ja-JP"/>
          </a:p>
        </p:txBody>
      </p:sp>
      <p:sp>
        <p:nvSpPr>
          <p:cNvPr id="7" name="Rectangle 14"/>
          <p:cNvSpPr>
            <a:spLocks noGrp="1" noChangeArrowheads="1"/>
          </p:cNvSpPr>
          <p:nvPr>
            <p:ph type="ftr" sz="quarter" idx="12"/>
          </p:nvPr>
        </p:nvSpPr>
        <p:spPr>
          <a:ln/>
        </p:spPr>
        <p:txBody>
          <a:bodyPr/>
          <a:lstStyle>
            <a:lvl1pPr>
              <a:defRPr/>
            </a:lvl1pPr>
          </a:lstStyle>
          <a:p>
            <a:pPr>
              <a:defRPr/>
            </a:pPr>
            <a:r>
              <a:rPr lang="zh-CN" altLang="en-US"/>
              <a:t>大阪府医師会学校医部会</a:t>
            </a:r>
            <a:endParaRPr lang="en-US" altLang="ja-JP"/>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514350" y="274638"/>
            <a:ext cx="9258300" cy="1143000"/>
          </a:xfrm>
        </p:spPr>
        <p:txBody>
          <a:bodyPr/>
          <a:lstStyle/>
          <a:p>
            <a:r>
              <a:rPr lang="ja-JP" altLang="en-US"/>
              <a:t>マスター タイトルの書式設定</a:t>
            </a:r>
          </a:p>
        </p:txBody>
      </p:sp>
      <p:sp>
        <p:nvSpPr>
          <p:cNvPr id="3" name="表プレースホルダー 2"/>
          <p:cNvSpPr>
            <a:spLocks noGrp="1"/>
          </p:cNvSpPr>
          <p:nvPr>
            <p:ph type="tbl" idx="1"/>
          </p:nvPr>
        </p:nvSpPr>
        <p:spPr>
          <a:xfrm>
            <a:off x="514350" y="1600200"/>
            <a:ext cx="9258300" cy="4525963"/>
          </a:xfrm>
        </p:spPr>
        <p:txBody>
          <a:bodyPr/>
          <a:lstStyle/>
          <a:p>
            <a:pPr lvl="0"/>
            <a:endParaRPr lang="ja-JP" altLang="en-US" noProof="0"/>
          </a:p>
        </p:txBody>
      </p:sp>
      <p:sp>
        <p:nvSpPr>
          <p:cNvPr id="4" name="Rectangle 2"/>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3"/>
          <p:cNvSpPr>
            <a:spLocks noGrp="1" noChangeArrowheads="1"/>
          </p:cNvSpPr>
          <p:nvPr>
            <p:ph type="sldNum" sz="quarter" idx="11"/>
          </p:nvPr>
        </p:nvSpPr>
        <p:spPr>
          <a:ln/>
        </p:spPr>
        <p:txBody>
          <a:bodyPr/>
          <a:lstStyle>
            <a:lvl1pPr>
              <a:defRPr/>
            </a:lvl1pPr>
          </a:lstStyle>
          <a:p>
            <a:fld id="{B2C1FFAB-C27B-4848-90EA-F4F4463F4D5A}" type="slidenum">
              <a:rPr lang="en-US" altLang="ja-JP"/>
              <a:pPr/>
              <a:t>‹#›</a:t>
            </a:fld>
            <a:endParaRPr lang="en-US" altLang="ja-JP"/>
          </a:p>
        </p:txBody>
      </p:sp>
      <p:sp>
        <p:nvSpPr>
          <p:cNvPr id="6" name="Rectangle 14"/>
          <p:cNvSpPr>
            <a:spLocks noGrp="1" noChangeArrowheads="1"/>
          </p:cNvSpPr>
          <p:nvPr>
            <p:ph type="ftr" sz="quarter" idx="12"/>
          </p:nvPr>
        </p:nvSpPr>
        <p:spPr>
          <a:ln/>
        </p:spPr>
        <p:txBody>
          <a:bodyPr/>
          <a:lstStyle>
            <a:lvl1pPr>
              <a:defRPr/>
            </a:lvl1pPr>
          </a:lstStyle>
          <a:p>
            <a:pPr>
              <a:defRPr/>
            </a:pPr>
            <a:r>
              <a:rPr lang="zh-CN" altLang="en-US"/>
              <a:t>大阪府医師会学校医部会</a:t>
            </a:r>
            <a:endParaRPr lang="en-US" altLang="ja-JP"/>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14350" y="274638"/>
            <a:ext cx="9258300" cy="1143000"/>
          </a:xfrm>
        </p:spPr>
        <p:txBody>
          <a:bodyPr/>
          <a:lstStyle/>
          <a:p>
            <a:r>
              <a:rPr lang="ja-JP" altLang="en-US"/>
              <a:t>マスター タイトルの書式設定</a:t>
            </a:r>
          </a:p>
        </p:txBody>
      </p:sp>
      <p:sp>
        <p:nvSpPr>
          <p:cNvPr id="3" name="テキスト プレースホルダー 2"/>
          <p:cNvSpPr>
            <a:spLocks noGrp="1"/>
          </p:cNvSpPr>
          <p:nvPr>
            <p:ph type="body" sz="half" idx="1"/>
          </p:nvPr>
        </p:nvSpPr>
        <p:spPr>
          <a:xfrm>
            <a:off x="514350" y="1600200"/>
            <a:ext cx="455295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quarter" idx="2"/>
          </p:nvPr>
        </p:nvSpPr>
        <p:spPr>
          <a:xfrm>
            <a:off x="5219700" y="1600200"/>
            <a:ext cx="4552950" cy="21859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ー 4"/>
          <p:cNvSpPr>
            <a:spLocks noGrp="1"/>
          </p:cNvSpPr>
          <p:nvPr>
            <p:ph sz="quarter" idx="3"/>
          </p:nvPr>
        </p:nvSpPr>
        <p:spPr>
          <a:xfrm>
            <a:off x="5219700" y="3938588"/>
            <a:ext cx="4552950" cy="21875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Rectangle 2"/>
          <p:cNvSpPr>
            <a:spLocks noGrp="1" noChangeArrowheads="1"/>
          </p:cNvSpPr>
          <p:nvPr>
            <p:ph type="dt" sz="half" idx="10"/>
          </p:nvPr>
        </p:nvSpPr>
        <p:spPr>
          <a:ln/>
        </p:spPr>
        <p:txBody>
          <a:bodyPr/>
          <a:lstStyle>
            <a:lvl1pPr>
              <a:defRPr/>
            </a:lvl1pPr>
          </a:lstStyle>
          <a:p>
            <a:pPr>
              <a:defRPr/>
            </a:pPr>
            <a:endParaRPr lang="en-US" altLang="ja-JP"/>
          </a:p>
        </p:txBody>
      </p:sp>
      <p:sp>
        <p:nvSpPr>
          <p:cNvPr id="7" name="Rectangle 3"/>
          <p:cNvSpPr>
            <a:spLocks noGrp="1" noChangeArrowheads="1"/>
          </p:cNvSpPr>
          <p:nvPr>
            <p:ph type="sldNum" sz="quarter" idx="11"/>
          </p:nvPr>
        </p:nvSpPr>
        <p:spPr>
          <a:ln/>
        </p:spPr>
        <p:txBody>
          <a:bodyPr/>
          <a:lstStyle>
            <a:lvl1pPr>
              <a:defRPr/>
            </a:lvl1pPr>
          </a:lstStyle>
          <a:p>
            <a:fld id="{AE835EEE-CF7E-4E78-8D0D-C87E168C7054}" type="slidenum">
              <a:rPr lang="en-US" altLang="ja-JP"/>
              <a:pPr/>
              <a:t>‹#›</a:t>
            </a:fld>
            <a:endParaRPr lang="en-US" altLang="ja-JP"/>
          </a:p>
        </p:txBody>
      </p:sp>
      <p:sp>
        <p:nvSpPr>
          <p:cNvPr id="8" name="Rectangle 14"/>
          <p:cNvSpPr>
            <a:spLocks noGrp="1" noChangeArrowheads="1"/>
          </p:cNvSpPr>
          <p:nvPr>
            <p:ph type="ftr" sz="quarter" idx="12"/>
          </p:nvPr>
        </p:nvSpPr>
        <p:spPr>
          <a:ln/>
        </p:spPr>
        <p:txBody>
          <a:bodyPr/>
          <a:lstStyle>
            <a:lvl1pPr>
              <a:defRPr/>
            </a:lvl1pPr>
          </a:lstStyle>
          <a:p>
            <a:pPr>
              <a:defRPr/>
            </a:pPr>
            <a:r>
              <a:rPr lang="zh-CN" altLang="en-US"/>
              <a:t>大阪府医師会学校医部会</a:t>
            </a:r>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2"/>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3"/>
          <p:cNvSpPr>
            <a:spLocks noGrp="1" noChangeArrowheads="1"/>
          </p:cNvSpPr>
          <p:nvPr>
            <p:ph type="sldNum" sz="quarter" idx="11"/>
          </p:nvPr>
        </p:nvSpPr>
        <p:spPr>
          <a:ln/>
        </p:spPr>
        <p:txBody>
          <a:bodyPr/>
          <a:lstStyle>
            <a:lvl1pPr>
              <a:defRPr/>
            </a:lvl1pPr>
          </a:lstStyle>
          <a:p>
            <a:fld id="{E60DC715-B108-4BFB-A1B0-92E6D1AD713A}" type="slidenum">
              <a:rPr lang="en-US" altLang="ja-JP"/>
              <a:pPr/>
              <a:t>‹#›</a:t>
            </a:fld>
            <a:endParaRPr lang="en-US" altLang="ja-JP"/>
          </a:p>
        </p:txBody>
      </p:sp>
      <p:sp>
        <p:nvSpPr>
          <p:cNvPr id="6" name="Rectangle 14"/>
          <p:cNvSpPr>
            <a:spLocks noGrp="1" noChangeArrowheads="1"/>
          </p:cNvSpPr>
          <p:nvPr>
            <p:ph type="ftr" sz="quarter" idx="12"/>
          </p:nvPr>
        </p:nvSpPr>
        <p:spPr>
          <a:ln/>
        </p:spPr>
        <p:txBody>
          <a:bodyPr/>
          <a:lstStyle>
            <a:lvl1pPr>
              <a:defRPr/>
            </a:lvl1pPr>
          </a:lstStyle>
          <a:p>
            <a:pPr>
              <a:defRPr/>
            </a:pPr>
            <a:r>
              <a:rPr lang="zh-CN" altLang="en-US"/>
              <a:t>大阪府医師会学校医部会</a:t>
            </a:r>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12800" y="4406900"/>
            <a:ext cx="874395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2"/>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3"/>
          <p:cNvSpPr>
            <a:spLocks noGrp="1" noChangeArrowheads="1"/>
          </p:cNvSpPr>
          <p:nvPr>
            <p:ph type="sldNum" sz="quarter" idx="11"/>
          </p:nvPr>
        </p:nvSpPr>
        <p:spPr>
          <a:ln/>
        </p:spPr>
        <p:txBody>
          <a:bodyPr/>
          <a:lstStyle>
            <a:lvl1pPr>
              <a:defRPr/>
            </a:lvl1pPr>
          </a:lstStyle>
          <a:p>
            <a:fld id="{5EF1146E-E216-4A46-80F1-E185738F050A}" type="slidenum">
              <a:rPr lang="en-US" altLang="ja-JP"/>
              <a:pPr/>
              <a:t>‹#›</a:t>
            </a:fld>
            <a:endParaRPr lang="en-US" altLang="ja-JP"/>
          </a:p>
        </p:txBody>
      </p:sp>
      <p:sp>
        <p:nvSpPr>
          <p:cNvPr id="6" name="Rectangle 14"/>
          <p:cNvSpPr>
            <a:spLocks noGrp="1" noChangeArrowheads="1"/>
          </p:cNvSpPr>
          <p:nvPr>
            <p:ph type="ftr" sz="quarter" idx="12"/>
          </p:nvPr>
        </p:nvSpPr>
        <p:spPr>
          <a:ln/>
        </p:spPr>
        <p:txBody>
          <a:bodyPr/>
          <a:lstStyle>
            <a:lvl1pPr>
              <a:defRPr/>
            </a:lvl1pPr>
          </a:lstStyle>
          <a:p>
            <a:pPr>
              <a:defRPr/>
            </a:pPr>
            <a:r>
              <a:rPr lang="zh-CN" altLang="en-US"/>
              <a:t>大阪府医師会学校医部会</a:t>
            </a:r>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514350" y="1600200"/>
            <a:ext cx="4552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5219700" y="1600200"/>
            <a:ext cx="4552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2"/>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3"/>
          <p:cNvSpPr>
            <a:spLocks noGrp="1" noChangeArrowheads="1"/>
          </p:cNvSpPr>
          <p:nvPr>
            <p:ph type="sldNum" sz="quarter" idx="11"/>
          </p:nvPr>
        </p:nvSpPr>
        <p:spPr>
          <a:ln/>
        </p:spPr>
        <p:txBody>
          <a:bodyPr/>
          <a:lstStyle>
            <a:lvl1pPr>
              <a:defRPr/>
            </a:lvl1pPr>
          </a:lstStyle>
          <a:p>
            <a:fld id="{B89964F8-ECEA-4477-89C3-A00ED3B88867}" type="slidenum">
              <a:rPr lang="en-US" altLang="ja-JP"/>
              <a:pPr/>
              <a:t>‹#›</a:t>
            </a:fld>
            <a:endParaRPr lang="en-US" altLang="ja-JP"/>
          </a:p>
        </p:txBody>
      </p:sp>
      <p:sp>
        <p:nvSpPr>
          <p:cNvPr id="7" name="Rectangle 14"/>
          <p:cNvSpPr>
            <a:spLocks noGrp="1" noChangeArrowheads="1"/>
          </p:cNvSpPr>
          <p:nvPr>
            <p:ph type="ftr" sz="quarter" idx="12"/>
          </p:nvPr>
        </p:nvSpPr>
        <p:spPr>
          <a:ln/>
        </p:spPr>
        <p:txBody>
          <a:bodyPr/>
          <a:lstStyle>
            <a:lvl1pPr>
              <a:defRPr/>
            </a:lvl1pPr>
          </a:lstStyle>
          <a:p>
            <a:pPr>
              <a:defRPr/>
            </a:pPr>
            <a:r>
              <a:rPr lang="zh-CN" altLang="en-US"/>
              <a:t>大阪府医師会学校医部会</a:t>
            </a:r>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2"/>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3"/>
          <p:cNvSpPr>
            <a:spLocks noGrp="1" noChangeArrowheads="1"/>
          </p:cNvSpPr>
          <p:nvPr>
            <p:ph type="sldNum" sz="quarter" idx="11"/>
          </p:nvPr>
        </p:nvSpPr>
        <p:spPr>
          <a:ln/>
        </p:spPr>
        <p:txBody>
          <a:bodyPr/>
          <a:lstStyle>
            <a:lvl1pPr>
              <a:defRPr/>
            </a:lvl1pPr>
          </a:lstStyle>
          <a:p>
            <a:fld id="{67B44CA7-56F2-490F-9414-37FE44D5EDBA}" type="slidenum">
              <a:rPr lang="en-US" altLang="ja-JP"/>
              <a:pPr/>
              <a:t>‹#›</a:t>
            </a:fld>
            <a:endParaRPr lang="en-US" altLang="ja-JP"/>
          </a:p>
        </p:txBody>
      </p:sp>
      <p:sp>
        <p:nvSpPr>
          <p:cNvPr id="9" name="Rectangle 14"/>
          <p:cNvSpPr>
            <a:spLocks noGrp="1" noChangeArrowheads="1"/>
          </p:cNvSpPr>
          <p:nvPr>
            <p:ph type="ftr" sz="quarter" idx="12"/>
          </p:nvPr>
        </p:nvSpPr>
        <p:spPr>
          <a:ln/>
        </p:spPr>
        <p:txBody>
          <a:bodyPr/>
          <a:lstStyle>
            <a:lvl1pPr>
              <a:defRPr/>
            </a:lvl1pPr>
          </a:lstStyle>
          <a:p>
            <a:pPr>
              <a:defRPr/>
            </a:pPr>
            <a:r>
              <a:rPr lang="zh-CN" altLang="en-US"/>
              <a:t>大阪府医師会学校医部会</a:t>
            </a:r>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2"/>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3"/>
          <p:cNvSpPr>
            <a:spLocks noGrp="1" noChangeArrowheads="1"/>
          </p:cNvSpPr>
          <p:nvPr>
            <p:ph type="sldNum" sz="quarter" idx="11"/>
          </p:nvPr>
        </p:nvSpPr>
        <p:spPr>
          <a:ln/>
        </p:spPr>
        <p:txBody>
          <a:bodyPr/>
          <a:lstStyle>
            <a:lvl1pPr>
              <a:defRPr/>
            </a:lvl1pPr>
          </a:lstStyle>
          <a:p>
            <a:fld id="{26BB84CD-724D-4779-A419-FD005FC5A987}" type="slidenum">
              <a:rPr lang="en-US" altLang="ja-JP"/>
              <a:pPr/>
              <a:t>‹#›</a:t>
            </a:fld>
            <a:endParaRPr lang="en-US" altLang="ja-JP"/>
          </a:p>
        </p:txBody>
      </p:sp>
      <p:sp>
        <p:nvSpPr>
          <p:cNvPr id="5" name="Rectangle 14"/>
          <p:cNvSpPr>
            <a:spLocks noGrp="1" noChangeArrowheads="1"/>
          </p:cNvSpPr>
          <p:nvPr>
            <p:ph type="ftr" sz="quarter" idx="12"/>
          </p:nvPr>
        </p:nvSpPr>
        <p:spPr>
          <a:ln/>
        </p:spPr>
        <p:txBody>
          <a:bodyPr/>
          <a:lstStyle>
            <a:lvl1pPr>
              <a:defRPr/>
            </a:lvl1pPr>
          </a:lstStyle>
          <a:p>
            <a:pPr>
              <a:defRPr/>
            </a:pPr>
            <a:r>
              <a:rPr lang="zh-CN" altLang="en-US"/>
              <a:t>大阪府医師会学校医部会</a:t>
            </a:r>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3"/>
          <p:cNvSpPr>
            <a:spLocks noGrp="1" noChangeArrowheads="1"/>
          </p:cNvSpPr>
          <p:nvPr>
            <p:ph type="sldNum" sz="quarter" idx="11"/>
          </p:nvPr>
        </p:nvSpPr>
        <p:spPr>
          <a:ln/>
        </p:spPr>
        <p:txBody>
          <a:bodyPr/>
          <a:lstStyle>
            <a:lvl1pPr>
              <a:defRPr/>
            </a:lvl1pPr>
          </a:lstStyle>
          <a:p>
            <a:fld id="{8B948990-F51B-4049-BD5E-FBA2A6E517AE}" type="slidenum">
              <a:rPr lang="en-US" altLang="ja-JP"/>
              <a:pPr/>
              <a:t>‹#›</a:t>
            </a:fld>
            <a:endParaRPr lang="en-US" altLang="ja-JP"/>
          </a:p>
        </p:txBody>
      </p:sp>
      <p:sp>
        <p:nvSpPr>
          <p:cNvPr id="4" name="Rectangle 14"/>
          <p:cNvSpPr>
            <a:spLocks noGrp="1" noChangeArrowheads="1"/>
          </p:cNvSpPr>
          <p:nvPr>
            <p:ph type="ftr" sz="quarter" idx="12"/>
          </p:nvPr>
        </p:nvSpPr>
        <p:spPr>
          <a:ln/>
        </p:spPr>
        <p:txBody>
          <a:bodyPr/>
          <a:lstStyle>
            <a:lvl1pPr>
              <a:defRPr/>
            </a:lvl1pPr>
          </a:lstStyle>
          <a:p>
            <a:pPr>
              <a:defRPr/>
            </a:pPr>
            <a:r>
              <a:rPr lang="zh-CN" altLang="en-US"/>
              <a:t>大阪府医師会学校医部会</a:t>
            </a:r>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14350" y="273050"/>
            <a:ext cx="3384550"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2"/>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3"/>
          <p:cNvSpPr>
            <a:spLocks noGrp="1" noChangeArrowheads="1"/>
          </p:cNvSpPr>
          <p:nvPr>
            <p:ph type="sldNum" sz="quarter" idx="11"/>
          </p:nvPr>
        </p:nvSpPr>
        <p:spPr>
          <a:ln/>
        </p:spPr>
        <p:txBody>
          <a:bodyPr/>
          <a:lstStyle>
            <a:lvl1pPr>
              <a:defRPr/>
            </a:lvl1pPr>
          </a:lstStyle>
          <a:p>
            <a:fld id="{45BBD10A-3CF3-48F3-881C-3CF2A096C972}" type="slidenum">
              <a:rPr lang="en-US" altLang="ja-JP"/>
              <a:pPr/>
              <a:t>‹#›</a:t>
            </a:fld>
            <a:endParaRPr lang="en-US" altLang="ja-JP"/>
          </a:p>
        </p:txBody>
      </p:sp>
      <p:sp>
        <p:nvSpPr>
          <p:cNvPr id="7" name="Rectangle 14"/>
          <p:cNvSpPr>
            <a:spLocks noGrp="1" noChangeArrowheads="1"/>
          </p:cNvSpPr>
          <p:nvPr>
            <p:ph type="ftr" sz="quarter" idx="12"/>
          </p:nvPr>
        </p:nvSpPr>
        <p:spPr>
          <a:ln/>
        </p:spPr>
        <p:txBody>
          <a:bodyPr/>
          <a:lstStyle>
            <a:lvl1pPr>
              <a:defRPr/>
            </a:lvl1pPr>
          </a:lstStyle>
          <a:p>
            <a:pPr>
              <a:defRPr/>
            </a:pPr>
            <a:r>
              <a:rPr lang="zh-CN" altLang="en-US"/>
              <a:t>大阪府医師会学校医部会</a:t>
            </a:r>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016125" y="4800600"/>
            <a:ext cx="61722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2"/>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3"/>
          <p:cNvSpPr>
            <a:spLocks noGrp="1" noChangeArrowheads="1"/>
          </p:cNvSpPr>
          <p:nvPr>
            <p:ph type="sldNum" sz="quarter" idx="11"/>
          </p:nvPr>
        </p:nvSpPr>
        <p:spPr>
          <a:ln/>
        </p:spPr>
        <p:txBody>
          <a:bodyPr/>
          <a:lstStyle>
            <a:lvl1pPr>
              <a:defRPr/>
            </a:lvl1pPr>
          </a:lstStyle>
          <a:p>
            <a:fld id="{78E9149F-D915-43B6-B27E-8F58DE577467}" type="slidenum">
              <a:rPr lang="en-US" altLang="ja-JP"/>
              <a:pPr/>
              <a:t>‹#›</a:t>
            </a:fld>
            <a:endParaRPr lang="en-US" altLang="ja-JP"/>
          </a:p>
        </p:txBody>
      </p:sp>
      <p:sp>
        <p:nvSpPr>
          <p:cNvPr id="7" name="Rectangle 14"/>
          <p:cNvSpPr>
            <a:spLocks noGrp="1" noChangeArrowheads="1"/>
          </p:cNvSpPr>
          <p:nvPr>
            <p:ph type="ftr" sz="quarter" idx="12"/>
          </p:nvPr>
        </p:nvSpPr>
        <p:spPr>
          <a:ln/>
        </p:spPr>
        <p:txBody>
          <a:bodyPr/>
          <a:lstStyle>
            <a:lvl1pPr>
              <a:defRPr/>
            </a:lvl1pPr>
          </a:lstStyle>
          <a:p>
            <a:pPr>
              <a:defRPr/>
            </a:pPr>
            <a:r>
              <a:rPr lang="zh-CN" altLang="en-US"/>
              <a:t>大阪府医師会学校医部会</a:t>
            </a:r>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02" name="Rectangle 2"/>
          <p:cNvSpPr>
            <a:spLocks noGrp="1" noChangeArrowheads="1"/>
          </p:cNvSpPr>
          <p:nvPr>
            <p:ph type="dt" sz="half" idx="2"/>
          </p:nvPr>
        </p:nvSpPr>
        <p:spPr bwMode="auto">
          <a:xfrm>
            <a:off x="514350" y="6251575"/>
            <a:ext cx="24003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defRPr kumimoji="0" sz="1200" b="0">
                <a:latin typeface="Arial" charset="0"/>
                <a:ea typeface="ＭＳ Ｐゴシック" charset="0"/>
              </a:defRPr>
            </a:lvl1pPr>
          </a:lstStyle>
          <a:p>
            <a:pPr>
              <a:defRPr/>
            </a:pPr>
            <a:endParaRPr lang="en-US" altLang="ja-JP"/>
          </a:p>
        </p:txBody>
      </p:sp>
      <p:sp>
        <p:nvSpPr>
          <p:cNvPr id="256003" name="Rectangle 3"/>
          <p:cNvSpPr>
            <a:spLocks noGrp="1" noChangeArrowheads="1"/>
          </p:cNvSpPr>
          <p:nvPr>
            <p:ph type="sldNum" sz="quarter" idx="4"/>
          </p:nvPr>
        </p:nvSpPr>
        <p:spPr bwMode="auto">
          <a:xfrm>
            <a:off x="7372350" y="6248400"/>
            <a:ext cx="24003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defRPr kumimoji="0" sz="1200" b="0">
                <a:latin typeface="Arial" pitchFamily="34" charset="0"/>
              </a:defRPr>
            </a:lvl1pPr>
          </a:lstStyle>
          <a:p>
            <a:fld id="{239B4BDD-ED30-4C3D-A66B-5F8EA23C6F4C}" type="slidenum">
              <a:rPr lang="en-US" altLang="ja-JP"/>
              <a:pPr/>
              <a:t>‹#›</a:t>
            </a:fld>
            <a:endParaRPr lang="en-US" altLang="ja-JP"/>
          </a:p>
        </p:txBody>
      </p:sp>
      <p:grpSp>
        <p:nvGrpSpPr>
          <p:cNvPr id="1028" name="Group 4"/>
          <p:cNvGrpSpPr>
            <a:grpSpLocks/>
          </p:cNvGrpSpPr>
          <p:nvPr/>
        </p:nvGrpSpPr>
        <p:grpSpPr bwMode="auto">
          <a:xfrm>
            <a:off x="0" y="0"/>
            <a:ext cx="10283825"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256006" name="Freeform 6"/>
              <p:cNvSpPr>
                <a:spLocks/>
              </p:cNvSpPr>
              <p:nvPr/>
            </p:nvSpPr>
            <p:spPr bwMode="hidden">
              <a:xfrm>
                <a:off x="1728" y="2644"/>
                <a:ext cx="2883"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ja-JP" altLang="en-US">
                  <a:latin typeface="Garamond" charset="0"/>
                  <a:ea typeface="ＭＳ Ｐゴシック" charset="0"/>
                </a:endParaRPr>
              </a:p>
            </p:txBody>
          </p:sp>
          <p:sp>
            <p:nvSpPr>
              <p:cNvPr id="256007" name="Freeform 7"/>
              <p:cNvSpPr>
                <a:spLocks/>
              </p:cNvSpPr>
              <p:nvPr/>
            </p:nvSpPr>
            <p:spPr bwMode="hidden">
              <a:xfrm>
                <a:off x="4171"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ja-JP" altLang="en-US">
                  <a:latin typeface="Garamond" charset="0"/>
                  <a:ea typeface="ＭＳ Ｐゴシック" charset="0"/>
                </a:endParaRPr>
              </a:p>
            </p:txBody>
          </p:sp>
          <p:sp>
            <p:nvSpPr>
              <p:cNvPr id="256008" name="Freeform 8"/>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ja-JP" altLang="en-US">
                  <a:latin typeface="Garamond" charset="0"/>
                  <a:ea typeface="ＭＳ Ｐゴシック" charset="0"/>
                </a:endParaRPr>
              </a:p>
            </p:txBody>
          </p:sp>
          <p:sp>
            <p:nvSpPr>
              <p:cNvPr id="1038"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w="9525">
                <a:noFill/>
                <a:round/>
                <a:headEnd/>
                <a:tailEnd/>
              </a:ln>
            </p:spPr>
            <p:txBody>
              <a:bodyPr/>
              <a:lstStyle/>
              <a:p>
                <a:endParaRPr lang="ja-JP" altLang="en-US"/>
              </a:p>
            </p:txBody>
          </p:sp>
          <p:sp>
            <p:nvSpPr>
              <p:cNvPr id="256010" name="Freeform 10"/>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ja-JP" altLang="en-US">
                  <a:latin typeface="Garamond" charset="0"/>
                  <a:ea typeface="ＭＳ Ｐゴシック" charset="0"/>
                </a:endParaRPr>
              </a:p>
            </p:txBody>
          </p:sp>
        </p:grpSp>
        <p:sp>
          <p:nvSpPr>
            <p:cNvPr id="256011" name="Freeform 11"/>
            <p:cNvSpPr>
              <a:spLocks/>
            </p:cNvSpPr>
            <p:nvPr/>
          </p:nvSpPr>
          <p:spPr bwMode="hidden">
            <a:xfrm>
              <a:off x="3322" y="1341"/>
              <a:ext cx="1827"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ja-JP" altLang="en-US">
                <a:latin typeface="Garamond" charset="0"/>
                <a:ea typeface="ＭＳ Ｐゴシック" charset="0"/>
              </a:endParaRPr>
            </a:p>
          </p:txBody>
        </p:sp>
        <p:sp>
          <p:nvSpPr>
            <p:cNvPr id="1034" name="Freeform 12"/>
            <p:cNvSpPr>
              <a:spLocks/>
            </p:cNvSpPr>
            <p:nvPr/>
          </p:nvSpPr>
          <p:spPr bwMode="hidden">
            <a:xfrm>
              <a:off x="0" y="0"/>
              <a:ext cx="5758" cy="1776"/>
            </a:xfrm>
            <a:custGeom>
              <a:avLst/>
              <a:gdLst>
                <a:gd name="T0" fmla="*/ 0 w 5740"/>
                <a:gd name="T1" fmla="*/ 0 h 1906"/>
                <a:gd name="T2" fmla="*/ 0 w 5740"/>
                <a:gd name="T3" fmla="*/ 304 h 1906"/>
                <a:gd name="T4" fmla="*/ 6225 w 5740"/>
                <a:gd name="T5" fmla="*/ 304 h 1906"/>
                <a:gd name="T6" fmla="*/ 6225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endParaRPr lang="ja-JP" altLang="en-US"/>
            </a:p>
          </p:txBody>
        </p:sp>
      </p:grpSp>
      <p:sp>
        <p:nvSpPr>
          <p:cNvPr id="256013" name="Rectangle 13"/>
          <p:cNvSpPr>
            <a:spLocks noGrp="1" noRot="1" noChangeArrowheads="1"/>
          </p:cNvSpPr>
          <p:nvPr>
            <p:ph type="title"/>
          </p:nvPr>
        </p:nvSpPr>
        <p:spPr bwMode="auto">
          <a:xfrm>
            <a:off x="514350" y="274638"/>
            <a:ext cx="92583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ja-JP" altLang="en-US"/>
              <a:t>マスタ</a:t>
            </a:r>
            <a:r>
              <a:rPr lang="en-US" altLang="ja-JP"/>
              <a:t> </a:t>
            </a:r>
            <a:r>
              <a:rPr lang="ja-JP" altLang="en-US"/>
              <a:t>タイトルの書式設定</a:t>
            </a:r>
          </a:p>
        </p:txBody>
      </p:sp>
      <p:sp>
        <p:nvSpPr>
          <p:cNvPr id="256014" name="Rectangle 14"/>
          <p:cNvSpPr>
            <a:spLocks noGrp="1" noChangeArrowheads="1"/>
          </p:cNvSpPr>
          <p:nvPr>
            <p:ph type="ftr" sz="quarter" idx="3"/>
          </p:nvPr>
        </p:nvSpPr>
        <p:spPr bwMode="auto">
          <a:xfrm>
            <a:off x="3514725" y="6248400"/>
            <a:ext cx="325755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ctr">
              <a:defRPr kumimoji="0" sz="1200" b="0">
                <a:latin typeface="Arial" charset="0"/>
                <a:ea typeface="ＭＳ Ｐゴシック" charset="0"/>
              </a:defRPr>
            </a:lvl1pPr>
          </a:lstStyle>
          <a:p>
            <a:pPr>
              <a:defRPr/>
            </a:pPr>
            <a:r>
              <a:rPr lang="zh-CN" altLang="en-US"/>
              <a:t>大阪府医師会学校医部会</a:t>
            </a:r>
            <a:endParaRPr lang="en-US" altLang="ja-JP"/>
          </a:p>
        </p:txBody>
      </p:sp>
      <p:sp>
        <p:nvSpPr>
          <p:cNvPr id="256015" name="Rectangle 15"/>
          <p:cNvSpPr>
            <a:spLocks noGrp="1" noChangeArrowheads="1"/>
          </p:cNvSpPr>
          <p:nvPr>
            <p:ph type="body" idx="1"/>
          </p:nvPr>
        </p:nvSpPr>
        <p:spPr bwMode="auto">
          <a:xfrm>
            <a:off x="514350" y="1600200"/>
            <a:ext cx="92583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ja-JP" altLang="en-US"/>
              <a:t>マスタ</a:t>
            </a:r>
            <a:r>
              <a:rPr lang="en-US" altLang="ja-JP"/>
              <a:t> </a:t>
            </a:r>
            <a:r>
              <a:rPr lang="ja-JP" altLang="en-US"/>
              <a:t>テキストの書式設定</a:t>
            </a:r>
            <a:endParaRPr lang="en-US" altLang="ja-JP"/>
          </a:p>
          <a:p>
            <a:pPr lvl="1"/>
            <a:r>
              <a:rPr lang="ja-JP" altLang="en-US"/>
              <a:t>第</a:t>
            </a:r>
            <a:r>
              <a:rPr lang="en-US" altLang="ja-JP"/>
              <a:t> 2 </a:t>
            </a:r>
            <a:r>
              <a:rPr lang="ja-JP" altLang="en-US"/>
              <a:t>レベル</a:t>
            </a:r>
            <a:endParaRPr lang="en-US" altLang="ja-JP"/>
          </a:p>
          <a:p>
            <a:pPr lvl="2"/>
            <a:r>
              <a:rPr lang="ja-JP" altLang="en-US"/>
              <a:t>第</a:t>
            </a:r>
            <a:r>
              <a:rPr lang="en-US" altLang="ja-JP"/>
              <a:t> 3 </a:t>
            </a:r>
            <a:r>
              <a:rPr lang="ja-JP" altLang="en-US"/>
              <a:t>レベル</a:t>
            </a:r>
            <a:endParaRPr lang="en-US" altLang="ja-JP"/>
          </a:p>
          <a:p>
            <a:pPr lvl="3"/>
            <a:r>
              <a:rPr lang="ja-JP" altLang="en-US"/>
              <a:t>第</a:t>
            </a:r>
            <a:r>
              <a:rPr lang="en-US" altLang="ja-JP"/>
              <a:t> 4 </a:t>
            </a:r>
            <a:r>
              <a:rPr lang="ja-JP" altLang="en-US"/>
              <a:t>レベル</a:t>
            </a:r>
            <a:endParaRPr lang="en-US" altLang="ja-JP"/>
          </a:p>
          <a:p>
            <a:pPr lvl="4"/>
            <a:r>
              <a:rPr lang="ja-JP" altLang="en-US"/>
              <a:t>第</a:t>
            </a:r>
            <a:r>
              <a:rPr lang="en-US" altLang="ja-JP"/>
              <a:t> 5 </a:t>
            </a:r>
            <a:r>
              <a:rPr lang="ja-JP" altLang="en-US"/>
              <a:t>レベル</a:t>
            </a:r>
          </a:p>
        </p:txBody>
      </p:sp>
    </p:spTree>
  </p:cSld>
  <p:clrMap bg1="dk2" tx1="lt1" bg2="dk1" tx2="lt2" accent1="accent1" accent2="accent2" accent3="accent3" accent4="accent4" accent5="accent5" accent6="accent6" hlink="hlink" folHlink="folHlink"/>
  <p:sldLayoutIdLst>
    <p:sldLayoutId id="2147484053" r:id="rId1"/>
    <p:sldLayoutId id="2147484040" r:id="rId2"/>
    <p:sldLayoutId id="2147484041" r:id="rId3"/>
    <p:sldLayoutId id="2147484042" r:id="rId4"/>
    <p:sldLayoutId id="2147484043" r:id="rId5"/>
    <p:sldLayoutId id="2147484044" r:id="rId6"/>
    <p:sldLayoutId id="2147484045" r:id="rId7"/>
    <p:sldLayoutId id="2147484046" r:id="rId8"/>
    <p:sldLayoutId id="2147484047" r:id="rId9"/>
    <p:sldLayoutId id="2147484048" r:id="rId10"/>
    <p:sldLayoutId id="2147484049" r:id="rId11"/>
    <p:sldLayoutId id="2147484050" r:id="rId12"/>
    <p:sldLayoutId id="2147484051" r:id="rId13"/>
    <p:sldLayoutId id="2147484052" r:id="rId14"/>
  </p:sldLayoutIdLst>
  <p:hf sldNum="0" hdr="0" dt="0"/>
  <p:txStyles>
    <p:titleStyle>
      <a:lvl1pPr algn="ctr" rtl="0" fontAlgn="base">
        <a:spcBef>
          <a:spcPct val="0"/>
        </a:spcBef>
        <a:spcAft>
          <a:spcPct val="0"/>
        </a:spcAft>
        <a:defRPr kumimoji="1" sz="44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kumimoji="1" sz="4400" b="1">
          <a:solidFill>
            <a:schemeClr val="tx2"/>
          </a:solidFill>
          <a:effectLst>
            <a:outerShdw blurRad="38100" dist="38100" dir="2700000" algn="tl">
              <a:srgbClr val="000000"/>
            </a:outerShdw>
          </a:effectLst>
          <a:latin typeface="Garamond" charset="0"/>
          <a:ea typeface="ＭＳ Ｐゴシック" charset="0"/>
          <a:cs typeface="ＭＳ Ｐゴシック" charset="0"/>
        </a:defRPr>
      </a:lvl2pPr>
      <a:lvl3pPr algn="ctr" rtl="0" fontAlgn="base">
        <a:spcBef>
          <a:spcPct val="0"/>
        </a:spcBef>
        <a:spcAft>
          <a:spcPct val="0"/>
        </a:spcAft>
        <a:defRPr kumimoji="1" sz="4400" b="1">
          <a:solidFill>
            <a:schemeClr val="tx2"/>
          </a:solidFill>
          <a:effectLst>
            <a:outerShdw blurRad="38100" dist="38100" dir="2700000" algn="tl">
              <a:srgbClr val="000000"/>
            </a:outerShdw>
          </a:effectLst>
          <a:latin typeface="Garamond" charset="0"/>
          <a:ea typeface="ＭＳ Ｐゴシック" charset="0"/>
          <a:cs typeface="ＭＳ Ｐゴシック" charset="0"/>
        </a:defRPr>
      </a:lvl3pPr>
      <a:lvl4pPr algn="ctr" rtl="0" fontAlgn="base">
        <a:spcBef>
          <a:spcPct val="0"/>
        </a:spcBef>
        <a:spcAft>
          <a:spcPct val="0"/>
        </a:spcAft>
        <a:defRPr kumimoji="1" sz="4400" b="1">
          <a:solidFill>
            <a:schemeClr val="tx2"/>
          </a:solidFill>
          <a:effectLst>
            <a:outerShdw blurRad="38100" dist="38100" dir="2700000" algn="tl">
              <a:srgbClr val="000000"/>
            </a:outerShdw>
          </a:effectLst>
          <a:latin typeface="Garamond" charset="0"/>
          <a:ea typeface="ＭＳ Ｐゴシック" charset="0"/>
          <a:cs typeface="ＭＳ Ｐゴシック" charset="0"/>
        </a:defRPr>
      </a:lvl4pPr>
      <a:lvl5pPr algn="ctr" rtl="0" fontAlgn="base">
        <a:spcBef>
          <a:spcPct val="0"/>
        </a:spcBef>
        <a:spcAft>
          <a:spcPct val="0"/>
        </a:spcAft>
        <a:defRPr kumimoji="1" sz="4400" b="1">
          <a:solidFill>
            <a:schemeClr val="tx2"/>
          </a:solidFill>
          <a:effectLst>
            <a:outerShdw blurRad="38100" dist="38100" dir="2700000" algn="tl">
              <a:srgbClr val="000000"/>
            </a:outerShdw>
          </a:effectLst>
          <a:latin typeface="Garamond" charset="0"/>
          <a:ea typeface="ＭＳ Ｐゴシック" charset="0"/>
          <a:cs typeface="ＭＳ Ｐゴシック" charset="0"/>
        </a:defRPr>
      </a:lvl5pPr>
      <a:lvl6pPr marL="457200" algn="ctr" rtl="0" fontAlgn="base">
        <a:spcBef>
          <a:spcPct val="0"/>
        </a:spcBef>
        <a:spcAft>
          <a:spcPct val="0"/>
        </a:spcAft>
        <a:defRPr kumimoji="1" sz="4400" b="1">
          <a:solidFill>
            <a:schemeClr val="tx2"/>
          </a:solidFill>
          <a:effectLst>
            <a:outerShdw blurRad="38100" dist="38100" dir="2700000" algn="tl">
              <a:srgbClr val="000000"/>
            </a:outerShdw>
          </a:effectLst>
          <a:latin typeface="Garamond" charset="0"/>
          <a:ea typeface="ＭＳ Ｐゴシック" charset="0"/>
          <a:cs typeface="ＭＳ Ｐゴシック" charset="0"/>
        </a:defRPr>
      </a:lvl6pPr>
      <a:lvl7pPr marL="914400" algn="ctr" rtl="0" fontAlgn="base">
        <a:spcBef>
          <a:spcPct val="0"/>
        </a:spcBef>
        <a:spcAft>
          <a:spcPct val="0"/>
        </a:spcAft>
        <a:defRPr kumimoji="1" sz="4400" b="1">
          <a:solidFill>
            <a:schemeClr val="tx2"/>
          </a:solidFill>
          <a:effectLst>
            <a:outerShdw blurRad="38100" dist="38100" dir="2700000" algn="tl">
              <a:srgbClr val="000000"/>
            </a:outerShdw>
          </a:effectLst>
          <a:latin typeface="Garamond" charset="0"/>
          <a:ea typeface="ＭＳ Ｐゴシック" charset="0"/>
          <a:cs typeface="ＭＳ Ｐゴシック" charset="0"/>
        </a:defRPr>
      </a:lvl7pPr>
      <a:lvl8pPr marL="1371600" algn="ctr" rtl="0" fontAlgn="base">
        <a:spcBef>
          <a:spcPct val="0"/>
        </a:spcBef>
        <a:spcAft>
          <a:spcPct val="0"/>
        </a:spcAft>
        <a:defRPr kumimoji="1" sz="4400" b="1">
          <a:solidFill>
            <a:schemeClr val="tx2"/>
          </a:solidFill>
          <a:effectLst>
            <a:outerShdw blurRad="38100" dist="38100" dir="2700000" algn="tl">
              <a:srgbClr val="000000"/>
            </a:outerShdw>
          </a:effectLst>
          <a:latin typeface="Garamond" charset="0"/>
          <a:ea typeface="ＭＳ Ｐゴシック" charset="0"/>
          <a:cs typeface="ＭＳ Ｐゴシック" charset="0"/>
        </a:defRPr>
      </a:lvl8pPr>
      <a:lvl9pPr marL="1828800" algn="ctr" rtl="0" fontAlgn="base">
        <a:spcBef>
          <a:spcPct val="0"/>
        </a:spcBef>
        <a:spcAft>
          <a:spcPct val="0"/>
        </a:spcAft>
        <a:defRPr kumimoji="1" sz="4400" b="1">
          <a:solidFill>
            <a:schemeClr val="tx2"/>
          </a:solidFill>
          <a:effectLst>
            <a:outerShdw blurRad="38100" dist="38100" dir="2700000" algn="tl">
              <a:srgbClr val="000000"/>
            </a:outerShdw>
          </a:effectLst>
          <a:latin typeface="Garamond" charset="0"/>
          <a:ea typeface="ＭＳ Ｐゴシック" charset="0"/>
          <a:cs typeface="ＭＳ Ｐゴシック" charset="0"/>
        </a:defRPr>
      </a:lvl9pPr>
    </p:titleStyle>
    <p:bodyStyle>
      <a:lvl1pPr marL="342900" indent="-342900" algn="l" rtl="0" fontAlgn="base">
        <a:spcBef>
          <a:spcPct val="20000"/>
        </a:spcBef>
        <a:spcAft>
          <a:spcPct val="0"/>
        </a:spcAft>
        <a:buClr>
          <a:schemeClr val="hlink"/>
        </a:buClr>
        <a:buSzPct val="70000"/>
        <a:buFont typeface="Wingdings" pitchFamily="2" charset="2"/>
        <a:buChar char="n"/>
        <a:defRPr kumimoji="1"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SzPct val="70000"/>
        <a:buFont typeface="Wingdings" pitchFamily="2" charset="2"/>
        <a:buChar char="n"/>
        <a:defRPr kumimoji="1" sz="2800">
          <a:solidFill>
            <a:schemeClr val="tx1"/>
          </a:solidFill>
          <a:effectLst>
            <a:outerShdw blurRad="38100" dist="38100" dir="2700000" algn="tl">
              <a:srgbClr val="000000"/>
            </a:outerShdw>
          </a:effectLst>
          <a:latin typeface="+mn-lt"/>
          <a:ea typeface="+mn-ea"/>
        </a:defRPr>
      </a:lvl2pPr>
      <a:lvl3pPr marL="1143000" indent="-228600" algn="l" rtl="0" fontAlgn="base">
        <a:spcBef>
          <a:spcPct val="20000"/>
        </a:spcBef>
        <a:spcAft>
          <a:spcPct val="0"/>
        </a:spcAft>
        <a:buClr>
          <a:schemeClr val="tx2"/>
        </a:buClr>
        <a:buSzPct val="70000"/>
        <a:buFont typeface="Wingdings" pitchFamily="2" charset="2"/>
        <a:buChar char="n"/>
        <a:defRPr kumimoji="1" sz="2400">
          <a:solidFill>
            <a:schemeClr val="tx1"/>
          </a:solidFill>
          <a:effectLst>
            <a:outerShdw blurRad="38100" dist="38100" dir="2700000" algn="tl">
              <a:srgbClr val="000000"/>
            </a:outerShdw>
          </a:effectLst>
          <a:latin typeface="+mn-lt"/>
          <a:ea typeface="+mn-ea"/>
        </a:defRPr>
      </a:lvl3pPr>
      <a:lvl4pPr marL="1600200" indent="-228600" algn="l" rtl="0" fontAlgn="base">
        <a:spcBef>
          <a:spcPct val="20000"/>
        </a:spcBef>
        <a:spcAft>
          <a:spcPct val="0"/>
        </a:spcAft>
        <a:buClr>
          <a:schemeClr val="accent2"/>
        </a:buClr>
        <a:buSzPct val="70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4pPr>
      <a:lvl5pPr marL="2057400" indent="-228600" algn="l" rtl="0" fontAlgn="base">
        <a:spcBef>
          <a:spcPct val="20000"/>
        </a:spcBef>
        <a:spcAft>
          <a:spcPct val="0"/>
        </a:spcAft>
        <a:buClr>
          <a:schemeClr val="hlink"/>
        </a:buClr>
        <a:buSzPct val="70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5pPr>
      <a:lvl6pPr marL="2514600" indent="-228600" algn="l" rtl="0" fontAlgn="base">
        <a:spcBef>
          <a:spcPct val="20000"/>
        </a:spcBef>
        <a:spcAft>
          <a:spcPct val="0"/>
        </a:spcAft>
        <a:buClr>
          <a:schemeClr val="hlink"/>
        </a:buClr>
        <a:buSzPct val="70000"/>
        <a:buFont typeface="Wingdings" charset="0"/>
        <a:buChar char="n"/>
        <a:defRPr kumimoji="1" sz="20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lr>
          <a:schemeClr val="hlink"/>
        </a:buClr>
        <a:buSzPct val="70000"/>
        <a:buFont typeface="Wingdings" charset="0"/>
        <a:buChar char="n"/>
        <a:defRPr kumimoji="1" sz="20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lr>
          <a:schemeClr val="hlink"/>
        </a:buClr>
        <a:buSzPct val="70000"/>
        <a:buFont typeface="Wingdings" charset="0"/>
        <a:buChar char="n"/>
        <a:defRPr kumimoji="1" sz="20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lr>
          <a:schemeClr val="hlink"/>
        </a:buClr>
        <a:buSzPct val="70000"/>
        <a:buFont typeface="Wingdings" charset="0"/>
        <a:buChar char="n"/>
        <a:defRPr kumimoji="1" sz="2000">
          <a:solidFill>
            <a:schemeClr val="tx1"/>
          </a:solidFill>
          <a:effectLst>
            <a:outerShdw blurRad="38100" dist="38100" dir="2700000" algn="tl">
              <a:srgbClr val="000000"/>
            </a:outerShdw>
          </a:effectLst>
          <a:latin typeface="+mn-lt"/>
          <a:ea typeface="+mn-ea"/>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4" name="Rectangle 2"/>
          <p:cNvSpPr>
            <a:spLocks noGrp="1" noChangeArrowheads="1"/>
          </p:cNvSpPr>
          <p:nvPr>
            <p:ph type="ctrTitle"/>
          </p:nvPr>
        </p:nvSpPr>
        <p:spPr>
          <a:xfrm>
            <a:off x="685800" y="1836738"/>
            <a:ext cx="8991600" cy="1592262"/>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r>
              <a:rPr lang="ja-JP" altLang="en-US" sz="5400" dirty="0">
                <a:solidFill>
                  <a:srgbClr val="FFFF00"/>
                </a:solidFill>
                <a:latin typeface="Tahoma" charset="0"/>
              </a:rPr>
              <a:t>小児の肥満と</a:t>
            </a:r>
            <a:br>
              <a:rPr lang="en-US" altLang="ja-JP" sz="5400" dirty="0">
                <a:solidFill>
                  <a:srgbClr val="FFFF00"/>
                </a:solidFill>
                <a:latin typeface="Tahoma" charset="0"/>
              </a:rPr>
            </a:br>
            <a:r>
              <a:rPr lang="ja-JP" altLang="en-US" sz="5400" dirty="0">
                <a:solidFill>
                  <a:srgbClr val="FFFF00"/>
                </a:solidFill>
                <a:latin typeface="Tahoma" charset="0"/>
              </a:rPr>
              <a:t>メタボリックシンドローム</a:t>
            </a:r>
            <a:br>
              <a:rPr lang="en-US" altLang="ja-JP" sz="5400" dirty="0">
                <a:solidFill>
                  <a:srgbClr val="FFFF00"/>
                </a:solidFill>
                <a:latin typeface="Tahoma" charset="0"/>
              </a:rPr>
            </a:br>
            <a:r>
              <a:rPr lang="ja-JP" altLang="en-US" sz="5400" dirty="0">
                <a:solidFill>
                  <a:srgbClr val="FFFF00"/>
                </a:solidFill>
                <a:latin typeface="Tahoma" charset="0"/>
              </a:rPr>
              <a:t>（前編）</a:t>
            </a:r>
            <a:br>
              <a:rPr lang="en-US" altLang="ja-JP" sz="5400" dirty="0">
                <a:solidFill>
                  <a:srgbClr val="FFFF00"/>
                </a:solidFill>
                <a:latin typeface="Tahoma" charset="0"/>
              </a:rPr>
            </a:br>
            <a:endParaRPr lang="en-US" altLang="ja-JP" dirty="0">
              <a:solidFill>
                <a:srgbClr val="000000"/>
              </a:solidFill>
              <a:latin typeface="HiraKakuPro-W3" charset="0"/>
              <a:ea typeface="HiraKakuPro-W3" charset="0"/>
              <a:cs typeface="HiraKakuPro-W3" charset="0"/>
            </a:endParaRPr>
          </a:p>
        </p:txBody>
      </p:sp>
      <p:sp>
        <p:nvSpPr>
          <p:cNvPr id="474115" name="Rectangle 3"/>
          <p:cNvSpPr>
            <a:spLocks noGrp="1" noChangeArrowheads="1"/>
          </p:cNvSpPr>
          <p:nvPr>
            <p:ph type="subTitle" idx="1"/>
          </p:nvPr>
        </p:nvSpPr>
        <p:spPr>
          <a:xfrm>
            <a:off x="1471613" y="4495800"/>
            <a:ext cx="7239000" cy="17526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r>
              <a:rPr lang="ja-JP" altLang="en-US" dirty="0">
                <a:latin typeface="Tahoma" charset="0"/>
              </a:rPr>
              <a:t>○○学校　学校医</a:t>
            </a:r>
            <a:endParaRPr lang="en-US" altLang="ja-JP" dirty="0">
              <a:latin typeface="Tahoma" charset="0"/>
            </a:endParaRPr>
          </a:p>
          <a:p>
            <a:pPr>
              <a:defRPr/>
            </a:pPr>
            <a:r>
              <a:rPr lang="ja-JP" altLang="en-US">
                <a:latin typeface="Tahoma" charset="0"/>
              </a:rPr>
              <a:t>○△□○</a:t>
            </a:r>
            <a:endParaRPr lang="en-US" altLang="ja-JP" dirty="0">
              <a:latin typeface="Tahoma" charset="0"/>
            </a:endParaRPr>
          </a:p>
        </p:txBody>
      </p:sp>
      <p:sp>
        <p:nvSpPr>
          <p:cNvPr id="474116" name="Text Box 4"/>
          <p:cNvSpPr txBox="1">
            <a:spLocks noChangeArrowheads="1"/>
          </p:cNvSpPr>
          <p:nvPr/>
        </p:nvSpPr>
        <p:spPr bwMode="auto">
          <a:xfrm>
            <a:off x="3786188" y="3913188"/>
            <a:ext cx="2646362" cy="584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ja-JP" altLang="en-US" b="0" dirty="0">
                <a:latin typeface="Tahoma" charset="0"/>
                <a:ea typeface="HGPｺﾞｼｯｸE" charset="0"/>
                <a:cs typeface="HGPｺﾞｼｯｸE" charset="0"/>
              </a:rPr>
              <a:t>大阪府医師会</a:t>
            </a:r>
          </a:p>
        </p:txBody>
      </p:sp>
      <p:sp>
        <p:nvSpPr>
          <p:cNvPr id="5" name="フッター プレースホルダ 4"/>
          <p:cNvSpPr>
            <a:spLocks noGrp="1"/>
          </p:cNvSpPr>
          <p:nvPr>
            <p:ph type="ftr" sz="quarter" idx="11"/>
          </p:nvPr>
        </p:nvSpPr>
        <p:spPr/>
        <p:txBody>
          <a:bodyPr/>
          <a:lstStyle/>
          <a:p>
            <a:pPr>
              <a:defRPr/>
            </a:pPr>
            <a:r>
              <a:rPr lang="zh-CN" altLang="en-US"/>
              <a:t>大阪府医師会学校医部会</a:t>
            </a:r>
            <a:endParaRPr lang="en-US" altLang="ja-JP"/>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2"/>
          <p:cNvSpPr>
            <a:spLocks noGrp="1" noRot="1" noChangeArrowheads="1"/>
          </p:cNvSpPr>
          <p:nvPr>
            <p:ph type="title"/>
          </p:nvPr>
        </p:nvSpPr>
        <p:spPr>
          <a:xfrm>
            <a:off x="571500" y="533400"/>
            <a:ext cx="9258300" cy="1143000"/>
          </a:xfrm>
        </p:spPr>
        <p:txBody>
          <a:bodyPr/>
          <a:lstStyle/>
          <a:p>
            <a:pPr>
              <a:defRPr/>
            </a:pPr>
            <a:r>
              <a:rPr lang="ja-JP" altLang="en-US" sz="4000"/>
              <a:t>メタボリックシンドローム診断基準</a:t>
            </a:r>
            <a:br>
              <a:rPr lang="en-US" altLang="ja-JP"/>
            </a:br>
            <a:r>
              <a:rPr lang="ja-JP" altLang="en-US" sz="3200"/>
              <a:t>小児期メタボリックシンドローム研究班</a:t>
            </a:r>
            <a:br>
              <a:rPr lang="en-US" altLang="ja-JP" sz="3200"/>
            </a:br>
            <a:endParaRPr lang="en-US" altLang="ja-JP"/>
          </a:p>
        </p:txBody>
      </p:sp>
      <p:sp>
        <p:nvSpPr>
          <p:cNvPr id="324611" name="Rectangle 3"/>
          <p:cNvSpPr>
            <a:spLocks noGrp="1" noChangeArrowheads="1"/>
          </p:cNvSpPr>
          <p:nvPr>
            <p:ph type="body" idx="1"/>
          </p:nvPr>
        </p:nvSpPr>
        <p:spPr>
          <a:xfrm>
            <a:off x="809625" y="2133600"/>
            <a:ext cx="8743950" cy="4114800"/>
          </a:xfrm>
        </p:spPr>
        <p:txBody>
          <a:bodyPr/>
          <a:lstStyle/>
          <a:p>
            <a:pPr>
              <a:buClr>
                <a:schemeClr val="tx1"/>
              </a:buClr>
              <a:buFont typeface="Wingdings" charset="0"/>
              <a:buNone/>
              <a:defRPr/>
            </a:pPr>
            <a:r>
              <a:rPr lang="en-US" altLang="ja-JP" sz="2800" dirty="0">
                <a:ea typeface="ＭＳ 明朝" charset="0"/>
                <a:cs typeface="ＭＳ 明朝" charset="0"/>
              </a:rPr>
              <a:t>① </a:t>
            </a:r>
            <a:r>
              <a:rPr lang="ja-JP" altLang="en-US" sz="2800" dirty="0">
                <a:solidFill>
                  <a:srgbClr val="FFFF00"/>
                </a:solidFill>
              </a:rPr>
              <a:t>腹囲</a:t>
            </a:r>
            <a:r>
              <a:rPr lang="en-US" altLang="ja-JP" sz="2800" dirty="0">
                <a:solidFill>
                  <a:srgbClr val="FFFF00"/>
                </a:solidFill>
              </a:rPr>
              <a:t>80cm </a:t>
            </a:r>
            <a:r>
              <a:rPr lang="ja-JP" altLang="en-US" sz="2800" dirty="0">
                <a:solidFill>
                  <a:srgbClr val="FFFF00"/>
                </a:solidFill>
              </a:rPr>
              <a:t>以上　または　腹囲</a:t>
            </a:r>
            <a:r>
              <a:rPr lang="en-US" altLang="ja-JP" sz="2800" dirty="0">
                <a:solidFill>
                  <a:srgbClr val="FFFF00"/>
                </a:solidFill>
              </a:rPr>
              <a:t>/</a:t>
            </a:r>
            <a:r>
              <a:rPr lang="ja-JP" altLang="en-US" sz="2800" dirty="0">
                <a:solidFill>
                  <a:srgbClr val="FFFF00"/>
                </a:solidFill>
              </a:rPr>
              <a:t>身長＞</a:t>
            </a:r>
            <a:r>
              <a:rPr lang="en-US" altLang="ja-JP" sz="2800" dirty="0">
                <a:solidFill>
                  <a:srgbClr val="FFFF00"/>
                </a:solidFill>
              </a:rPr>
              <a:t>0.5</a:t>
            </a:r>
            <a:r>
              <a:rPr lang="ja-JP" altLang="en-US" sz="2800" dirty="0">
                <a:solidFill>
                  <a:srgbClr val="FFFF00"/>
                </a:solidFill>
              </a:rPr>
              <a:t>（必須）</a:t>
            </a:r>
            <a:endParaRPr lang="en-US" altLang="ja-JP" sz="2800" dirty="0"/>
          </a:p>
          <a:p>
            <a:pPr>
              <a:buClr>
                <a:schemeClr val="tx1"/>
              </a:buClr>
              <a:buFont typeface="Wingdings" charset="0"/>
              <a:buNone/>
              <a:defRPr/>
            </a:pPr>
            <a:r>
              <a:rPr lang="en-US" altLang="ja-JP" sz="2800" dirty="0">
                <a:ea typeface="ＭＳ 明朝" charset="0"/>
                <a:cs typeface="ＭＳ 明朝" charset="0"/>
              </a:rPr>
              <a:t>② </a:t>
            </a:r>
            <a:r>
              <a:rPr lang="ja-JP" altLang="en-US" sz="2800" dirty="0"/>
              <a:t>中性脂肪</a:t>
            </a:r>
            <a:r>
              <a:rPr lang="en-US" altLang="ja-JP" sz="2800" dirty="0"/>
              <a:t>120mg/dl </a:t>
            </a:r>
            <a:r>
              <a:rPr lang="ja-JP" altLang="en-US" sz="2800" dirty="0"/>
              <a:t>以上</a:t>
            </a:r>
            <a:r>
              <a:rPr lang="en-US" altLang="ja-JP" sz="2800" dirty="0"/>
              <a:t>                            </a:t>
            </a:r>
          </a:p>
          <a:p>
            <a:pPr>
              <a:buClr>
                <a:schemeClr val="tx1"/>
              </a:buClr>
              <a:buFont typeface="Wingdings" charset="0"/>
              <a:buNone/>
              <a:defRPr/>
            </a:pPr>
            <a:r>
              <a:rPr lang="en-US" altLang="ja-JP" sz="2800" dirty="0"/>
              <a:t>             </a:t>
            </a:r>
            <a:r>
              <a:rPr lang="ja-JP" altLang="en-US" sz="2800" dirty="0"/>
              <a:t>または</a:t>
            </a:r>
            <a:r>
              <a:rPr lang="en-US" altLang="ja-JP" sz="2800" dirty="0"/>
              <a:t>HDL-C 40mg/dl </a:t>
            </a:r>
            <a:r>
              <a:rPr lang="ja-JP" altLang="en-US" sz="2800" dirty="0"/>
              <a:t>未満</a:t>
            </a:r>
            <a:endParaRPr lang="en-US" altLang="ja-JP" sz="2800" dirty="0"/>
          </a:p>
          <a:p>
            <a:pPr>
              <a:buClr>
                <a:schemeClr val="tx1"/>
              </a:buClr>
              <a:buFont typeface="Wingdings" charset="0"/>
              <a:buNone/>
              <a:defRPr/>
            </a:pPr>
            <a:r>
              <a:rPr lang="en-US" altLang="ja-JP" sz="2800" dirty="0">
                <a:ea typeface="ＭＳ 明朝" charset="0"/>
                <a:cs typeface="ＭＳ 明朝" charset="0"/>
              </a:rPr>
              <a:t>③ </a:t>
            </a:r>
            <a:r>
              <a:rPr lang="ja-JP" altLang="en-US" sz="2800" dirty="0"/>
              <a:t>血圧</a:t>
            </a:r>
            <a:r>
              <a:rPr lang="en-US" altLang="ja-JP" sz="2800" dirty="0"/>
              <a:t>125/70mmHg </a:t>
            </a:r>
            <a:r>
              <a:rPr lang="ja-JP" altLang="en-US" sz="2800" dirty="0"/>
              <a:t>以上</a:t>
            </a:r>
            <a:endParaRPr lang="en-US" altLang="ja-JP" sz="2800" dirty="0"/>
          </a:p>
          <a:p>
            <a:pPr>
              <a:buClr>
                <a:schemeClr val="tx1"/>
              </a:buClr>
              <a:buFont typeface="Wingdings" charset="0"/>
              <a:buNone/>
              <a:defRPr/>
            </a:pPr>
            <a:r>
              <a:rPr lang="en-US" altLang="ja-JP" sz="2800" dirty="0">
                <a:ea typeface="ＭＳ 明朝" charset="0"/>
                <a:cs typeface="ＭＳ 明朝" charset="0"/>
              </a:rPr>
              <a:t>④ </a:t>
            </a:r>
            <a:r>
              <a:rPr lang="ja-JP" altLang="en-US" sz="2800" dirty="0"/>
              <a:t>空腹時血糖</a:t>
            </a:r>
            <a:r>
              <a:rPr lang="en-US" altLang="ja-JP" sz="2800" dirty="0"/>
              <a:t>100mg/dl </a:t>
            </a:r>
            <a:r>
              <a:rPr lang="ja-JP" altLang="en-US" sz="2800" dirty="0"/>
              <a:t>以上</a:t>
            </a:r>
            <a:endParaRPr lang="en-US" altLang="ja-JP" sz="2800" dirty="0"/>
          </a:p>
          <a:p>
            <a:pPr>
              <a:buClr>
                <a:schemeClr val="tx1"/>
              </a:buClr>
              <a:buFont typeface="Wingdings" charset="0"/>
              <a:buNone/>
              <a:defRPr/>
            </a:pPr>
            <a:endParaRPr lang="en-US" altLang="ja-JP" sz="2800" b="1" dirty="0">
              <a:ea typeface="ＭＳ 明朝" charset="0"/>
              <a:cs typeface="ＭＳ 明朝" charset="0"/>
            </a:endParaRPr>
          </a:p>
          <a:p>
            <a:pPr>
              <a:buClr>
                <a:schemeClr val="tx1"/>
              </a:buClr>
              <a:buFont typeface="Wingdings" charset="0"/>
              <a:buNone/>
              <a:defRPr/>
            </a:pPr>
            <a:r>
              <a:rPr lang="en-US" altLang="ja-JP" sz="2800" b="1" dirty="0">
                <a:ea typeface="ＭＳ 明朝" charset="0"/>
                <a:cs typeface="ＭＳ 明朝" charset="0"/>
              </a:rPr>
              <a:t>② ③ ④</a:t>
            </a:r>
            <a:r>
              <a:rPr lang="ja-JP" altLang="en-US" sz="2800" b="1" dirty="0">
                <a:ea typeface="ＭＳ 明朝" charset="0"/>
                <a:cs typeface="ＭＳ 明朝" charset="0"/>
              </a:rPr>
              <a:t>のうち２項目以上を満たす</a:t>
            </a:r>
            <a:endParaRPr lang="en-US" altLang="ja-JP" sz="2800" b="1" dirty="0">
              <a:ea typeface="ＭＳ 明朝" charset="0"/>
              <a:cs typeface="ＭＳ 明朝" charset="0"/>
            </a:endParaRPr>
          </a:p>
          <a:p>
            <a:pPr>
              <a:buClr>
                <a:schemeClr val="tx1"/>
              </a:buClr>
              <a:buFont typeface="Wingdings" charset="0"/>
              <a:buNone/>
              <a:defRPr/>
            </a:pPr>
            <a:r>
              <a:rPr lang="ja-JP" altLang="en-US" sz="2800" b="1" dirty="0">
                <a:solidFill>
                  <a:srgbClr val="FFFF00"/>
                </a:solidFill>
                <a:ea typeface="ＭＳ 明朝" charset="0"/>
                <a:cs typeface="ＭＳ 明朝" charset="0"/>
              </a:rPr>
              <a:t>小学生は腹囲</a:t>
            </a:r>
            <a:r>
              <a:rPr lang="en-US" altLang="ja-JP" sz="2800" b="1" dirty="0">
                <a:solidFill>
                  <a:srgbClr val="FFFF00"/>
                </a:solidFill>
                <a:ea typeface="ＭＳ 明朝" charset="0"/>
                <a:cs typeface="ＭＳ 明朝" charset="0"/>
              </a:rPr>
              <a:t> 75cm</a:t>
            </a:r>
            <a:r>
              <a:rPr lang="ja-JP" altLang="en-US" sz="2800" b="1" dirty="0">
                <a:solidFill>
                  <a:srgbClr val="FFFF00"/>
                </a:solidFill>
                <a:ea typeface="ＭＳ 明朝" charset="0"/>
                <a:cs typeface="ＭＳ 明朝" charset="0"/>
              </a:rPr>
              <a:t>以上</a:t>
            </a:r>
            <a:endParaRPr lang="ja-JP" altLang="en-US" sz="2800" dirty="0">
              <a:solidFill>
                <a:srgbClr val="FFFF00"/>
              </a:solidFill>
              <a:ea typeface="ＭＳ 明朝" charset="0"/>
              <a:cs typeface="ＭＳ 明朝" charset="0"/>
            </a:endParaRPr>
          </a:p>
        </p:txBody>
      </p:sp>
      <p:sp>
        <p:nvSpPr>
          <p:cNvPr id="324612" name="Rectangle 4"/>
          <p:cNvSpPr>
            <a:spLocks noChangeArrowheads="1"/>
          </p:cNvSpPr>
          <p:nvPr/>
        </p:nvSpPr>
        <p:spPr bwMode="auto">
          <a:xfrm>
            <a:off x="800100" y="1905000"/>
            <a:ext cx="8763000" cy="3200400"/>
          </a:xfrm>
          <a:prstGeom prst="rect">
            <a:avLst/>
          </a:prstGeom>
          <a:noFill/>
          <a:ln w="381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ja-JP" altLang="en-US">
              <a:latin typeface="Garamond" charset="0"/>
              <a:ea typeface="ＭＳ Ｐゴシック" charset="0"/>
            </a:endParaRPr>
          </a:p>
        </p:txBody>
      </p:sp>
      <p:sp>
        <p:nvSpPr>
          <p:cNvPr id="5" name="フッター プレースホルダ 4"/>
          <p:cNvSpPr>
            <a:spLocks noGrp="1"/>
          </p:cNvSpPr>
          <p:nvPr>
            <p:ph type="ftr" sz="quarter" idx="12"/>
          </p:nvPr>
        </p:nvSpPr>
        <p:spPr/>
        <p:txBody>
          <a:bodyPr/>
          <a:lstStyle/>
          <a:p>
            <a:pPr>
              <a:defRPr/>
            </a:pPr>
            <a:r>
              <a:rPr lang="zh-CN" altLang="en-US"/>
              <a:t>大阪府医師会学校医部会</a:t>
            </a:r>
            <a:endParaRPr lang="en-US" altLang="ja-JP"/>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Grp="1" noRot="1" noChangeArrowheads="1"/>
          </p:cNvSpPr>
          <p:nvPr>
            <p:ph type="title"/>
          </p:nvPr>
        </p:nvSpPr>
        <p:spPr>
          <a:xfrm>
            <a:off x="514350" y="457200"/>
            <a:ext cx="9258300" cy="1143000"/>
          </a:xfrm>
        </p:spPr>
        <p:txBody>
          <a:bodyPr/>
          <a:lstStyle/>
          <a:p>
            <a:pPr>
              <a:defRPr/>
            </a:pPr>
            <a:r>
              <a:rPr lang="ja-JP" altLang="en-US" sz="3600" dirty="0"/>
              <a:t>肥満治療が特に必要となる医学的問題</a:t>
            </a:r>
            <a:endParaRPr lang="ja-JP" altLang="en-US" dirty="0"/>
          </a:p>
        </p:txBody>
      </p:sp>
      <p:sp>
        <p:nvSpPr>
          <p:cNvPr id="309251" name="Rectangle 3"/>
          <p:cNvSpPr>
            <a:spLocks noGrp="1" noChangeArrowheads="1"/>
          </p:cNvSpPr>
          <p:nvPr>
            <p:ph type="body" idx="1"/>
          </p:nvPr>
        </p:nvSpPr>
        <p:spPr>
          <a:xfrm>
            <a:off x="838200" y="2362200"/>
            <a:ext cx="8743950" cy="4114800"/>
          </a:xfrm>
        </p:spPr>
        <p:txBody>
          <a:bodyPr/>
          <a:lstStyle/>
          <a:p>
            <a:pPr>
              <a:lnSpc>
                <a:spcPct val="130000"/>
              </a:lnSpc>
              <a:buClr>
                <a:schemeClr val="tx1"/>
              </a:buClr>
              <a:buFont typeface="Wingdings" charset="0"/>
              <a:buNone/>
              <a:defRPr/>
            </a:pPr>
            <a:r>
              <a:rPr lang="ja-JP" altLang="en-US" dirty="0"/>
              <a:t>１）</a:t>
            </a:r>
            <a:r>
              <a:rPr lang="ja-JP" altLang="en-US" sz="3600" dirty="0"/>
              <a:t>高血圧</a:t>
            </a:r>
            <a:endParaRPr lang="en-US" altLang="ja-JP" sz="3600" dirty="0"/>
          </a:p>
          <a:p>
            <a:pPr>
              <a:lnSpc>
                <a:spcPct val="130000"/>
              </a:lnSpc>
              <a:buClr>
                <a:schemeClr val="tx1"/>
              </a:buClr>
              <a:buFont typeface="Wingdings" charset="0"/>
              <a:buNone/>
              <a:defRPr/>
            </a:pPr>
            <a:r>
              <a:rPr lang="ja-JP" altLang="en-US" sz="3600" dirty="0"/>
              <a:t>２）睡眠時無呼吸など肺換気障害</a:t>
            </a:r>
            <a:endParaRPr lang="en-US" altLang="ja-JP" sz="3600" dirty="0"/>
          </a:p>
          <a:p>
            <a:pPr>
              <a:lnSpc>
                <a:spcPct val="130000"/>
              </a:lnSpc>
              <a:buClr>
                <a:schemeClr val="tx1"/>
              </a:buClr>
              <a:buFont typeface="Wingdings" charset="0"/>
              <a:buNone/>
              <a:defRPr/>
            </a:pPr>
            <a:r>
              <a:rPr lang="ja-JP" altLang="en-US" sz="3600" dirty="0"/>
              <a:t>３）２型糖尿病、耐糖能障害　　　　　　　　　　</a:t>
            </a:r>
            <a:endParaRPr lang="en-US" altLang="ja-JP" sz="3600" dirty="0"/>
          </a:p>
          <a:p>
            <a:pPr>
              <a:lnSpc>
                <a:spcPct val="130000"/>
              </a:lnSpc>
              <a:buClr>
                <a:schemeClr val="tx1"/>
              </a:buClr>
              <a:buFont typeface="Wingdings" charset="0"/>
              <a:buNone/>
              <a:defRPr/>
            </a:pPr>
            <a:r>
              <a:rPr lang="ja-JP" altLang="en-US" sz="3600" dirty="0"/>
              <a:t>４）腹囲増加または臍部</a:t>
            </a:r>
            <a:r>
              <a:rPr lang="en-US" altLang="ja-JP" sz="3600" dirty="0"/>
              <a:t>CT</a:t>
            </a:r>
            <a:r>
              <a:rPr lang="ja-JP" altLang="en-US" sz="3600" dirty="0"/>
              <a:t>で内蔵脂肪蓄積</a:t>
            </a:r>
          </a:p>
        </p:txBody>
      </p:sp>
      <p:sp>
        <p:nvSpPr>
          <p:cNvPr id="309252" name="Rectangle 4"/>
          <p:cNvSpPr>
            <a:spLocks noChangeArrowheads="1"/>
          </p:cNvSpPr>
          <p:nvPr/>
        </p:nvSpPr>
        <p:spPr bwMode="auto">
          <a:xfrm>
            <a:off x="838200" y="2420938"/>
            <a:ext cx="8769350" cy="3505200"/>
          </a:xfrm>
          <a:prstGeom prst="rect">
            <a:avLst/>
          </a:prstGeom>
          <a:noFill/>
          <a:ln w="28575">
            <a:solidFill>
              <a:schemeClr val="accent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ja-JP" altLang="en-US">
              <a:latin typeface="Garamond" charset="0"/>
              <a:ea typeface="ＭＳ Ｐゴシック" charset="0"/>
            </a:endParaRPr>
          </a:p>
        </p:txBody>
      </p:sp>
      <p:sp>
        <p:nvSpPr>
          <p:cNvPr id="5" name="フッター プレースホルダ 4"/>
          <p:cNvSpPr>
            <a:spLocks noGrp="1"/>
          </p:cNvSpPr>
          <p:nvPr>
            <p:ph type="ftr" sz="quarter" idx="12"/>
          </p:nvPr>
        </p:nvSpPr>
        <p:spPr/>
        <p:txBody>
          <a:bodyPr/>
          <a:lstStyle/>
          <a:p>
            <a:pPr>
              <a:defRPr/>
            </a:pPr>
            <a:r>
              <a:rPr lang="zh-CN" altLang="en-US"/>
              <a:t>大阪府医師会学校医部会</a:t>
            </a:r>
            <a:endParaRPr lang="en-US" altLang="ja-JP"/>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Grp="1" noRot="1" noChangeArrowheads="1"/>
          </p:cNvSpPr>
          <p:nvPr>
            <p:ph type="title"/>
          </p:nvPr>
        </p:nvSpPr>
        <p:spPr>
          <a:xfrm>
            <a:off x="463550" y="333375"/>
            <a:ext cx="9258300" cy="1143000"/>
          </a:xfrm>
        </p:spPr>
        <p:txBody>
          <a:bodyPr/>
          <a:lstStyle/>
          <a:p>
            <a:pPr>
              <a:defRPr/>
            </a:pPr>
            <a:r>
              <a:rPr lang="ja-JP" altLang="en-US" dirty="0"/>
              <a:t>参考項目</a:t>
            </a:r>
          </a:p>
        </p:txBody>
      </p:sp>
      <p:sp>
        <p:nvSpPr>
          <p:cNvPr id="313347" name="Rectangle 3"/>
          <p:cNvSpPr>
            <a:spLocks noGrp="1" noChangeArrowheads="1"/>
          </p:cNvSpPr>
          <p:nvPr>
            <p:ph type="body" idx="1"/>
          </p:nvPr>
        </p:nvSpPr>
        <p:spPr>
          <a:xfrm>
            <a:off x="750888" y="1628775"/>
            <a:ext cx="9067800" cy="4114800"/>
          </a:xfrm>
        </p:spPr>
        <p:txBody>
          <a:bodyPr/>
          <a:lstStyle/>
          <a:p>
            <a:pPr>
              <a:lnSpc>
                <a:spcPct val="130000"/>
              </a:lnSpc>
              <a:buClr>
                <a:schemeClr val="tx1"/>
              </a:buClr>
              <a:buFont typeface="Wingdings" charset="0"/>
              <a:buNone/>
              <a:defRPr/>
            </a:pPr>
            <a:r>
              <a:rPr lang="ja-JP" altLang="en-US" dirty="0"/>
              <a:t>１）皮膚線条、黒色表皮症、股ズレなどの皮膚所見</a:t>
            </a:r>
            <a:endParaRPr lang="en-US" altLang="ja-JP" dirty="0"/>
          </a:p>
          <a:p>
            <a:pPr>
              <a:lnSpc>
                <a:spcPct val="130000"/>
              </a:lnSpc>
              <a:buClr>
                <a:schemeClr val="tx1"/>
              </a:buClr>
              <a:buFont typeface="Wingdings" charset="0"/>
              <a:buNone/>
              <a:defRPr/>
            </a:pPr>
            <a:r>
              <a:rPr lang="ja-JP" altLang="en-US" dirty="0"/>
              <a:t>２）肥満に起因する骨折や関節障害</a:t>
            </a:r>
            <a:endParaRPr lang="en-US" altLang="ja-JP" dirty="0"/>
          </a:p>
          <a:p>
            <a:pPr>
              <a:lnSpc>
                <a:spcPct val="130000"/>
              </a:lnSpc>
              <a:buClr>
                <a:schemeClr val="tx1"/>
              </a:buClr>
              <a:buFont typeface="Wingdings" charset="0"/>
              <a:buNone/>
              <a:defRPr/>
            </a:pPr>
            <a:r>
              <a:rPr lang="ja-JP" altLang="en-US" dirty="0"/>
              <a:t>３）月経異常（続発性無月経が１年半以上持続する）</a:t>
            </a:r>
            <a:endParaRPr lang="en-US" altLang="ja-JP" dirty="0"/>
          </a:p>
          <a:p>
            <a:pPr>
              <a:lnSpc>
                <a:spcPct val="130000"/>
              </a:lnSpc>
              <a:buClr>
                <a:schemeClr val="tx1"/>
              </a:buClr>
              <a:buFont typeface="Wingdings" charset="0"/>
              <a:buNone/>
              <a:defRPr/>
            </a:pPr>
            <a:r>
              <a:rPr lang="ja-JP" altLang="en-US" dirty="0"/>
              <a:t>４）体育の授業などに著しく障害となる走行、　　　　</a:t>
            </a:r>
            <a:r>
              <a:rPr lang="en-US" altLang="ja-JP" dirty="0"/>
              <a:t>                                        </a:t>
            </a:r>
            <a:r>
              <a:rPr lang="ja-JP" altLang="en-US" dirty="0"/>
              <a:t>跳躍能力の低下</a:t>
            </a:r>
            <a:endParaRPr lang="en-US" altLang="ja-JP" dirty="0"/>
          </a:p>
          <a:p>
            <a:pPr>
              <a:lnSpc>
                <a:spcPct val="130000"/>
              </a:lnSpc>
              <a:buClr>
                <a:schemeClr val="tx1"/>
              </a:buClr>
              <a:buFont typeface="Wingdings" charset="0"/>
              <a:buNone/>
              <a:defRPr/>
            </a:pPr>
            <a:r>
              <a:rPr lang="ja-JP" altLang="en-US" dirty="0"/>
              <a:t>５）肥満に起因する不登校、いじめなど</a:t>
            </a:r>
            <a:endParaRPr lang="en-US" altLang="ja-JP" dirty="0"/>
          </a:p>
          <a:p>
            <a:pPr>
              <a:lnSpc>
                <a:spcPct val="130000"/>
              </a:lnSpc>
              <a:buClr>
                <a:schemeClr val="tx1"/>
              </a:buClr>
              <a:buFont typeface="Wingdings" charset="0"/>
              <a:buNone/>
              <a:defRPr/>
            </a:pPr>
            <a:endParaRPr lang="ja-JP" altLang="en-US" sz="2000" dirty="0"/>
          </a:p>
        </p:txBody>
      </p:sp>
      <p:sp>
        <p:nvSpPr>
          <p:cNvPr id="313348" name="Rectangle 4"/>
          <p:cNvSpPr>
            <a:spLocks noChangeArrowheads="1"/>
          </p:cNvSpPr>
          <p:nvPr/>
        </p:nvSpPr>
        <p:spPr bwMode="auto">
          <a:xfrm>
            <a:off x="606425" y="1557339"/>
            <a:ext cx="9290050" cy="4607966"/>
          </a:xfrm>
          <a:prstGeom prst="rect">
            <a:avLst/>
          </a:prstGeom>
          <a:noFill/>
          <a:ln w="38100">
            <a:solidFill>
              <a:schemeClr val="accent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ja-JP" altLang="en-US">
              <a:latin typeface="Garamond" charset="0"/>
              <a:ea typeface="ＭＳ Ｐゴシック" charset="0"/>
            </a:endParaRPr>
          </a:p>
        </p:txBody>
      </p:sp>
      <p:sp>
        <p:nvSpPr>
          <p:cNvPr id="5" name="フッター プレースホルダ 4"/>
          <p:cNvSpPr>
            <a:spLocks noGrp="1"/>
          </p:cNvSpPr>
          <p:nvPr>
            <p:ph type="ftr" sz="quarter" idx="12"/>
          </p:nvPr>
        </p:nvSpPr>
        <p:spPr>
          <a:xfrm>
            <a:off x="3514725" y="6165304"/>
            <a:ext cx="3257550" cy="476250"/>
          </a:xfrm>
        </p:spPr>
        <p:txBody>
          <a:bodyPr/>
          <a:lstStyle/>
          <a:p>
            <a:pPr>
              <a:defRPr/>
            </a:pPr>
            <a:r>
              <a:rPr lang="zh-CN" altLang="en-US" dirty="0"/>
              <a:t>大阪府医師会学校医部会</a:t>
            </a:r>
            <a:endParaRPr lang="en-US" altLang="ja-JP"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Rot="1" noChangeArrowheads="1"/>
          </p:cNvSpPr>
          <p:nvPr>
            <p:ph type="title"/>
          </p:nvPr>
        </p:nvSpPr>
        <p:spPr/>
        <p:txBody>
          <a:bodyPr/>
          <a:lstStyle/>
          <a:p>
            <a:pPr>
              <a:defRPr/>
            </a:pPr>
            <a:r>
              <a:rPr lang="ja-JP" altLang="en-US" dirty="0"/>
              <a:t>黒色表皮症</a:t>
            </a:r>
          </a:p>
        </p:txBody>
      </p:sp>
      <p:pic>
        <p:nvPicPr>
          <p:cNvPr id="288771"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345113" y="1600200"/>
            <a:ext cx="4187825" cy="4525963"/>
          </a:xfrm>
        </p:spPr>
      </p:pic>
      <p:pic>
        <p:nvPicPr>
          <p:cNvPr id="288772" name="Picture 4"/>
          <p:cNvPicPr>
            <a:picLocks noGrp="1" noChangeAspect="1" noChangeArrowheads="1"/>
          </p:cNvPicPr>
          <p:nvPr>
            <p:ph type="body" sz="half" idx="1"/>
          </p:nvPr>
        </p:nvPicPr>
        <p:blipFill>
          <a:blip r:embed="rId4">
            <a:extLst>
              <a:ext uri="{28A0092B-C50C-407E-A947-70E740481C1C}">
                <a14:useLocalDpi xmlns:a14="http://schemas.microsoft.com/office/drawing/2010/main" val="0"/>
              </a:ext>
            </a:extLst>
          </a:blip>
          <a:srcRect/>
          <a:stretch>
            <a:fillRect/>
          </a:stretch>
        </p:blipFill>
        <p:spPr>
          <a:xfrm>
            <a:off x="866775" y="1600200"/>
            <a:ext cx="3843338" cy="4525963"/>
          </a:xfrm>
        </p:spPr>
      </p:pic>
      <p:sp>
        <p:nvSpPr>
          <p:cNvPr id="288773" name="Line 5"/>
          <p:cNvSpPr>
            <a:spLocks noChangeShapeType="1"/>
          </p:cNvSpPr>
          <p:nvPr/>
        </p:nvSpPr>
        <p:spPr bwMode="auto">
          <a:xfrm flipH="1">
            <a:off x="3733800" y="3200400"/>
            <a:ext cx="304800" cy="8001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ja-JP" altLang="en-US">
              <a:latin typeface="Garamond" charset="0"/>
              <a:ea typeface="ＭＳ Ｐゴシック" charset="0"/>
            </a:endParaRPr>
          </a:p>
        </p:txBody>
      </p:sp>
      <p:sp>
        <p:nvSpPr>
          <p:cNvPr id="288774" name="Line 6"/>
          <p:cNvSpPr>
            <a:spLocks noChangeShapeType="1"/>
          </p:cNvSpPr>
          <p:nvPr/>
        </p:nvSpPr>
        <p:spPr bwMode="auto">
          <a:xfrm flipH="1">
            <a:off x="2286000" y="4114800"/>
            <a:ext cx="304800" cy="800100"/>
          </a:xfrm>
          <a:prstGeom prst="line">
            <a:avLst/>
          </a:prstGeom>
          <a:noFill/>
          <a:ln w="76200">
            <a:solidFill>
              <a:schemeClr val="tx2"/>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ja-JP" altLang="en-US">
              <a:latin typeface="Garamond" charset="0"/>
              <a:ea typeface="ＭＳ Ｐゴシック" charset="0"/>
            </a:endParaRPr>
          </a:p>
        </p:txBody>
      </p:sp>
      <p:sp>
        <p:nvSpPr>
          <p:cNvPr id="288775" name="Line 7"/>
          <p:cNvSpPr>
            <a:spLocks noChangeShapeType="1"/>
          </p:cNvSpPr>
          <p:nvPr/>
        </p:nvSpPr>
        <p:spPr bwMode="auto">
          <a:xfrm flipV="1">
            <a:off x="5943600" y="4267200"/>
            <a:ext cx="457200" cy="4572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ja-JP" altLang="en-US">
              <a:latin typeface="Garamond" charset="0"/>
              <a:ea typeface="ＭＳ Ｐゴシック" charset="0"/>
            </a:endParaRPr>
          </a:p>
        </p:txBody>
      </p:sp>
      <p:sp>
        <p:nvSpPr>
          <p:cNvPr id="288776" name="Rectangle 8"/>
          <p:cNvSpPr>
            <a:spLocks noChangeArrowheads="1"/>
          </p:cNvSpPr>
          <p:nvPr/>
        </p:nvSpPr>
        <p:spPr bwMode="auto">
          <a:xfrm>
            <a:off x="838200" y="1600200"/>
            <a:ext cx="3886200" cy="4572000"/>
          </a:xfrm>
          <a:prstGeom prst="rect">
            <a:avLst/>
          </a:prstGeom>
          <a:noFill/>
          <a:ln w="28575">
            <a:solidFill>
              <a:srgbClr val="FF33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ja-JP" altLang="en-US">
              <a:latin typeface="Garamond" charset="0"/>
              <a:ea typeface="ＭＳ Ｐゴシック" charset="0"/>
            </a:endParaRPr>
          </a:p>
        </p:txBody>
      </p:sp>
      <p:sp>
        <p:nvSpPr>
          <p:cNvPr id="288777" name="Rectangle 9"/>
          <p:cNvSpPr>
            <a:spLocks noChangeArrowheads="1"/>
          </p:cNvSpPr>
          <p:nvPr/>
        </p:nvSpPr>
        <p:spPr bwMode="auto">
          <a:xfrm>
            <a:off x="5334000" y="1600200"/>
            <a:ext cx="4191000" cy="4572000"/>
          </a:xfrm>
          <a:prstGeom prst="rect">
            <a:avLst/>
          </a:prstGeom>
          <a:noFill/>
          <a:ln w="28575">
            <a:solidFill>
              <a:srgbClr val="FF33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ja-JP" altLang="en-US">
              <a:latin typeface="Garamond" charset="0"/>
              <a:ea typeface="ＭＳ Ｐゴシック" charset="0"/>
            </a:endParaRPr>
          </a:p>
        </p:txBody>
      </p:sp>
      <p:sp>
        <p:nvSpPr>
          <p:cNvPr id="10" name="フッター プレースホルダ 9"/>
          <p:cNvSpPr>
            <a:spLocks noGrp="1"/>
          </p:cNvSpPr>
          <p:nvPr>
            <p:ph type="ftr" sz="quarter" idx="12"/>
          </p:nvPr>
        </p:nvSpPr>
        <p:spPr/>
        <p:txBody>
          <a:bodyPr/>
          <a:lstStyle/>
          <a:p>
            <a:pPr>
              <a:defRPr/>
            </a:pPr>
            <a:r>
              <a:rPr lang="zh-CN" altLang="en-US"/>
              <a:t>大阪府医師会学校医部会</a:t>
            </a:r>
            <a:endParaRPr lang="en-US" altLang="ja-JP"/>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Rot="1" noChangeArrowheads="1"/>
          </p:cNvSpPr>
          <p:nvPr>
            <p:ph type="title"/>
          </p:nvPr>
        </p:nvSpPr>
        <p:spPr/>
        <p:txBody>
          <a:bodyPr/>
          <a:lstStyle/>
          <a:p>
            <a:pPr>
              <a:defRPr/>
            </a:pPr>
            <a:r>
              <a:rPr lang="ja-JP" altLang="en-US"/>
              <a:t>皮膚線条</a:t>
            </a:r>
          </a:p>
        </p:txBody>
      </p:sp>
      <p:pic>
        <p:nvPicPr>
          <p:cNvPr id="289795" name="Picture 3"/>
          <p:cNvPicPr>
            <a:picLocks noGrp="1" noChangeAspect="1" noChangeArrowheads="1"/>
          </p:cNvPicPr>
          <p:nvPr>
            <p:ph type="body" sz="half" idx="1"/>
          </p:nvPr>
        </p:nvPicPr>
        <p:blipFill>
          <a:blip r:embed="rId3">
            <a:extLst>
              <a:ext uri="{28A0092B-C50C-407E-A947-70E740481C1C}">
                <a14:useLocalDpi xmlns:a14="http://schemas.microsoft.com/office/drawing/2010/main" val="0"/>
              </a:ext>
            </a:extLst>
          </a:blip>
          <a:srcRect/>
          <a:stretch>
            <a:fillRect/>
          </a:stretch>
        </p:blipFill>
        <p:spPr>
          <a:xfrm>
            <a:off x="609600" y="1981200"/>
            <a:ext cx="3954463" cy="4114800"/>
          </a:xfrm>
        </p:spPr>
      </p:pic>
      <p:pic>
        <p:nvPicPr>
          <p:cNvPr id="289796" name="Picture 4"/>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724400" y="2063750"/>
            <a:ext cx="5334000" cy="3981450"/>
          </a:xfrm>
        </p:spPr>
      </p:pic>
      <p:sp>
        <p:nvSpPr>
          <p:cNvPr id="289797" name="Line 5"/>
          <p:cNvSpPr>
            <a:spLocks noChangeShapeType="1"/>
          </p:cNvSpPr>
          <p:nvPr/>
        </p:nvSpPr>
        <p:spPr bwMode="auto">
          <a:xfrm flipH="1">
            <a:off x="7315200" y="2667000"/>
            <a:ext cx="457200" cy="990600"/>
          </a:xfrm>
          <a:prstGeom prst="line">
            <a:avLst/>
          </a:prstGeom>
          <a:noFill/>
          <a:ln w="76200">
            <a:solidFill>
              <a:srgbClr val="0000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ja-JP" altLang="en-US">
              <a:latin typeface="Garamond" charset="0"/>
              <a:ea typeface="ＭＳ Ｐゴシック" charset="0"/>
            </a:endParaRPr>
          </a:p>
        </p:txBody>
      </p:sp>
      <p:sp>
        <p:nvSpPr>
          <p:cNvPr id="289798" name="Rectangle 6"/>
          <p:cNvSpPr>
            <a:spLocks noChangeArrowheads="1"/>
          </p:cNvSpPr>
          <p:nvPr/>
        </p:nvSpPr>
        <p:spPr bwMode="auto">
          <a:xfrm>
            <a:off x="609600" y="1981200"/>
            <a:ext cx="3962400" cy="4114800"/>
          </a:xfrm>
          <a:prstGeom prst="rect">
            <a:avLst/>
          </a:prstGeom>
          <a:noFill/>
          <a:ln w="28575">
            <a:solidFill>
              <a:srgbClr val="FF33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ja-JP" altLang="en-US">
              <a:latin typeface="Garamond" charset="0"/>
              <a:ea typeface="ＭＳ Ｐゴシック" charset="0"/>
            </a:endParaRPr>
          </a:p>
        </p:txBody>
      </p:sp>
      <p:sp>
        <p:nvSpPr>
          <p:cNvPr id="289799" name="Rectangle 7"/>
          <p:cNvSpPr>
            <a:spLocks noChangeArrowheads="1"/>
          </p:cNvSpPr>
          <p:nvPr/>
        </p:nvSpPr>
        <p:spPr bwMode="auto">
          <a:xfrm>
            <a:off x="4724400" y="2057400"/>
            <a:ext cx="5334000" cy="3962400"/>
          </a:xfrm>
          <a:prstGeom prst="rect">
            <a:avLst/>
          </a:prstGeom>
          <a:noFill/>
          <a:ln w="28575">
            <a:solidFill>
              <a:srgbClr val="FF33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ja-JP" altLang="en-US">
              <a:latin typeface="Garamond" charset="0"/>
              <a:ea typeface="ＭＳ Ｐゴシック" charset="0"/>
            </a:endParaRPr>
          </a:p>
        </p:txBody>
      </p:sp>
      <p:sp>
        <p:nvSpPr>
          <p:cNvPr id="8" name="Line 5"/>
          <p:cNvSpPr>
            <a:spLocks noChangeShapeType="1"/>
          </p:cNvSpPr>
          <p:nvPr/>
        </p:nvSpPr>
        <p:spPr bwMode="auto">
          <a:xfrm flipH="1">
            <a:off x="2551113" y="3230563"/>
            <a:ext cx="457200" cy="990600"/>
          </a:xfrm>
          <a:prstGeom prst="line">
            <a:avLst/>
          </a:prstGeom>
          <a:noFill/>
          <a:ln w="76200">
            <a:solidFill>
              <a:srgbClr val="0000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ja-JP" altLang="en-US">
              <a:latin typeface="Garamond" charset="0"/>
              <a:ea typeface="ＭＳ Ｐゴシック" charset="0"/>
            </a:endParaRPr>
          </a:p>
        </p:txBody>
      </p:sp>
      <p:sp>
        <p:nvSpPr>
          <p:cNvPr id="9" name="フッター プレースホルダ 8"/>
          <p:cNvSpPr>
            <a:spLocks noGrp="1"/>
          </p:cNvSpPr>
          <p:nvPr>
            <p:ph type="ftr" sz="quarter" idx="12"/>
          </p:nvPr>
        </p:nvSpPr>
        <p:spPr/>
        <p:txBody>
          <a:bodyPr/>
          <a:lstStyle/>
          <a:p>
            <a:pPr>
              <a:defRPr/>
            </a:pPr>
            <a:r>
              <a:rPr lang="zh-CN" altLang="en-US"/>
              <a:t>大阪府医師会学校医部会</a:t>
            </a:r>
            <a:endParaRPr lang="en-US" altLang="ja-JP"/>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defRPr/>
            </a:pPr>
            <a:r>
              <a:rPr lang="ja-JP" altLang="en-US" dirty="0"/>
              <a:t>肥満とメタボリックシンドローム</a:t>
            </a:r>
          </a:p>
        </p:txBody>
      </p:sp>
      <p:sp>
        <p:nvSpPr>
          <p:cNvPr id="47106" name="テキスト ボックス 4"/>
          <p:cNvSpPr txBox="1">
            <a:spLocks noChangeArrowheads="1"/>
          </p:cNvSpPr>
          <p:nvPr/>
        </p:nvSpPr>
        <p:spPr bwMode="auto">
          <a:xfrm>
            <a:off x="2911475" y="1773238"/>
            <a:ext cx="4287838" cy="584200"/>
          </a:xfrm>
          <a:prstGeom prst="rect">
            <a:avLst/>
          </a:prstGeom>
          <a:noFill/>
          <a:ln w="9525">
            <a:noFill/>
            <a:miter lim="800000"/>
            <a:headEnd/>
            <a:tailEnd/>
          </a:ln>
        </p:spPr>
        <p:txBody>
          <a:bodyPr wrap="none">
            <a:spAutoFit/>
          </a:bodyPr>
          <a:lstStyle/>
          <a:p>
            <a:r>
              <a:rPr lang="ja-JP" altLang="en-US"/>
              <a:t>肥満（内蔵脂肪の増加）</a:t>
            </a:r>
          </a:p>
        </p:txBody>
      </p:sp>
      <p:sp>
        <p:nvSpPr>
          <p:cNvPr id="47107" name="テキスト ボックス 5"/>
          <p:cNvSpPr txBox="1">
            <a:spLocks noChangeArrowheads="1"/>
          </p:cNvSpPr>
          <p:nvPr/>
        </p:nvSpPr>
        <p:spPr bwMode="auto">
          <a:xfrm>
            <a:off x="1039813" y="3284538"/>
            <a:ext cx="2452687" cy="1077912"/>
          </a:xfrm>
          <a:prstGeom prst="rect">
            <a:avLst/>
          </a:prstGeom>
          <a:noFill/>
          <a:ln w="9525">
            <a:noFill/>
            <a:miter lim="800000"/>
            <a:headEnd/>
            <a:tailEnd/>
          </a:ln>
        </p:spPr>
        <p:txBody>
          <a:bodyPr>
            <a:spAutoFit/>
          </a:bodyPr>
          <a:lstStyle/>
          <a:p>
            <a:r>
              <a:rPr lang="en-US" altLang="ja-JP"/>
              <a:t>  </a:t>
            </a:r>
            <a:r>
              <a:rPr lang="ja-JP" altLang="en-US"/>
              <a:t>脂質異常</a:t>
            </a:r>
            <a:endParaRPr lang="en-US" altLang="ja-JP"/>
          </a:p>
          <a:p>
            <a:r>
              <a:rPr lang="ja-JP" altLang="en-US"/>
              <a:t>（高脂血症）</a:t>
            </a:r>
          </a:p>
        </p:txBody>
      </p:sp>
      <p:sp>
        <p:nvSpPr>
          <p:cNvPr id="47108" name="テキスト ボックス 6"/>
          <p:cNvSpPr txBox="1">
            <a:spLocks noChangeArrowheads="1"/>
          </p:cNvSpPr>
          <p:nvPr/>
        </p:nvSpPr>
        <p:spPr bwMode="auto">
          <a:xfrm>
            <a:off x="4135438" y="3284538"/>
            <a:ext cx="1416050" cy="585787"/>
          </a:xfrm>
          <a:prstGeom prst="rect">
            <a:avLst/>
          </a:prstGeom>
          <a:noFill/>
          <a:ln w="9525">
            <a:noFill/>
            <a:miter lim="800000"/>
            <a:headEnd/>
            <a:tailEnd/>
          </a:ln>
        </p:spPr>
        <p:txBody>
          <a:bodyPr wrap="none">
            <a:spAutoFit/>
          </a:bodyPr>
          <a:lstStyle/>
          <a:p>
            <a:r>
              <a:rPr lang="ja-JP" altLang="en-US"/>
              <a:t>高血圧</a:t>
            </a:r>
          </a:p>
        </p:txBody>
      </p:sp>
      <p:sp>
        <p:nvSpPr>
          <p:cNvPr id="47109" name="テキスト ボックス 7"/>
          <p:cNvSpPr txBox="1">
            <a:spLocks noChangeArrowheads="1"/>
          </p:cNvSpPr>
          <p:nvPr/>
        </p:nvSpPr>
        <p:spPr bwMode="auto">
          <a:xfrm>
            <a:off x="6367463" y="3357563"/>
            <a:ext cx="2658100" cy="1077218"/>
          </a:xfrm>
          <a:prstGeom prst="rect">
            <a:avLst/>
          </a:prstGeom>
          <a:noFill/>
          <a:ln w="9525">
            <a:noFill/>
            <a:miter lim="800000"/>
            <a:headEnd/>
            <a:tailEnd/>
          </a:ln>
        </p:spPr>
        <p:txBody>
          <a:bodyPr wrap="none">
            <a:spAutoFit/>
          </a:bodyPr>
          <a:lstStyle/>
          <a:p>
            <a:r>
              <a:rPr lang="en-US" altLang="ja-JP" dirty="0"/>
              <a:t>    </a:t>
            </a:r>
            <a:r>
              <a:rPr lang="ja-JP" altLang="en-US" dirty="0"/>
              <a:t>糖尿病</a:t>
            </a:r>
            <a:endParaRPr lang="en-US" altLang="ja-JP" dirty="0"/>
          </a:p>
          <a:p>
            <a:r>
              <a:rPr lang="ja-JP" altLang="en-US"/>
              <a:t>（耐糖能異常）</a:t>
            </a:r>
          </a:p>
        </p:txBody>
      </p:sp>
      <p:sp>
        <p:nvSpPr>
          <p:cNvPr id="47110" name="テキスト ボックス 8"/>
          <p:cNvSpPr txBox="1">
            <a:spLocks noChangeArrowheads="1"/>
          </p:cNvSpPr>
          <p:nvPr/>
        </p:nvSpPr>
        <p:spPr bwMode="auto">
          <a:xfrm>
            <a:off x="3965575" y="5732463"/>
            <a:ext cx="1825625" cy="585787"/>
          </a:xfrm>
          <a:prstGeom prst="rect">
            <a:avLst/>
          </a:prstGeom>
          <a:noFill/>
          <a:ln w="9525">
            <a:noFill/>
            <a:miter lim="800000"/>
            <a:headEnd/>
            <a:tailEnd/>
          </a:ln>
        </p:spPr>
        <p:txBody>
          <a:bodyPr wrap="none">
            <a:spAutoFit/>
          </a:bodyPr>
          <a:lstStyle/>
          <a:p>
            <a:r>
              <a:rPr lang="ja-JP" altLang="en-US"/>
              <a:t>動脈硬化</a:t>
            </a:r>
          </a:p>
        </p:txBody>
      </p:sp>
      <p:sp>
        <p:nvSpPr>
          <p:cNvPr id="47111" name="正方形/長方形 9"/>
          <p:cNvSpPr>
            <a:spLocks noChangeArrowheads="1"/>
          </p:cNvSpPr>
          <p:nvPr/>
        </p:nvSpPr>
        <p:spPr bwMode="auto">
          <a:xfrm>
            <a:off x="534988" y="1412875"/>
            <a:ext cx="8713787" cy="5040313"/>
          </a:xfrm>
          <a:prstGeom prst="rect">
            <a:avLst/>
          </a:prstGeom>
          <a:noFill/>
          <a:ln w="9525">
            <a:solidFill>
              <a:srgbClr val="CCFFCC"/>
            </a:solidFill>
            <a:round/>
            <a:headEnd/>
            <a:tailEnd/>
          </a:ln>
        </p:spPr>
        <p:txBody>
          <a:bodyPr/>
          <a:lstStyle/>
          <a:p>
            <a:endParaRPr lang="ja-JP" altLang="en-US"/>
          </a:p>
        </p:txBody>
      </p:sp>
      <p:sp>
        <p:nvSpPr>
          <p:cNvPr id="47112" name="V 字形矢印 10"/>
          <p:cNvSpPr>
            <a:spLocks noChangeArrowheads="1"/>
          </p:cNvSpPr>
          <p:nvPr/>
        </p:nvSpPr>
        <p:spPr bwMode="auto">
          <a:xfrm rot="5400000">
            <a:off x="4352131" y="4509294"/>
            <a:ext cx="1150938" cy="863600"/>
          </a:xfrm>
          <a:prstGeom prst="notchedRightArrow">
            <a:avLst>
              <a:gd name="adj1" fmla="val 50000"/>
              <a:gd name="adj2" fmla="val 49977"/>
            </a:avLst>
          </a:prstGeom>
          <a:solidFill>
            <a:srgbClr val="FF6600"/>
          </a:solidFill>
          <a:ln w="9525">
            <a:solidFill>
              <a:schemeClr val="tx1"/>
            </a:solidFill>
            <a:round/>
            <a:headEnd/>
            <a:tailEnd/>
          </a:ln>
        </p:spPr>
        <p:txBody>
          <a:bodyPr/>
          <a:lstStyle/>
          <a:p>
            <a:endParaRPr lang="ja-JP" altLang="en-US"/>
          </a:p>
        </p:txBody>
      </p:sp>
      <p:sp>
        <p:nvSpPr>
          <p:cNvPr id="14" name="下矢印 13"/>
          <p:cNvSpPr/>
          <p:nvPr/>
        </p:nvSpPr>
        <p:spPr bwMode="auto">
          <a:xfrm>
            <a:off x="4638675" y="2492375"/>
            <a:ext cx="433388" cy="784225"/>
          </a:xfrm>
          <a:prstGeom prst="downArrow">
            <a:avLst>
              <a:gd name="adj1" fmla="val 42414"/>
              <a:gd name="adj2" fmla="val 50000"/>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ja-JP" altLang="en-US">
              <a:latin typeface="Garamond" charset="0"/>
              <a:ea typeface="ＭＳ Ｐゴシック" charset="0"/>
            </a:endParaRPr>
          </a:p>
        </p:txBody>
      </p:sp>
      <p:sp>
        <p:nvSpPr>
          <p:cNvPr id="15" name="下矢印 14"/>
          <p:cNvSpPr/>
          <p:nvPr/>
        </p:nvSpPr>
        <p:spPr bwMode="auto">
          <a:xfrm rot="18958020">
            <a:off x="6634163" y="2411413"/>
            <a:ext cx="358775" cy="1038225"/>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ja-JP" altLang="en-US">
              <a:latin typeface="Garamond" charset="0"/>
              <a:ea typeface="ＭＳ Ｐゴシック" charset="0"/>
            </a:endParaRPr>
          </a:p>
        </p:txBody>
      </p:sp>
      <p:sp>
        <p:nvSpPr>
          <p:cNvPr id="16" name="下矢印 15"/>
          <p:cNvSpPr/>
          <p:nvPr/>
        </p:nvSpPr>
        <p:spPr bwMode="auto">
          <a:xfrm rot="3162929">
            <a:off x="2677319" y="2328069"/>
            <a:ext cx="360363" cy="1038225"/>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ja-JP" altLang="en-US">
              <a:latin typeface="Garamond" charset="0"/>
              <a:ea typeface="ＭＳ Ｐゴシック" charset="0"/>
            </a:endParaRPr>
          </a:p>
        </p:txBody>
      </p:sp>
      <p:sp>
        <p:nvSpPr>
          <p:cNvPr id="13" name="片側の 2 つの角を切り取った四角形 12"/>
          <p:cNvSpPr/>
          <p:nvPr/>
        </p:nvSpPr>
        <p:spPr bwMode="auto">
          <a:xfrm>
            <a:off x="2840038" y="1628775"/>
            <a:ext cx="4319587" cy="792163"/>
          </a:xfrm>
          <a:prstGeom prst="snip2SameRect">
            <a:avLst/>
          </a:prstGeom>
          <a:noFill/>
          <a:ln w="9525" cap="flat" cmpd="sng" algn="ctr">
            <a:solidFill>
              <a:schemeClr val="tx1"/>
            </a:solidFill>
            <a:prstDash val="solid"/>
            <a:round/>
            <a:headEnd type="none" w="med" len="med"/>
            <a:tailEnd type="none" w="med" len="med"/>
          </a:ln>
          <a:effectLst/>
        </p:spPr>
        <p:txBody>
          <a:bodyPr/>
          <a:lstStyle/>
          <a:p>
            <a:pPr>
              <a:defRPr/>
            </a:pPr>
            <a:endParaRPr lang="ja-JP" altLang="en-US">
              <a:latin typeface="Garamond" charset="0"/>
              <a:ea typeface="ＭＳ Ｐゴシック" charset="0"/>
            </a:endParaRPr>
          </a:p>
        </p:txBody>
      </p:sp>
      <p:sp>
        <p:nvSpPr>
          <p:cNvPr id="17" name="フッター プレースホルダ 16"/>
          <p:cNvSpPr>
            <a:spLocks noGrp="1"/>
          </p:cNvSpPr>
          <p:nvPr>
            <p:ph type="ftr" sz="quarter" idx="12"/>
          </p:nvPr>
        </p:nvSpPr>
        <p:spPr/>
        <p:txBody>
          <a:bodyPr/>
          <a:lstStyle/>
          <a:p>
            <a:pPr>
              <a:defRPr/>
            </a:pPr>
            <a:r>
              <a:rPr lang="zh-CN" altLang="en-US"/>
              <a:t>大阪府医師会学校医部会</a:t>
            </a:r>
            <a:endParaRPr lang="en-US" altLang="ja-JP"/>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円/楕円 5"/>
          <p:cNvSpPr>
            <a:spLocks noChangeArrowheads="1"/>
          </p:cNvSpPr>
          <p:nvPr/>
        </p:nvSpPr>
        <p:spPr bwMode="auto">
          <a:xfrm>
            <a:off x="1182688" y="1557338"/>
            <a:ext cx="8713787" cy="4967287"/>
          </a:xfrm>
          <a:prstGeom prst="ellipse">
            <a:avLst/>
          </a:prstGeom>
          <a:solidFill>
            <a:srgbClr val="008000"/>
          </a:solidFill>
          <a:ln w="9525">
            <a:solidFill>
              <a:schemeClr val="tx1"/>
            </a:solidFill>
            <a:round/>
            <a:headEnd/>
            <a:tailEnd/>
          </a:ln>
        </p:spPr>
        <p:txBody>
          <a:bodyPr/>
          <a:lstStyle/>
          <a:p>
            <a:endParaRPr lang="ja-JP" altLang="en-US"/>
          </a:p>
        </p:txBody>
      </p:sp>
      <p:sp>
        <p:nvSpPr>
          <p:cNvPr id="2" name="タイトル 1"/>
          <p:cNvSpPr>
            <a:spLocks noGrp="1"/>
          </p:cNvSpPr>
          <p:nvPr>
            <p:ph type="title"/>
          </p:nvPr>
        </p:nvSpPr>
        <p:spPr/>
        <p:txBody>
          <a:bodyPr/>
          <a:lstStyle/>
          <a:p>
            <a:pPr>
              <a:defRPr/>
            </a:pPr>
            <a:r>
              <a:rPr lang="ja-JP" altLang="en-US" dirty="0"/>
              <a:t>肥満とメタボリックシンドローム</a:t>
            </a:r>
          </a:p>
        </p:txBody>
      </p:sp>
      <p:sp>
        <p:nvSpPr>
          <p:cNvPr id="4" name="円/楕円 3"/>
          <p:cNvSpPr/>
          <p:nvPr/>
        </p:nvSpPr>
        <p:spPr bwMode="auto">
          <a:xfrm>
            <a:off x="3055938" y="2205038"/>
            <a:ext cx="4464050" cy="3744912"/>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ja-JP" altLang="en-US" sz="4000" dirty="0">
              <a:latin typeface="Garamond" charset="0"/>
              <a:ea typeface="ＭＳ Ｐゴシック" charset="0"/>
            </a:endParaRPr>
          </a:p>
        </p:txBody>
      </p:sp>
      <p:sp>
        <p:nvSpPr>
          <p:cNvPr id="20484" name="円/楕円 4"/>
          <p:cNvSpPr>
            <a:spLocks noChangeArrowheads="1"/>
          </p:cNvSpPr>
          <p:nvPr/>
        </p:nvSpPr>
        <p:spPr bwMode="auto">
          <a:xfrm>
            <a:off x="3630613" y="3284538"/>
            <a:ext cx="3384550" cy="2016125"/>
          </a:xfrm>
          <a:prstGeom prst="ellipse">
            <a:avLst/>
          </a:prstGeom>
          <a:solidFill>
            <a:srgbClr val="FF6600"/>
          </a:solidFill>
          <a:ln w="9525">
            <a:solidFill>
              <a:schemeClr val="tx1"/>
            </a:solidFill>
            <a:round/>
            <a:headEnd/>
            <a:tailEnd/>
          </a:ln>
        </p:spPr>
        <p:txBody>
          <a:bodyPr/>
          <a:lstStyle/>
          <a:p>
            <a:r>
              <a:rPr lang="ja-JP" altLang="en-US"/>
              <a:t>メタボリック</a:t>
            </a:r>
            <a:endParaRPr lang="en-US" altLang="ja-JP"/>
          </a:p>
          <a:p>
            <a:r>
              <a:rPr lang="ja-JP" altLang="en-US"/>
              <a:t>シンドローム</a:t>
            </a:r>
          </a:p>
        </p:txBody>
      </p:sp>
      <p:sp>
        <p:nvSpPr>
          <p:cNvPr id="20485" name="テキスト ボックス 6"/>
          <p:cNvSpPr txBox="1">
            <a:spLocks noChangeArrowheads="1"/>
          </p:cNvSpPr>
          <p:nvPr/>
        </p:nvSpPr>
        <p:spPr bwMode="auto">
          <a:xfrm>
            <a:off x="7664450" y="3429000"/>
            <a:ext cx="1722438" cy="708025"/>
          </a:xfrm>
          <a:prstGeom prst="rect">
            <a:avLst/>
          </a:prstGeom>
          <a:noFill/>
          <a:ln w="9525">
            <a:noFill/>
            <a:miter lim="800000"/>
            <a:headEnd/>
            <a:tailEnd/>
          </a:ln>
        </p:spPr>
        <p:txBody>
          <a:bodyPr wrap="none">
            <a:spAutoFit/>
          </a:bodyPr>
          <a:lstStyle/>
          <a:p>
            <a:r>
              <a:rPr lang="ja-JP" altLang="en-US" sz="4000"/>
              <a:t>全児童</a:t>
            </a:r>
          </a:p>
        </p:txBody>
      </p:sp>
      <p:sp>
        <p:nvSpPr>
          <p:cNvPr id="20486" name="テキスト ボックス 2"/>
          <p:cNvSpPr txBox="1">
            <a:spLocks noChangeArrowheads="1"/>
          </p:cNvSpPr>
          <p:nvPr/>
        </p:nvSpPr>
        <p:spPr bwMode="auto">
          <a:xfrm>
            <a:off x="4786313" y="2422525"/>
            <a:ext cx="1108075" cy="646113"/>
          </a:xfrm>
          <a:prstGeom prst="rect">
            <a:avLst/>
          </a:prstGeom>
          <a:noFill/>
          <a:ln w="9525">
            <a:noFill/>
            <a:miter lim="800000"/>
            <a:headEnd/>
            <a:tailEnd/>
          </a:ln>
        </p:spPr>
        <p:txBody>
          <a:bodyPr wrap="none">
            <a:spAutoFit/>
          </a:bodyPr>
          <a:lstStyle/>
          <a:p>
            <a:r>
              <a:rPr lang="ja-JP" altLang="en-US" sz="3600"/>
              <a:t>肥満</a:t>
            </a:r>
          </a:p>
        </p:txBody>
      </p:sp>
      <p:sp>
        <p:nvSpPr>
          <p:cNvPr id="8" name="フッター プレースホルダ 7"/>
          <p:cNvSpPr>
            <a:spLocks noGrp="1"/>
          </p:cNvSpPr>
          <p:nvPr>
            <p:ph type="ftr" sz="quarter" idx="12"/>
          </p:nvPr>
        </p:nvSpPr>
        <p:spPr/>
        <p:txBody>
          <a:bodyPr/>
          <a:lstStyle/>
          <a:p>
            <a:pPr>
              <a:defRPr/>
            </a:pPr>
            <a:r>
              <a:rPr lang="zh-CN" altLang="en-US"/>
              <a:t>大阪府医師会学校医部会</a:t>
            </a:r>
            <a:endParaRPr lang="en-US" altLang="ja-JP"/>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12"/>
          </p:nvPr>
        </p:nvSpPr>
        <p:spPr>
          <a:xfrm>
            <a:off x="3559324" y="6165304"/>
            <a:ext cx="3257550" cy="476250"/>
          </a:xfrm>
        </p:spPr>
        <p:txBody>
          <a:bodyPr/>
          <a:lstStyle/>
          <a:p>
            <a:pPr>
              <a:defRPr/>
            </a:pPr>
            <a:r>
              <a:rPr lang="zh-CN" altLang="en-US" dirty="0"/>
              <a:t>大阪府医師会学校医部会</a:t>
            </a:r>
            <a:endParaRPr lang="en-US" altLang="ja-JP" dirty="0"/>
          </a:p>
        </p:txBody>
      </p:sp>
      <p:graphicFrame>
        <p:nvGraphicFramePr>
          <p:cNvPr id="3" name="グラフ 2"/>
          <p:cNvGraphicFramePr/>
          <p:nvPr>
            <p:extLst>
              <p:ext uri="{D42A27DB-BD31-4B8C-83A1-F6EECF244321}">
                <p14:modId xmlns:p14="http://schemas.microsoft.com/office/powerpoint/2010/main" val="4291807287"/>
              </p:ext>
            </p:extLst>
          </p:nvPr>
        </p:nvGraphicFramePr>
        <p:xfrm>
          <a:off x="318964" y="2132856"/>
          <a:ext cx="5760640" cy="3600400"/>
        </p:xfrm>
        <a:graphic>
          <a:graphicData uri="http://schemas.openxmlformats.org/drawingml/2006/chart">
            <c:chart xmlns:c="http://schemas.openxmlformats.org/drawingml/2006/chart" xmlns:r="http://schemas.openxmlformats.org/officeDocument/2006/relationships" r:id="rId3"/>
          </a:graphicData>
        </a:graphic>
      </p:graphicFrame>
      <p:sp>
        <p:nvSpPr>
          <p:cNvPr id="5" name="テキスト ボックス 4"/>
          <p:cNvSpPr txBox="1"/>
          <p:nvPr/>
        </p:nvSpPr>
        <p:spPr>
          <a:xfrm>
            <a:off x="2479204" y="260648"/>
            <a:ext cx="5724644" cy="646331"/>
          </a:xfrm>
          <a:prstGeom prst="rect">
            <a:avLst/>
          </a:prstGeom>
          <a:noFill/>
        </p:spPr>
        <p:txBody>
          <a:bodyPr wrap="none" rtlCol="0">
            <a:spAutoFit/>
          </a:bodyPr>
          <a:lstStyle/>
          <a:p>
            <a:r>
              <a:rPr kumimoji="1" lang="ja-JP" altLang="en-US" sz="3600" dirty="0"/>
              <a:t>肥満傾向児の出現率の推移</a:t>
            </a:r>
            <a:endParaRPr kumimoji="1" lang="en-US" altLang="ja-JP" sz="3600" dirty="0"/>
          </a:p>
        </p:txBody>
      </p:sp>
      <p:graphicFrame>
        <p:nvGraphicFramePr>
          <p:cNvPr id="6" name="グラフ 5"/>
          <p:cNvGraphicFramePr/>
          <p:nvPr>
            <p:extLst>
              <p:ext uri="{D42A27DB-BD31-4B8C-83A1-F6EECF244321}">
                <p14:modId xmlns:p14="http://schemas.microsoft.com/office/powerpoint/2010/main" val="2741352888"/>
              </p:ext>
            </p:extLst>
          </p:nvPr>
        </p:nvGraphicFramePr>
        <p:xfrm>
          <a:off x="4824958" y="2780928"/>
          <a:ext cx="5431532" cy="3024336"/>
        </p:xfrm>
        <a:graphic>
          <a:graphicData uri="http://schemas.openxmlformats.org/drawingml/2006/chart">
            <c:chart xmlns:c="http://schemas.openxmlformats.org/drawingml/2006/chart" xmlns:r="http://schemas.openxmlformats.org/officeDocument/2006/relationships" r:id="rId4"/>
          </a:graphicData>
        </a:graphic>
      </p:graphicFrame>
      <p:sp>
        <p:nvSpPr>
          <p:cNvPr id="4" name="テキスト ボックス 3"/>
          <p:cNvSpPr txBox="1"/>
          <p:nvPr/>
        </p:nvSpPr>
        <p:spPr>
          <a:xfrm>
            <a:off x="2337897" y="1692096"/>
            <a:ext cx="1107996" cy="646331"/>
          </a:xfrm>
          <a:prstGeom prst="rect">
            <a:avLst/>
          </a:prstGeom>
          <a:noFill/>
        </p:spPr>
        <p:txBody>
          <a:bodyPr wrap="none" rtlCol="0">
            <a:spAutoFit/>
          </a:bodyPr>
          <a:lstStyle/>
          <a:p>
            <a:r>
              <a:rPr kumimoji="1" lang="ja-JP" altLang="en-US" sz="3600" dirty="0"/>
              <a:t>男子</a:t>
            </a:r>
          </a:p>
        </p:txBody>
      </p:sp>
      <p:sp>
        <p:nvSpPr>
          <p:cNvPr id="7" name="テキスト ボックス 6"/>
          <p:cNvSpPr txBox="1"/>
          <p:nvPr/>
        </p:nvSpPr>
        <p:spPr>
          <a:xfrm>
            <a:off x="6583660" y="1692096"/>
            <a:ext cx="1107996" cy="646331"/>
          </a:xfrm>
          <a:prstGeom prst="rect">
            <a:avLst/>
          </a:prstGeom>
          <a:noFill/>
        </p:spPr>
        <p:txBody>
          <a:bodyPr wrap="none" rtlCol="0">
            <a:spAutoFit/>
          </a:bodyPr>
          <a:lstStyle/>
          <a:p>
            <a:r>
              <a:rPr kumimoji="1" lang="ja-JP" altLang="en-US" sz="3600" dirty="0"/>
              <a:t>女子</a:t>
            </a:r>
          </a:p>
        </p:txBody>
      </p:sp>
      <p:sp>
        <p:nvSpPr>
          <p:cNvPr id="8" name="テキスト ボックス 7"/>
          <p:cNvSpPr txBox="1"/>
          <p:nvPr/>
        </p:nvSpPr>
        <p:spPr>
          <a:xfrm>
            <a:off x="174948" y="1700808"/>
            <a:ext cx="800219" cy="461665"/>
          </a:xfrm>
          <a:prstGeom prst="rect">
            <a:avLst/>
          </a:prstGeom>
          <a:noFill/>
        </p:spPr>
        <p:txBody>
          <a:bodyPr wrap="none" rtlCol="0">
            <a:spAutoFit/>
          </a:bodyPr>
          <a:lstStyle/>
          <a:p>
            <a:r>
              <a:rPr kumimoji="1" lang="ja-JP" altLang="en-US" sz="2400" dirty="0"/>
              <a:t>（％）</a:t>
            </a:r>
          </a:p>
        </p:txBody>
      </p:sp>
      <p:sp>
        <p:nvSpPr>
          <p:cNvPr id="9" name="テキスト ボックス 8"/>
          <p:cNvSpPr txBox="1"/>
          <p:nvPr/>
        </p:nvSpPr>
        <p:spPr>
          <a:xfrm>
            <a:off x="4855468" y="2463279"/>
            <a:ext cx="800219" cy="461665"/>
          </a:xfrm>
          <a:prstGeom prst="rect">
            <a:avLst/>
          </a:prstGeom>
          <a:noFill/>
        </p:spPr>
        <p:txBody>
          <a:bodyPr wrap="none" rtlCol="0">
            <a:spAutoFit/>
          </a:bodyPr>
          <a:lstStyle/>
          <a:p>
            <a:r>
              <a:rPr kumimoji="1" lang="ja-JP" altLang="en-US" sz="2400" dirty="0"/>
              <a:t>（％）</a:t>
            </a:r>
          </a:p>
        </p:txBody>
      </p:sp>
      <p:sp>
        <p:nvSpPr>
          <p:cNvPr id="11" name="テキスト ボックス 10">
            <a:extLst>
              <a:ext uri="{FF2B5EF4-FFF2-40B4-BE49-F238E27FC236}">
                <a16:creationId xmlns:a16="http://schemas.microsoft.com/office/drawing/2014/main" id="{C7F55552-E8CB-19B1-146A-8AE3133638BA}"/>
              </a:ext>
            </a:extLst>
          </p:cNvPr>
          <p:cNvSpPr txBox="1"/>
          <p:nvPr/>
        </p:nvSpPr>
        <p:spPr>
          <a:xfrm>
            <a:off x="6655668" y="6021288"/>
            <a:ext cx="3096344" cy="307777"/>
          </a:xfrm>
          <a:prstGeom prst="rect">
            <a:avLst/>
          </a:prstGeom>
          <a:noFill/>
        </p:spPr>
        <p:txBody>
          <a:bodyPr wrap="square" rtlCol="0">
            <a:spAutoFit/>
          </a:bodyPr>
          <a:lstStyle/>
          <a:p>
            <a:r>
              <a:rPr kumimoji="1" lang="ja-JP" altLang="en-US" sz="1400" dirty="0"/>
              <a:t>出典：文部科学省学校保健統計調査</a:t>
            </a:r>
          </a:p>
        </p:txBody>
      </p:sp>
    </p:spTree>
    <p:extLst>
      <p:ext uri="{BB962C8B-B14F-4D97-AF65-F5344CB8AC3E}">
        <p14:creationId xmlns:p14="http://schemas.microsoft.com/office/powerpoint/2010/main" val="2190813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29" name="グラフ 2">
            <a:extLst>
              <a:ext uri="{FF2B5EF4-FFF2-40B4-BE49-F238E27FC236}">
                <a16:creationId xmlns:a16="http://schemas.microsoft.com/office/drawing/2014/main" id="{E42D497B-AF91-66BE-61CB-9B5675ABB273}"/>
              </a:ext>
            </a:extLst>
          </p:cNvPr>
          <p:cNvGraphicFramePr>
            <a:graphicFrameLocks/>
          </p:cNvGraphicFramePr>
          <p:nvPr>
            <p:extLst>
              <p:ext uri="{D42A27DB-BD31-4B8C-83A1-F6EECF244321}">
                <p14:modId xmlns:p14="http://schemas.microsoft.com/office/powerpoint/2010/main" val="3851349154"/>
              </p:ext>
            </p:extLst>
          </p:nvPr>
        </p:nvGraphicFramePr>
        <p:xfrm>
          <a:off x="390525" y="1268413"/>
          <a:ext cx="9432925" cy="5040907"/>
        </p:xfrm>
        <a:graphic>
          <a:graphicData uri="http://schemas.openxmlformats.org/presentationml/2006/ole">
            <mc:AlternateContent xmlns:mc="http://schemas.openxmlformats.org/markup-compatibility/2006">
              <mc:Choice xmlns:v="urn:schemas-microsoft-com:vml" Requires="v">
                <p:oleObj name="グラフ" r:id="rId3" imgW="7810500" imgH="4394200" progId="Excel.Chart.8">
                  <p:embed/>
                </p:oleObj>
              </mc:Choice>
              <mc:Fallback>
                <p:oleObj name="グラフ" r:id="rId3" imgW="7810500" imgH="4394200" progId="Excel.Chart.8">
                  <p:embed/>
                  <p:pic>
                    <p:nvPicPr>
                      <p:cNvPr id="22529" name="グラフ 2">
                        <a:extLst>
                          <a:ext uri="{FF2B5EF4-FFF2-40B4-BE49-F238E27FC236}">
                            <a16:creationId xmlns:a16="http://schemas.microsoft.com/office/drawing/2014/main" id="{E42D497B-AF91-66BE-61CB-9B5675ABB273}"/>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525" y="1268413"/>
                        <a:ext cx="9432925" cy="5040907"/>
                      </a:xfrm>
                      <a:prstGeom prst="rect">
                        <a:avLst/>
                      </a:prstGeom>
                      <a:noFill/>
                      <a:ln>
                        <a:noFill/>
                      </a:ln>
                    </p:spPr>
                  </p:pic>
                </p:oleObj>
              </mc:Fallback>
            </mc:AlternateContent>
          </a:graphicData>
        </a:graphic>
      </p:graphicFrame>
      <p:sp>
        <p:nvSpPr>
          <p:cNvPr id="22530" name="テキスト ボックス 1">
            <a:extLst>
              <a:ext uri="{FF2B5EF4-FFF2-40B4-BE49-F238E27FC236}">
                <a16:creationId xmlns:a16="http://schemas.microsoft.com/office/drawing/2014/main" id="{2AA871EA-5F87-868E-CBE0-C607ADA8373A}"/>
              </a:ext>
            </a:extLst>
          </p:cNvPr>
          <p:cNvSpPr txBox="1">
            <a:spLocks noChangeArrowheads="1"/>
          </p:cNvSpPr>
          <p:nvPr/>
        </p:nvSpPr>
        <p:spPr bwMode="auto">
          <a:xfrm>
            <a:off x="966788" y="188913"/>
            <a:ext cx="84693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200" b="1">
                <a:solidFill>
                  <a:schemeClr val="tx1"/>
                </a:solidFill>
                <a:latin typeface="Garamond" panose="02020404030301010803" pitchFamily="18" charset="0"/>
                <a:ea typeface="ＭＳ Ｐゴシック" panose="020B0600070205080204" pitchFamily="50" charset="-128"/>
              </a:defRPr>
            </a:lvl1pPr>
            <a:lvl2pPr marL="742950" indent="-285750">
              <a:defRPr kumimoji="1" sz="3200" b="1">
                <a:solidFill>
                  <a:schemeClr val="tx1"/>
                </a:solidFill>
                <a:latin typeface="Garamond" panose="02020404030301010803" pitchFamily="18" charset="0"/>
                <a:ea typeface="ＭＳ Ｐゴシック" panose="020B0600070205080204" pitchFamily="50" charset="-128"/>
              </a:defRPr>
            </a:lvl2pPr>
            <a:lvl3pPr marL="1143000" indent="-228600">
              <a:defRPr kumimoji="1" sz="3200" b="1">
                <a:solidFill>
                  <a:schemeClr val="tx1"/>
                </a:solidFill>
                <a:latin typeface="Garamond" panose="02020404030301010803" pitchFamily="18" charset="0"/>
                <a:ea typeface="ＭＳ Ｐゴシック" panose="020B0600070205080204" pitchFamily="50" charset="-128"/>
              </a:defRPr>
            </a:lvl3pPr>
            <a:lvl4pPr marL="1600200" indent="-228600">
              <a:defRPr kumimoji="1" sz="3200" b="1">
                <a:solidFill>
                  <a:schemeClr val="tx1"/>
                </a:solidFill>
                <a:latin typeface="Garamond" panose="02020404030301010803" pitchFamily="18" charset="0"/>
                <a:ea typeface="ＭＳ Ｐゴシック" panose="020B0600070205080204" pitchFamily="50" charset="-128"/>
              </a:defRPr>
            </a:lvl4pPr>
            <a:lvl5pPr marL="2057400" indent="-228600">
              <a:defRPr kumimoji="1" sz="3200" b="1">
                <a:solidFill>
                  <a:schemeClr val="tx1"/>
                </a:solidFill>
                <a:latin typeface="Garamond" panose="02020404030301010803" pitchFamily="18" charset="0"/>
                <a:ea typeface="ＭＳ Ｐゴシック" panose="020B0600070205080204" pitchFamily="50" charset="-128"/>
              </a:defRPr>
            </a:lvl5pPr>
            <a:lvl6pPr marL="2514600" indent="-228600" fontAlgn="base">
              <a:spcBef>
                <a:spcPct val="0"/>
              </a:spcBef>
              <a:spcAft>
                <a:spcPct val="0"/>
              </a:spcAft>
              <a:defRPr kumimoji="1" sz="3200" b="1">
                <a:solidFill>
                  <a:schemeClr val="tx1"/>
                </a:solidFill>
                <a:latin typeface="Garamond" panose="02020404030301010803" pitchFamily="18" charset="0"/>
                <a:ea typeface="ＭＳ Ｐゴシック" panose="020B0600070205080204" pitchFamily="50" charset="-128"/>
              </a:defRPr>
            </a:lvl6pPr>
            <a:lvl7pPr marL="2971800" indent="-228600" fontAlgn="base">
              <a:spcBef>
                <a:spcPct val="0"/>
              </a:spcBef>
              <a:spcAft>
                <a:spcPct val="0"/>
              </a:spcAft>
              <a:defRPr kumimoji="1" sz="3200" b="1">
                <a:solidFill>
                  <a:schemeClr val="tx1"/>
                </a:solidFill>
                <a:latin typeface="Garamond" panose="02020404030301010803" pitchFamily="18" charset="0"/>
                <a:ea typeface="ＭＳ Ｐゴシック" panose="020B0600070205080204" pitchFamily="50" charset="-128"/>
              </a:defRPr>
            </a:lvl7pPr>
            <a:lvl8pPr marL="3429000" indent="-228600" fontAlgn="base">
              <a:spcBef>
                <a:spcPct val="0"/>
              </a:spcBef>
              <a:spcAft>
                <a:spcPct val="0"/>
              </a:spcAft>
              <a:defRPr kumimoji="1" sz="3200" b="1">
                <a:solidFill>
                  <a:schemeClr val="tx1"/>
                </a:solidFill>
                <a:latin typeface="Garamond" panose="02020404030301010803" pitchFamily="18" charset="0"/>
                <a:ea typeface="ＭＳ Ｐゴシック" panose="020B0600070205080204" pitchFamily="50" charset="-128"/>
              </a:defRPr>
            </a:lvl8pPr>
            <a:lvl9pPr marL="3886200" indent="-228600" fontAlgn="base">
              <a:spcBef>
                <a:spcPct val="0"/>
              </a:spcBef>
              <a:spcAft>
                <a:spcPct val="0"/>
              </a:spcAft>
              <a:defRPr kumimoji="1" sz="3200" b="1">
                <a:solidFill>
                  <a:schemeClr val="tx1"/>
                </a:solidFill>
                <a:latin typeface="Garamond" panose="02020404030301010803" pitchFamily="18" charset="0"/>
                <a:ea typeface="ＭＳ Ｐゴシック" panose="020B0600070205080204" pitchFamily="50" charset="-128"/>
              </a:defRPr>
            </a:lvl9pPr>
          </a:lstStyle>
          <a:p>
            <a:r>
              <a:rPr lang="ja-JP" altLang="en-US" sz="3600"/>
              <a:t>肥満傾向児（肥満度</a:t>
            </a:r>
            <a:r>
              <a:rPr lang="en-US" altLang="ja-JP" sz="3600"/>
              <a:t>20</a:t>
            </a:r>
            <a:r>
              <a:rPr lang="ja-JP" altLang="en-US" sz="3600"/>
              <a:t>％以上）の年次推移</a:t>
            </a:r>
          </a:p>
        </p:txBody>
      </p:sp>
      <p:sp>
        <p:nvSpPr>
          <p:cNvPr id="22531" name="テキスト ボックス 2">
            <a:extLst>
              <a:ext uri="{FF2B5EF4-FFF2-40B4-BE49-F238E27FC236}">
                <a16:creationId xmlns:a16="http://schemas.microsoft.com/office/drawing/2014/main" id="{1C390201-3601-DBE3-9BFF-E34DB0B07AC5}"/>
              </a:ext>
            </a:extLst>
          </p:cNvPr>
          <p:cNvSpPr txBox="1">
            <a:spLocks noChangeArrowheads="1"/>
          </p:cNvSpPr>
          <p:nvPr/>
        </p:nvSpPr>
        <p:spPr bwMode="auto">
          <a:xfrm>
            <a:off x="319088" y="836613"/>
            <a:ext cx="10048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200" b="1">
                <a:solidFill>
                  <a:schemeClr val="tx1"/>
                </a:solidFill>
                <a:latin typeface="Garamond" panose="02020404030301010803" pitchFamily="18" charset="0"/>
                <a:ea typeface="ＭＳ Ｐゴシック" panose="020B0600070205080204" pitchFamily="50" charset="-128"/>
              </a:defRPr>
            </a:lvl1pPr>
            <a:lvl2pPr marL="742950" indent="-285750">
              <a:defRPr kumimoji="1" sz="3200" b="1">
                <a:solidFill>
                  <a:schemeClr val="tx1"/>
                </a:solidFill>
                <a:latin typeface="Garamond" panose="02020404030301010803" pitchFamily="18" charset="0"/>
                <a:ea typeface="ＭＳ Ｐゴシック" panose="020B0600070205080204" pitchFamily="50" charset="-128"/>
              </a:defRPr>
            </a:lvl2pPr>
            <a:lvl3pPr marL="1143000" indent="-228600">
              <a:defRPr kumimoji="1" sz="3200" b="1">
                <a:solidFill>
                  <a:schemeClr val="tx1"/>
                </a:solidFill>
                <a:latin typeface="Garamond" panose="02020404030301010803" pitchFamily="18" charset="0"/>
                <a:ea typeface="ＭＳ Ｐゴシック" panose="020B0600070205080204" pitchFamily="50" charset="-128"/>
              </a:defRPr>
            </a:lvl3pPr>
            <a:lvl4pPr marL="1600200" indent="-228600">
              <a:defRPr kumimoji="1" sz="3200" b="1">
                <a:solidFill>
                  <a:schemeClr val="tx1"/>
                </a:solidFill>
                <a:latin typeface="Garamond" panose="02020404030301010803" pitchFamily="18" charset="0"/>
                <a:ea typeface="ＭＳ Ｐゴシック" panose="020B0600070205080204" pitchFamily="50" charset="-128"/>
              </a:defRPr>
            </a:lvl4pPr>
            <a:lvl5pPr marL="2057400" indent="-228600">
              <a:defRPr kumimoji="1" sz="3200" b="1">
                <a:solidFill>
                  <a:schemeClr val="tx1"/>
                </a:solidFill>
                <a:latin typeface="Garamond" panose="02020404030301010803" pitchFamily="18" charset="0"/>
                <a:ea typeface="ＭＳ Ｐゴシック" panose="020B0600070205080204" pitchFamily="50" charset="-128"/>
              </a:defRPr>
            </a:lvl5pPr>
            <a:lvl6pPr marL="2514600" indent="-228600" fontAlgn="base">
              <a:spcBef>
                <a:spcPct val="0"/>
              </a:spcBef>
              <a:spcAft>
                <a:spcPct val="0"/>
              </a:spcAft>
              <a:defRPr kumimoji="1" sz="3200" b="1">
                <a:solidFill>
                  <a:schemeClr val="tx1"/>
                </a:solidFill>
                <a:latin typeface="Garamond" panose="02020404030301010803" pitchFamily="18" charset="0"/>
                <a:ea typeface="ＭＳ Ｐゴシック" panose="020B0600070205080204" pitchFamily="50" charset="-128"/>
              </a:defRPr>
            </a:lvl6pPr>
            <a:lvl7pPr marL="2971800" indent="-228600" fontAlgn="base">
              <a:spcBef>
                <a:spcPct val="0"/>
              </a:spcBef>
              <a:spcAft>
                <a:spcPct val="0"/>
              </a:spcAft>
              <a:defRPr kumimoji="1" sz="3200" b="1">
                <a:solidFill>
                  <a:schemeClr val="tx1"/>
                </a:solidFill>
                <a:latin typeface="Garamond" panose="02020404030301010803" pitchFamily="18" charset="0"/>
                <a:ea typeface="ＭＳ Ｐゴシック" panose="020B0600070205080204" pitchFamily="50" charset="-128"/>
              </a:defRPr>
            </a:lvl7pPr>
            <a:lvl8pPr marL="3429000" indent="-228600" fontAlgn="base">
              <a:spcBef>
                <a:spcPct val="0"/>
              </a:spcBef>
              <a:spcAft>
                <a:spcPct val="0"/>
              </a:spcAft>
              <a:defRPr kumimoji="1" sz="3200" b="1">
                <a:solidFill>
                  <a:schemeClr val="tx1"/>
                </a:solidFill>
                <a:latin typeface="Garamond" panose="02020404030301010803" pitchFamily="18" charset="0"/>
                <a:ea typeface="ＭＳ Ｐゴシック" panose="020B0600070205080204" pitchFamily="50" charset="-128"/>
              </a:defRPr>
            </a:lvl8pPr>
            <a:lvl9pPr marL="3886200" indent="-228600" fontAlgn="base">
              <a:spcBef>
                <a:spcPct val="0"/>
              </a:spcBef>
              <a:spcAft>
                <a:spcPct val="0"/>
              </a:spcAft>
              <a:defRPr kumimoji="1" sz="3200" b="1">
                <a:solidFill>
                  <a:schemeClr val="tx1"/>
                </a:solidFill>
                <a:latin typeface="Garamond" panose="02020404030301010803" pitchFamily="18" charset="0"/>
                <a:ea typeface="ＭＳ Ｐゴシック" panose="020B0600070205080204" pitchFamily="50" charset="-128"/>
              </a:defRPr>
            </a:lvl9pPr>
          </a:lstStyle>
          <a:p>
            <a:r>
              <a:rPr lang="ja-JP" altLang="en-US"/>
              <a:t>（％）</a:t>
            </a:r>
          </a:p>
        </p:txBody>
      </p:sp>
      <p:sp>
        <p:nvSpPr>
          <p:cNvPr id="2" name="フッター プレースホルダー 1">
            <a:extLst>
              <a:ext uri="{FF2B5EF4-FFF2-40B4-BE49-F238E27FC236}">
                <a16:creationId xmlns:a16="http://schemas.microsoft.com/office/drawing/2014/main" id="{565662E2-FC4A-1C20-D925-D088E26A2B68}"/>
              </a:ext>
            </a:extLst>
          </p:cNvPr>
          <p:cNvSpPr>
            <a:spLocks noGrp="1"/>
          </p:cNvSpPr>
          <p:nvPr>
            <p:ph type="ftr" sz="quarter" idx="12"/>
          </p:nvPr>
        </p:nvSpPr>
        <p:spPr>
          <a:xfrm>
            <a:off x="3559324" y="6165304"/>
            <a:ext cx="3257550" cy="476250"/>
          </a:xfrm>
        </p:spPr>
        <p:txBody>
          <a:bodyPr/>
          <a:lstStyle/>
          <a:p>
            <a:pPr>
              <a:defRPr/>
            </a:pPr>
            <a:r>
              <a:rPr lang="zh-CN" altLang="en-US" dirty="0"/>
              <a:t>大阪府医師会学校医部会</a:t>
            </a:r>
            <a:endParaRPr lang="en-US" altLang="ja-JP" dirty="0"/>
          </a:p>
        </p:txBody>
      </p:sp>
      <p:sp>
        <p:nvSpPr>
          <p:cNvPr id="3" name="テキスト ボックス 2">
            <a:extLst>
              <a:ext uri="{FF2B5EF4-FFF2-40B4-BE49-F238E27FC236}">
                <a16:creationId xmlns:a16="http://schemas.microsoft.com/office/drawing/2014/main" id="{D4EA27B1-89E1-C463-E689-36373BB45DB2}"/>
              </a:ext>
            </a:extLst>
          </p:cNvPr>
          <p:cNvSpPr txBox="1"/>
          <p:nvPr/>
        </p:nvSpPr>
        <p:spPr>
          <a:xfrm>
            <a:off x="6655668" y="6021288"/>
            <a:ext cx="3096343" cy="307777"/>
          </a:xfrm>
          <a:prstGeom prst="rect">
            <a:avLst/>
          </a:prstGeom>
          <a:noFill/>
        </p:spPr>
        <p:txBody>
          <a:bodyPr wrap="square" rtlCol="0">
            <a:spAutoFit/>
          </a:bodyPr>
          <a:lstStyle/>
          <a:p>
            <a:r>
              <a:rPr kumimoji="1" lang="ja-JP" altLang="en-US" sz="1400" dirty="0">
                <a:solidFill>
                  <a:schemeClr val="bg1"/>
                </a:solidFill>
              </a:rPr>
              <a:t>出典：文部科学省学校保健統計調査</a:t>
            </a:r>
          </a:p>
        </p:txBody>
      </p:sp>
    </p:spTree>
    <p:extLst>
      <p:ext uri="{BB962C8B-B14F-4D97-AF65-F5344CB8AC3E}">
        <p14:creationId xmlns:p14="http://schemas.microsoft.com/office/powerpoint/2010/main" val="41916581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Rot="1" noChangeArrowheads="1"/>
          </p:cNvSpPr>
          <p:nvPr>
            <p:ph type="title"/>
          </p:nvPr>
        </p:nvSpPr>
        <p:spPr>
          <a:xfrm>
            <a:off x="771525" y="762000"/>
            <a:ext cx="8743950" cy="1143000"/>
          </a:xfrm>
        </p:spPr>
        <p:txBody>
          <a:bodyPr/>
          <a:lstStyle/>
          <a:p>
            <a:pPr>
              <a:defRPr/>
            </a:pPr>
            <a:r>
              <a:rPr lang="ja-JP" altLang="en-US" dirty="0"/>
              <a:t>小児肥満症の診断基準</a:t>
            </a:r>
            <a:br>
              <a:rPr lang="en-US" altLang="ja-JP" dirty="0"/>
            </a:br>
            <a:r>
              <a:rPr lang="ja-JP" altLang="en-US" sz="3600" dirty="0">
                <a:solidFill>
                  <a:schemeClr val="tx1"/>
                </a:solidFill>
              </a:rPr>
              <a:t>小児適正体格検討委員会</a:t>
            </a:r>
            <a:br>
              <a:rPr lang="en-US" altLang="ja-JP" sz="3600" dirty="0">
                <a:solidFill>
                  <a:schemeClr val="tx1"/>
                </a:solidFill>
              </a:rPr>
            </a:br>
            <a:r>
              <a:rPr lang="ja-JP" altLang="en-US" dirty="0">
                <a:solidFill>
                  <a:schemeClr val="tx1"/>
                </a:solidFill>
              </a:rPr>
              <a:t>肥満症の判定</a:t>
            </a:r>
            <a:endParaRPr lang="ja-JP" altLang="en-US" dirty="0"/>
          </a:p>
        </p:txBody>
      </p:sp>
      <p:sp>
        <p:nvSpPr>
          <p:cNvPr id="278531" name="Rectangle 3"/>
          <p:cNvSpPr>
            <a:spLocks noGrp="1" noChangeArrowheads="1"/>
          </p:cNvSpPr>
          <p:nvPr>
            <p:ph type="body" idx="1"/>
          </p:nvPr>
        </p:nvSpPr>
        <p:spPr>
          <a:xfrm>
            <a:off x="1152525" y="2590800"/>
            <a:ext cx="8743950" cy="3429000"/>
          </a:xfrm>
        </p:spPr>
        <p:txBody>
          <a:bodyPr/>
          <a:lstStyle/>
          <a:p>
            <a:pPr>
              <a:buFont typeface="Wingdings" charset="0"/>
              <a:buChar char="n"/>
              <a:defRPr/>
            </a:pPr>
            <a:r>
              <a:rPr lang="en-US" altLang="ja-JP" dirty="0"/>
              <a:t>18</a:t>
            </a:r>
            <a:r>
              <a:rPr lang="ja-JP" altLang="en-US" dirty="0"/>
              <a:t>歳未満の小児で</a:t>
            </a:r>
            <a:r>
              <a:rPr lang="ja-JP" altLang="en-US" dirty="0">
                <a:solidFill>
                  <a:srgbClr val="FFFF00"/>
                </a:solidFill>
              </a:rPr>
              <a:t>肥満度が</a:t>
            </a:r>
            <a:r>
              <a:rPr lang="en-US" altLang="ja-JP" dirty="0">
                <a:solidFill>
                  <a:srgbClr val="FFFF00"/>
                </a:solidFill>
              </a:rPr>
              <a:t>20</a:t>
            </a:r>
            <a:r>
              <a:rPr lang="ja-JP" altLang="en-US" dirty="0">
                <a:solidFill>
                  <a:srgbClr val="FFFF00"/>
                </a:solidFill>
              </a:rPr>
              <a:t>％以上</a:t>
            </a:r>
            <a:r>
              <a:rPr lang="ja-JP" altLang="en-US" dirty="0"/>
              <a:t>、　　　　　　　　　　　</a:t>
            </a:r>
            <a:endParaRPr lang="en-US" altLang="ja-JP" dirty="0"/>
          </a:p>
          <a:p>
            <a:pPr>
              <a:buFont typeface="Wingdings" charset="0"/>
              <a:buNone/>
              <a:defRPr/>
            </a:pPr>
            <a:r>
              <a:rPr lang="ja-JP" altLang="en-US" dirty="0">
                <a:solidFill>
                  <a:srgbClr val="FFFF00"/>
                </a:solidFill>
              </a:rPr>
              <a:t>　　　　　　　　　　　　　（幼児は</a:t>
            </a:r>
            <a:r>
              <a:rPr lang="en-US" altLang="ja-JP" dirty="0">
                <a:solidFill>
                  <a:srgbClr val="FFFF00"/>
                </a:solidFill>
              </a:rPr>
              <a:t>15</a:t>
            </a:r>
            <a:r>
              <a:rPr lang="ja-JP" altLang="en-US" dirty="0">
                <a:solidFill>
                  <a:srgbClr val="FFFF00"/>
                </a:solidFill>
              </a:rPr>
              <a:t>％以上）</a:t>
            </a:r>
            <a:r>
              <a:rPr lang="ja-JP" altLang="en-US" dirty="0"/>
              <a:t>　　　　　　かつ有意に</a:t>
            </a:r>
            <a:r>
              <a:rPr lang="ja-JP" altLang="en-US" dirty="0">
                <a:solidFill>
                  <a:schemeClr val="tx2"/>
                </a:solidFill>
              </a:rPr>
              <a:t>体脂肪率が増加</a:t>
            </a:r>
            <a:r>
              <a:rPr lang="ja-JP" altLang="en-US" dirty="0"/>
              <a:t>した状態。</a:t>
            </a:r>
            <a:endParaRPr lang="en-US" altLang="ja-JP" dirty="0"/>
          </a:p>
          <a:p>
            <a:pPr>
              <a:buFont typeface="Wingdings" charset="0"/>
              <a:buNone/>
              <a:defRPr/>
            </a:pPr>
            <a:r>
              <a:rPr lang="ja-JP" altLang="en-US" dirty="0"/>
              <a:t>　　　　　男児（小児期全般）：</a:t>
            </a:r>
            <a:r>
              <a:rPr lang="en-US" altLang="ja-JP" dirty="0"/>
              <a:t>25</a:t>
            </a:r>
            <a:r>
              <a:rPr lang="ja-JP" altLang="en-US" dirty="0"/>
              <a:t>％</a:t>
            </a:r>
            <a:endParaRPr lang="en-US" altLang="ja-JP" dirty="0"/>
          </a:p>
          <a:p>
            <a:pPr>
              <a:buFont typeface="Wingdings" charset="0"/>
              <a:buNone/>
              <a:defRPr/>
            </a:pPr>
            <a:r>
              <a:rPr lang="ja-JP" altLang="en-US" dirty="0"/>
              <a:t>　　　　　女児　　　</a:t>
            </a:r>
            <a:r>
              <a:rPr lang="en-US" altLang="ja-JP" dirty="0"/>
              <a:t>11</a:t>
            </a:r>
            <a:r>
              <a:rPr lang="ja-JP" altLang="en-US" dirty="0"/>
              <a:t>歳未満：</a:t>
            </a:r>
            <a:r>
              <a:rPr lang="en-US" altLang="ja-JP" dirty="0"/>
              <a:t>30</a:t>
            </a:r>
            <a:r>
              <a:rPr lang="ja-JP" altLang="en-US" dirty="0"/>
              <a:t>％</a:t>
            </a:r>
            <a:endParaRPr lang="en-US" altLang="ja-JP" dirty="0"/>
          </a:p>
          <a:p>
            <a:pPr>
              <a:buFont typeface="Wingdings" charset="0"/>
              <a:buNone/>
              <a:defRPr/>
            </a:pPr>
            <a:r>
              <a:rPr lang="ja-JP" altLang="en-US" dirty="0"/>
              <a:t>　</a:t>
            </a:r>
            <a:r>
              <a:rPr lang="en-US" altLang="ja-JP" dirty="0"/>
              <a:t>   </a:t>
            </a:r>
            <a:r>
              <a:rPr lang="ja-JP" altLang="en-US" dirty="0"/>
              <a:t>　　　　</a:t>
            </a:r>
            <a:r>
              <a:rPr lang="en-US" altLang="ja-JP" dirty="0"/>
              <a:t>    </a:t>
            </a:r>
            <a:r>
              <a:rPr lang="ja-JP" altLang="en-US" dirty="0"/>
              <a:t>　　　</a:t>
            </a:r>
            <a:r>
              <a:rPr lang="en-US" altLang="ja-JP" dirty="0"/>
              <a:t>11</a:t>
            </a:r>
            <a:r>
              <a:rPr lang="ja-JP" altLang="en-US" dirty="0"/>
              <a:t>歳以上：</a:t>
            </a:r>
            <a:r>
              <a:rPr lang="en-US" altLang="ja-JP" dirty="0"/>
              <a:t>35</a:t>
            </a:r>
            <a:r>
              <a:rPr lang="ja-JP" altLang="en-US" dirty="0"/>
              <a:t>％</a:t>
            </a:r>
          </a:p>
        </p:txBody>
      </p:sp>
      <p:sp>
        <p:nvSpPr>
          <p:cNvPr id="278532" name="Rectangle 4"/>
          <p:cNvSpPr>
            <a:spLocks noChangeArrowheads="1"/>
          </p:cNvSpPr>
          <p:nvPr/>
        </p:nvSpPr>
        <p:spPr bwMode="auto">
          <a:xfrm>
            <a:off x="1143000" y="2514600"/>
            <a:ext cx="7837488" cy="3505200"/>
          </a:xfrm>
          <a:prstGeom prst="rect">
            <a:avLst/>
          </a:prstGeom>
          <a:noFill/>
          <a:ln w="28575">
            <a:solidFill>
              <a:schemeClr val="accent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ja-JP" altLang="en-US">
              <a:latin typeface="Garamond" charset="0"/>
              <a:ea typeface="ＭＳ Ｐゴシック" charset="0"/>
            </a:endParaRPr>
          </a:p>
        </p:txBody>
      </p:sp>
      <p:sp>
        <p:nvSpPr>
          <p:cNvPr id="5" name="フッター プレースホルダ 4"/>
          <p:cNvSpPr>
            <a:spLocks noGrp="1"/>
          </p:cNvSpPr>
          <p:nvPr>
            <p:ph type="ftr" sz="quarter" idx="12"/>
          </p:nvPr>
        </p:nvSpPr>
        <p:spPr/>
        <p:txBody>
          <a:bodyPr/>
          <a:lstStyle/>
          <a:p>
            <a:pPr>
              <a:defRPr/>
            </a:pPr>
            <a:r>
              <a:rPr lang="zh-CN" altLang="en-US" dirty="0"/>
              <a:t>大阪府医師会学校医部会</a:t>
            </a:r>
            <a:endParaRPr lang="en-US" altLang="ja-JP"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04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0038" y="993775"/>
            <a:ext cx="5365750" cy="56784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26626" name="テキスト ボックス 1"/>
          <p:cNvSpPr txBox="1">
            <a:spLocks noChangeArrowheads="1"/>
          </p:cNvSpPr>
          <p:nvPr/>
        </p:nvSpPr>
        <p:spPr bwMode="auto">
          <a:xfrm>
            <a:off x="3814763" y="365125"/>
            <a:ext cx="3057525" cy="584200"/>
          </a:xfrm>
          <a:prstGeom prst="rect">
            <a:avLst/>
          </a:prstGeom>
          <a:noFill/>
          <a:ln w="9525">
            <a:noFill/>
            <a:miter lim="800000"/>
            <a:headEnd/>
            <a:tailEnd/>
          </a:ln>
        </p:spPr>
        <p:txBody>
          <a:bodyPr wrap="none">
            <a:spAutoFit/>
          </a:bodyPr>
          <a:lstStyle/>
          <a:p>
            <a:r>
              <a:rPr lang="ja-JP" altLang="en-US" dirty="0"/>
              <a:t>肥満度判定曲線</a:t>
            </a:r>
          </a:p>
        </p:txBody>
      </p:sp>
      <p:sp>
        <p:nvSpPr>
          <p:cNvPr id="4" name="フッター プレースホルダ 3"/>
          <p:cNvSpPr>
            <a:spLocks noGrp="1"/>
          </p:cNvSpPr>
          <p:nvPr>
            <p:ph type="ftr" sz="quarter" idx="12"/>
          </p:nvPr>
        </p:nvSpPr>
        <p:spPr/>
        <p:txBody>
          <a:bodyPr/>
          <a:lstStyle/>
          <a:p>
            <a:pPr>
              <a:defRPr/>
            </a:pPr>
            <a:r>
              <a:rPr lang="zh-CN" altLang="en-US"/>
              <a:t>大阪府医師会学校医部会</a:t>
            </a:r>
            <a:endParaRPr lang="en-US" altLang="ja-JP"/>
          </a:p>
        </p:txBody>
      </p:sp>
      <p:sp>
        <p:nvSpPr>
          <p:cNvPr id="5" name="フッター プレースホルダ 4"/>
          <p:cNvSpPr txBox="1">
            <a:spLocks/>
          </p:cNvSpPr>
          <p:nvPr/>
        </p:nvSpPr>
        <p:spPr bwMode="auto">
          <a:xfrm>
            <a:off x="8311852" y="6309320"/>
            <a:ext cx="1975148" cy="4046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200" b="0" i="0" u="none" strike="noStrike" kern="1200" cap="none" spc="0" normalizeH="0" baseline="0" noProof="0" dirty="0">
                <a:ln>
                  <a:noFill/>
                </a:ln>
                <a:solidFill>
                  <a:schemeClr val="tx1"/>
                </a:solidFill>
                <a:effectLst/>
                <a:uLnTx/>
                <a:uFillTx/>
                <a:latin typeface="Arial" charset="0"/>
                <a:ea typeface="ＭＳ Ｐゴシック" charset="0"/>
                <a:cs typeface="+mn-cs"/>
              </a:rPr>
              <a:t>大阪府医師会学校医部会</a:t>
            </a:r>
            <a:endParaRPr kumimoji="0" lang="en-US" altLang="ja-JP" sz="1200" b="0" i="0" u="none" strike="noStrike" kern="1200" cap="none" spc="0" normalizeH="0" baseline="0" noProof="0" dirty="0">
              <a:ln>
                <a:noFill/>
              </a:ln>
              <a:solidFill>
                <a:schemeClr val="tx1"/>
              </a:solidFill>
              <a:effectLst/>
              <a:uLnTx/>
              <a:uFillTx/>
              <a:latin typeface="Arial" charset="0"/>
              <a:ea typeface="ＭＳ Ｐゴシック" charset="0"/>
              <a:cs typeface="+mn-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ext Box 2"/>
          <p:cNvSpPr txBox="1">
            <a:spLocks noChangeArrowheads="1"/>
          </p:cNvSpPr>
          <p:nvPr/>
        </p:nvSpPr>
        <p:spPr bwMode="auto">
          <a:xfrm>
            <a:off x="769938" y="266700"/>
            <a:ext cx="8713787" cy="106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algn="just">
              <a:spcBef>
                <a:spcPct val="50000"/>
              </a:spcBef>
              <a:defRPr/>
            </a:pPr>
            <a:r>
              <a:rPr lang="ja-JP" altLang="en-US" sz="4400" dirty="0">
                <a:latin typeface="Arial Black" charset="0"/>
                <a:ea typeface="ＭＳ Ｐゴシック" charset="0"/>
              </a:rPr>
              <a:t>メタボリックシンドロームとは</a:t>
            </a:r>
          </a:p>
        </p:txBody>
      </p:sp>
      <p:sp>
        <p:nvSpPr>
          <p:cNvPr id="135172" name="Text Box 4"/>
          <p:cNvSpPr txBox="1">
            <a:spLocks noChangeArrowheads="1"/>
          </p:cNvSpPr>
          <p:nvPr/>
        </p:nvSpPr>
        <p:spPr bwMode="auto">
          <a:xfrm>
            <a:off x="1400175" y="1557338"/>
            <a:ext cx="7631113" cy="4727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just">
              <a:lnSpc>
                <a:spcPct val="120000"/>
              </a:lnSpc>
              <a:defRPr/>
            </a:pPr>
            <a:r>
              <a:rPr lang="ja-JP" altLang="en-US" sz="3600" dirty="0">
                <a:solidFill>
                  <a:srgbClr val="FFFF00"/>
                </a:solidFill>
                <a:latin typeface="Arial" charset="0"/>
                <a:ea typeface="ＭＳ Ｐゴシック" charset="0"/>
              </a:rPr>
              <a:t>腹部の内臓脂肪蓄積</a:t>
            </a:r>
            <a:r>
              <a:rPr lang="ja-JP" altLang="en-US" sz="3600" dirty="0">
                <a:latin typeface="Arial" charset="0"/>
                <a:ea typeface="ＭＳ Ｐゴシック" charset="0"/>
              </a:rPr>
              <a:t>に</a:t>
            </a:r>
            <a:endParaRPr lang="en-US" altLang="ja-JP" sz="3600" dirty="0">
              <a:latin typeface="Arial" charset="0"/>
              <a:ea typeface="ＭＳ Ｐゴシック" charset="0"/>
            </a:endParaRPr>
          </a:p>
          <a:p>
            <a:pPr algn="just">
              <a:lnSpc>
                <a:spcPct val="120000"/>
              </a:lnSpc>
              <a:defRPr/>
            </a:pPr>
            <a:r>
              <a:rPr lang="ja-JP" altLang="en-US" sz="3600" dirty="0">
                <a:latin typeface="Arial" charset="0"/>
                <a:ea typeface="ＭＳ Ｐゴシック" charset="0"/>
              </a:rPr>
              <a:t>１）インスリン抵抗性</a:t>
            </a:r>
            <a:endParaRPr lang="en-US" altLang="ja-JP" sz="3600" dirty="0">
              <a:latin typeface="Arial" charset="0"/>
              <a:ea typeface="ＭＳ Ｐゴシック" charset="0"/>
            </a:endParaRPr>
          </a:p>
          <a:p>
            <a:pPr algn="just">
              <a:lnSpc>
                <a:spcPct val="120000"/>
              </a:lnSpc>
              <a:defRPr/>
            </a:pPr>
            <a:r>
              <a:rPr lang="ja-JP" altLang="en-US" sz="3600" dirty="0">
                <a:solidFill>
                  <a:srgbClr val="FFFFFF"/>
                </a:solidFill>
                <a:latin typeface="Arial" charset="0"/>
                <a:ea typeface="ＭＳ Ｐゴシック" charset="0"/>
              </a:rPr>
              <a:t>２）高血糖</a:t>
            </a:r>
            <a:endParaRPr lang="en-US" altLang="ja-JP" sz="3600" dirty="0">
              <a:solidFill>
                <a:srgbClr val="FFFFFF"/>
              </a:solidFill>
              <a:latin typeface="Arial" charset="0"/>
              <a:ea typeface="ＭＳ Ｐゴシック" charset="0"/>
            </a:endParaRPr>
          </a:p>
          <a:p>
            <a:pPr algn="just">
              <a:lnSpc>
                <a:spcPct val="120000"/>
              </a:lnSpc>
              <a:defRPr/>
            </a:pPr>
            <a:r>
              <a:rPr lang="ja-JP" altLang="en-US" sz="3600" dirty="0">
                <a:solidFill>
                  <a:srgbClr val="FFFFFF"/>
                </a:solidFill>
                <a:latin typeface="Arial" charset="0"/>
                <a:ea typeface="ＭＳ Ｐゴシック" charset="0"/>
              </a:rPr>
              <a:t>３）高血圧</a:t>
            </a:r>
            <a:endParaRPr lang="en-US" altLang="ja-JP" sz="3600" dirty="0">
              <a:solidFill>
                <a:srgbClr val="FFFFFF"/>
              </a:solidFill>
              <a:latin typeface="Arial" charset="0"/>
              <a:ea typeface="ＭＳ Ｐゴシック" charset="0"/>
            </a:endParaRPr>
          </a:p>
          <a:p>
            <a:pPr algn="just">
              <a:lnSpc>
                <a:spcPct val="120000"/>
              </a:lnSpc>
              <a:defRPr/>
            </a:pPr>
            <a:r>
              <a:rPr lang="ja-JP" altLang="en-US" sz="3600" dirty="0">
                <a:solidFill>
                  <a:srgbClr val="FFFFFF"/>
                </a:solidFill>
                <a:latin typeface="Arial" charset="0"/>
                <a:ea typeface="ＭＳ Ｐゴシック" charset="0"/>
              </a:rPr>
              <a:t>４）脂質異常　</a:t>
            </a:r>
            <a:endParaRPr lang="en-US" altLang="ja-JP" sz="3600" dirty="0">
              <a:solidFill>
                <a:srgbClr val="FFFFFF"/>
              </a:solidFill>
              <a:latin typeface="Arial" charset="0"/>
              <a:ea typeface="ＭＳ Ｐゴシック" charset="0"/>
            </a:endParaRPr>
          </a:p>
          <a:p>
            <a:pPr algn="just">
              <a:lnSpc>
                <a:spcPct val="120000"/>
              </a:lnSpc>
              <a:defRPr/>
            </a:pPr>
            <a:r>
              <a:rPr lang="ja-JP" altLang="en-US" sz="3600" dirty="0">
                <a:solidFill>
                  <a:srgbClr val="FFFFFF"/>
                </a:solidFill>
                <a:latin typeface="Arial" charset="0"/>
                <a:ea typeface="ＭＳ Ｐゴシック" charset="0"/>
              </a:rPr>
              <a:t>　を合わせてきたし、</a:t>
            </a:r>
            <a:endParaRPr lang="en-US" altLang="ja-JP" sz="3600" dirty="0">
              <a:solidFill>
                <a:srgbClr val="FFFFFF"/>
              </a:solidFill>
              <a:latin typeface="Arial" charset="0"/>
              <a:ea typeface="ＭＳ Ｐゴシック" charset="0"/>
            </a:endParaRPr>
          </a:p>
          <a:p>
            <a:pPr algn="just">
              <a:lnSpc>
                <a:spcPct val="120000"/>
              </a:lnSpc>
              <a:defRPr/>
            </a:pPr>
            <a:r>
              <a:rPr lang="ja-JP" altLang="en-US" sz="3600" dirty="0">
                <a:solidFill>
                  <a:srgbClr val="FFFF00"/>
                </a:solidFill>
                <a:latin typeface="Arial" charset="0"/>
                <a:ea typeface="ＭＳ Ｐゴシック" charset="0"/>
              </a:rPr>
              <a:t>動脈硬化</a:t>
            </a:r>
            <a:r>
              <a:rPr lang="ja-JP" altLang="en-US" sz="3600" dirty="0">
                <a:solidFill>
                  <a:srgbClr val="FFFFFF"/>
                </a:solidFill>
                <a:latin typeface="Arial" charset="0"/>
                <a:ea typeface="ＭＳ Ｐゴシック" charset="0"/>
              </a:rPr>
              <a:t>になりやすい病気の概念</a:t>
            </a:r>
          </a:p>
        </p:txBody>
      </p:sp>
      <p:sp>
        <p:nvSpPr>
          <p:cNvPr id="2" name="正方形/長方形 1"/>
          <p:cNvSpPr/>
          <p:nvPr/>
        </p:nvSpPr>
        <p:spPr bwMode="auto">
          <a:xfrm>
            <a:off x="1111250" y="1557338"/>
            <a:ext cx="7561263" cy="4967287"/>
          </a:xfrm>
          <a:prstGeom prst="rect">
            <a:avLst/>
          </a:prstGeom>
          <a:noFill/>
          <a:ln w="9525" cap="flat" cmpd="sng" algn="ctr">
            <a:solidFill>
              <a:schemeClr val="accent1">
                <a:lumMod val="60000"/>
                <a:lumOff val="40000"/>
              </a:schemeClr>
            </a:solidFill>
            <a:prstDash val="solid"/>
            <a:round/>
            <a:headEnd type="none" w="med" len="med"/>
            <a:tailEnd type="none" w="med" len="med"/>
          </a:ln>
          <a:effectLst/>
        </p:spPr>
        <p:txBody>
          <a:bodyPr/>
          <a:lstStyle/>
          <a:p>
            <a:pPr marL="514350" indent="-514350">
              <a:buFont typeface="+mj-lt"/>
              <a:buAutoNum type="arabicPeriod"/>
              <a:defRPr/>
            </a:pPr>
            <a:endParaRPr lang="ja-JP" altLang="en-US">
              <a:latin typeface="Garamond" charset="0"/>
              <a:ea typeface="ＭＳ Ｐゴシック" charset="0"/>
            </a:endParaRPr>
          </a:p>
        </p:txBody>
      </p:sp>
      <p:sp>
        <p:nvSpPr>
          <p:cNvPr id="10" name="フッター プレースホルダ 9"/>
          <p:cNvSpPr>
            <a:spLocks noGrp="1"/>
          </p:cNvSpPr>
          <p:nvPr>
            <p:ph type="ftr" sz="quarter" idx="12"/>
          </p:nvPr>
        </p:nvSpPr>
        <p:spPr>
          <a:xfrm>
            <a:off x="3487316" y="6514678"/>
            <a:ext cx="3257550" cy="343322"/>
          </a:xfrm>
        </p:spPr>
        <p:txBody>
          <a:bodyPr/>
          <a:lstStyle/>
          <a:p>
            <a:pPr>
              <a:defRPr/>
            </a:pPr>
            <a:r>
              <a:rPr lang="zh-CN" altLang="en-US" dirty="0"/>
              <a:t>大阪府医師会学校医部会</a:t>
            </a:r>
            <a:endParaRPr lang="en-US" altLang="ja-JP"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テキスト ボックス 1"/>
          <p:cNvSpPr txBox="1">
            <a:spLocks noChangeArrowheads="1"/>
          </p:cNvSpPr>
          <p:nvPr/>
        </p:nvSpPr>
        <p:spPr bwMode="auto">
          <a:xfrm>
            <a:off x="1363663" y="404813"/>
            <a:ext cx="7451725" cy="584200"/>
          </a:xfrm>
          <a:prstGeom prst="rect">
            <a:avLst/>
          </a:prstGeom>
          <a:noFill/>
          <a:ln w="9525">
            <a:noFill/>
            <a:miter lim="800000"/>
            <a:headEnd/>
            <a:tailEnd/>
          </a:ln>
        </p:spPr>
        <p:txBody>
          <a:bodyPr wrap="none">
            <a:spAutoFit/>
          </a:bodyPr>
          <a:lstStyle/>
          <a:p>
            <a:r>
              <a:rPr lang="ja-JP" altLang="en-US"/>
              <a:t>皮下脂肪と内臓脂肪の違い</a:t>
            </a:r>
            <a:r>
              <a:rPr lang="zh-CN" altLang="en-US"/>
              <a:t>（腹部断面図）</a:t>
            </a:r>
            <a:endParaRPr lang="ja-JP" altLang="en-US"/>
          </a:p>
        </p:txBody>
      </p:sp>
      <p:sp>
        <p:nvSpPr>
          <p:cNvPr id="4" name="フッター プレースホルダ 3"/>
          <p:cNvSpPr>
            <a:spLocks noGrp="1"/>
          </p:cNvSpPr>
          <p:nvPr>
            <p:ph type="ftr" sz="quarter" idx="12"/>
          </p:nvPr>
        </p:nvSpPr>
        <p:spPr/>
        <p:txBody>
          <a:bodyPr/>
          <a:lstStyle/>
          <a:p>
            <a:pPr>
              <a:defRPr/>
            </a:pPr>
            <a:r>
              <a:rPr lang="zh-CN" altLang="en-US"/>
              <a:t>大阪府医師会学校医部会</a:t>
            </a:r>
            <a:endParaRPr lang="en-US" altLang="ja-JP"/>
          </a:p>
        </p:txBody>
      </p:sp>
      <p:pic>
        <p:nvPicPr>
          <p:cNvPr id="5" name="図 4">
            <a:extLst>
              <a:ext uri="{FF2B5EF4-FFF2-40B4-BE49-F238E27FC236}">
                <a16:creationId xmlns:a16="http://schemas.microsoft.com/office/drawing/2014/main" id="{4CCE87E0-96EB-6AE7-7892-047E5AA60327}"/>
              </a:ext>
            </a:extLst>
          </p:cNvPr>
          <p:cNvPicPr>
            <a:picLocks noChangeAspect="1"/>
          </p:cNvPicPr>
          <p:nvPr/>
        </p:nvPicPr>
        <p:blipFill>
          <a:blip r:embed="rId3"/>
          <a:stretch>
            <a:fillRect/>
          </a:stretch>
        </p:blipFill>
        <p:spPr>
          <a:xfrm>
            <a:off x="751012" y="1340768"/>
            <a:ext cx="9001000" cy="468052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p:cNvSpPr>
            <a:spLocks noGrp="1" noRot="1" noChangeArrowheads="1"/>
          </p:cNvSpPr>
          <p:nvPr>
            <p:ph type="title"/>
          </p:nvPr>
        </p:nvSpPr>
        <p:spPr>
          <a:xfrm>
            <a:off x="552450" y="533400"/>
            <a:ext cx="9258300" cy="1143000"/>
          </a:xfrm>
        </p:spPr>
        <p:txBody>
          <a:bodyPr/>
          <a:lstStyle/>
          <a:p>
            <a:pPr>
              <a:defRPr/>
            </a:pPr>
            <a:r>
              <a:rPr lang="ja-JP" altLang="en-US" dirty="0"/>
              <a:t>内臓脂肪型肥満が</a:t>
            </a:r>
            <a:br>
              <a:rPr lang="en-US" altLang="ja-JP" dirty="0"/>
            </a:br>
            <a:r>
              <a:rPr lang="ja-JP" altLang="en-US" dirty="0"/>
              <a:t>メタボリックシンドロームに</a:t>
            </a:r>
            <a:br>
              <a:rPr lang="en-US" altLang="ja-JP" dirty="0"/>
            </a:br>
            <a:r>
              <a:rPr lang="ja-JP" altLang="en-US" dirty="0"/>
              <a:t>なりやすい</a:t>
            </a:r>
          </a:p>
        </p:txBody>
      </p:sp>
      <p:sp>
        <p:nvSpPr>
          <p:cNvPr id="322563" name="Rectangle 3"/>
          <p:cNvSpPr>
            <a:spLocks noGrp="1" noChangeArrowheads="1"/>
          </p:cNvSpPr>
          <p:nvPr>
            <p:ph type="body" idx="1"/>
          </p:nvPr>
        </p:nvSpPr>
        <p:spPr>
          <a:xfrm>
            <a:off x="1376363" y="2514600"/>
            <a:ext cx="7439025" cy="4038600"/>
          </a:xfrm>
        </p:spPr>
        <p:txBody>
          <a:bodyPr/>
          <a:lstStyle/>
          <a:p>
            <a:pPr>
              <a:buClr>
                <a:schemeClr val="tx2"/>
              </a:buClr>
              <a:buFont typeface="Wingdings" charset="0"/>
              <a:buNone/>
              <a:defRPr/>
            </a:pPr>
            <a:r>
              <a:rPr lang="ja-JP" altLang="en-US" dirty="0">
                <a:solidFill>
                  <a:schemeClr val="tx2"/>
                </a:solidFill>
              </a:rPr>
              <a:t>内臓脂肪型肥満　　　　　　　　　　　　　　　　　</a:t>
            </a:r>
            <a:endParaRPr lang="en-US" altLang="ja-JP" dirty="0">
              <a:solidFill>
                <a:schemeClr val="tx2"/>
              </a:solidFill>
            </a:endParaRPr>
          </a:p>
          <a:p>
            <a:pPr>
              <a:buClr>
                <a:schemeClr val="tx2"/>
              </a:buClr>
              <a:buFont typeface="Wingdings" charset="0"/>
              <a:buNone/>
              <a:defRPr/>
            </a:pPr>
            <a:r>
              <a:rPr lang="ja-JP" altLang="en-US" dirty="0"/>
              <a:t>腹部などの上半身に脂肪が多い　</a:t>
            </a:r>
            <a:endParaRPr lang="en-US" altLang="ja-JP" dirty="0"/>
          </a:p>
          <a:p>
            <a:pPr>
              <a:buClr>
                <a:schemeClr val="tx2"/>
              </a:buClr>
              <a:buFont typeface="Wingdings" charset="0"/>
              <a:buNone/>
              <a:defRPr/>
            </a:pPr>
            <a:endParaRPr lang="en-US" altLang="ja-JP" dirty="0"/>
          </a:p>
          <a:p>
            <a:pPr>
              <a:buClr>
                <a:schemeClr val="tx2"/>
              </a:buClr>
              <a:buFont typeface="Wingdings" charset="0"/>
              <a:buNone/>
              <a:defRPr/>
            </a:pPr>
            <a:r>
              <a:rPr lang="ja-JP" altLang="en-US" dirty="0">
                <a:solidFill>
                  <a:schemeClr val="tx2"/>
                </a:solidFill>
              </a:rPr>
              <a:t>皮下脂肪型肥満</a:t>
            </a:r>
            <a:r>
              <a:rPr lang="ja-JP" altLang="en-US" dirty="0"/>
              <a:t>　　　　　　　　　　　　　　</a:t>
            </a:r>
            <a:endParaRPr lang="en-US" altLang="ja-JP" dirty="0"/>
          </a:p>
          <a:p>
            <a:pPr>
              <a:buClr>
                <a:schemeClr val="tx2"/>
              </a:buClr>
              <a:buFont typeface="Wingdings" charset="0"/>
              <a:buNone/>
              <a:defRPr/>
            </a:pPr>
            <a:r>
              <a:rPr lang="ja-JP" altLang="en-US" dirty="0"/>
              <a:t>臀部や大腿部などの下半身に脂肪が多い</a:t>
            </a:r>
          </a:p>
        </p:txBody>
      </p:sp>
      <p:sp>
        <p:nvSpPr>
          <p:cNvPr id="322564" name="Rectangle 4"/>
          <p:cNvSpPr>
            <a:spLocks noChangeArrowheads="1"/>
          </p:cNvSpPr>
          <p:nvPr/>
        </p:nvSpPr>
        <p:spPr bwMode="auto">
          <a:xfrm>
            <a:off x="1219200" y="2438400"/>
            <a:ext cx="6934200" cy="1495425"/>
          </a:xfrm>
          <a:prstGeom prst="rect">
            <a:avLst/>
          </a:prstGeom>
          <a:noFill/>
          <a:ln w="57150">
            <a:solidFill>
              <a:schemeClr val="accent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ja-JP" altLang="en-US">
              <a:latin typeface="Garamond" charset="0"/>
              <a:ea typeface="ＭＳ Ｐゴシック" charset="0"/>
            </a:endParaRPr>
          </a:p>
        </p:txBody>
      </p:sp>
      <p:sp>
        <p:nvSpPr>
          <p:cNvPr id="5" name="フッター プレースホルダ 4"/>
          <p:cNvSpPr>
            <a:spLocks noGrp="1"/>
          </p:cNvSpPr>
          <p:nvPr>
            <p:ph type="ftr" sz="quarter" idx="12"/>
          </p:nvPr>
        </p:nvSpPr>
        <p:spPr/>
        <p:txBody>
          <a:bodyPr/>
          <a:lstStyle/>
          <a:p>
            <a:pPr>
              <a:defRPr/>
            </a:pPr>
            <a:r>
              <a:rPr lang="zh-CN" altLang="en-US"/>
              <a:t>大阪府医師会学校医部会</a:t>
            </a:r>
            <a:endParaRPr lang="en-US" altLang="ja-JP"/>
          </a:p>
        </p:txBody>
      </p:sp>
    </p:spTree>
  </p:cSld>
  <p:clrMapOvr>
    <a:masterClrMapping/>
  </p:clrMapOvr>
</p:sld>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ＭＳ Ｐゴシック"/>
        <a:cs typeface="ＭＳ Ｐゴシック"/>
      </a:majorFont>
      <a:minorFont>
        <a:latin typeface="Garamond"/>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3200" b="1" i="0" u="none" strike="noStrike" cap="none" normalizeH="0" baseline="0">
            <a:ln>
              <a:noFill/>
            </a:ln>
            <a:solidFill>
              <a:schemeClr val="tx1"/>
            </a:solidFill>
            <a:effectLst/>
            <a:latin typeface="Garamond"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3200" b="1" i="0" u="none" strike="noStrike" cap="none" normalizeH="0" baseline="0">
            <a:ln>
              <a:noFill/>
            </a:ln>
            <a:solidFill>
              <a:schemeClr val="tx1"/>
            </a:solidFill>
            <a:effectLst/>
            <a:latin typeface="Garamond" charset="0"/>
            <a:ea typeface="ＭＳ Ｐゴシック" charset="0"/>
            <a:cs typeface="ＭＳ Ｐゴシック"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ホワイト">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ＭＳ Ｐゴシック"/>
      <a:cs typeface="ＭＳ Ｐゴシック"/>
    </a:majorFont>
    <a:minorFont>
      <a:latin typeface="Garamond"/>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ＭＳ Ｐゴシック"/>
      <a:cs typeface="ＭＳ Ｐゴシック"/>
    </a:majorFont>
    <a:minorFont>
      <a:latin typeface="Garamond"/>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Stream</Template>
  <TotalTime>1185</TotalTime>
  <Words>1861</Words>
  <Application>Microsoft Office PowerPoint</Application>
  <PresentationFormat>35mm スライド</PresentationFormat>
  <Paragraphs>143</Paragraphs>
  <Slides>15</Slides>
  <Notes>15</Notes>
  <HiddenSlides>0</HiddenSlides>
  <MMClips>0</MMClips>
  <ScaleCrop>false</ScaleCrop>
  <HeadingPairs>
    <vt:vector size="8" baseType="variant">
      <vt:variant>
        <vt:lpstr>使用されているフォント</vt:lpstr>
      </vt:variant>
      <vt:variant>
        <vt:i4>9</vt:i4>
      </vt:variant>
      <vt:variant>
        <vt:lpstr>テーマ</vt:lpstr>
      </vt:variant>
      <vt:variant>
        <vt:i4>1</vt:i4>
      </vt:variant>
      <vt:variant>
        <vt:lpstr>埋め込まれた OLE サーバー</vt:lpstr>
      </vt:variant>
      <vt:variant>
        <vt:i4>1</vt:i4>
      </vt:variant>
      <vt:variant>
        <vt:lpstr>スライド タイトル</vt:lpstr>
      </vt:variant>
      <vt:variant>
        <vt:i4>15</vt:i4>
      </vt:variant>
    </vt:vector>
  </HeadingPairs>
  <TitlesOfParts>
    <vt:vector size="26" baseType="lpstr">
      <vt:lpstr>Geneva</vt:lpstr>
      <vt:lpstr>HGPｺﾞｼｯｸE</vt:lpstr>
      <vt:lpstr>HiraKakuPro-W3</vt:lpstr>
      <vt:lpstr>Arial</vt:lpstr>
      <vt:lpstr>Arial Black</vt:lpstr>
      <vt:lpstr>Garamond</vt:lpstr>
      <vt:lpstr>Tahoma</vt:lpstr>
      <vt:lpstr>Times</vt:lpstr>
      <vt:lpstr>Wingdings</vt:lpstr>
      <vt:lpstr>Stream</vt:lpstr>
      <vt:lpstr>グラフ</vt:lpstr>
      <vt:lpstr>小児の肥満と メタボリックシンドローム （前編） </vt:lpstr>
      <vt:lpstr>肥満とメタボリックシンドローム</vt:lpstr>
      <vt:lpstr>PowerPoint プレゼンテーション</vt:lpstr>
      <vt:lpstr>PowerPoint プレゼンテーション</vt:lpstr>
      <vt:lpstr>小児肥満症の診断基準 小児適正体格検討委員会 肥満症の判定</vt:lpstr>
      <vt:lpstr>PowerPoint プレゼンテーション</vt:lpstr>
      <vt:lpstr>PowerPoint プレゼンテーション</vt:lpstr>
      <vt:lpstr>PowerPoint プレゼンテーション</vt:lpstr>
      <vt:lpstr>内臓脂肪型肥満が メタボリックシンドロームに なりやすい</vt:lpstr>
      <vt:lpstr>メタボリックシンドローム診断基準 小児期メタボリックシンドローム研究班 </vt:lpstr>
      <vt:lpstr>肥満治療が特に必要となる医学的問題</vt:lpstr>
      <vt:lpstr>参考項目</vt:lpstr>
      <vt:lpstr>黒色表皮症</vt:lpstr>
      <vt:lpstr>皮膚線条</vt:lpstr>
      <vt:lpstr>肥満とメタボリックシンドローム</vt:lpstr>
    </vt:vector>
  </TitlesOfParts>
  <Company>רꀀ]蟨</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こどものメタボリック シンドローム 〜生活習慣病の予防は幼児期から〜</dc:title>
  <dc:creator>Takaya jyunji</dc:creator>
  <cp:lastModifiedBy>一樹 湯口</cp:lastModifiedBy>
  <cp:revision>188</cp:revision>
  <cp:lastPrinted>2023-12-12T02:38:10Z</cp:lastPrinted>
  <dcterms:created xsi:type="dcterms:W3CDTF">2007-02-20T11:58:46Z</dcterms:created>
  <dcterms:modified xsi:type="dcterms:W3CDTF">2023-12-16T01:59:20Z</dcterms:modified>
</cp:coreProperties>
</file>