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0" r:id="rId4"/>
  </p:sldMasterIdLst>
  <p:notesMasterIdLst>
    <p:notesMasterId r:id="rId23"/>
  </p:notesMasterIdLst>
  <p:handoutMasterIdLst>
    <p:handoutMasterId r:id="rId24"/>
  </p:handoutMasterIdLst>
  <p:sldIdLst>
    <p:sldId id="256" r:id="rId5"/>
    <p:sldId id="396" r:id="rId6"/>
    <p:sldId id="358" r:id="rId7"/>
    <p:sldId id="380" r:id="rId8"/>
    <p:sldId id="356" r:id="rId9"/>
    <p:sldId id="395" r:id="rId10"/>
    <p:sldId id="398" r:id="rId11"/>
    <p:sldId id="401" r:id="rId12"/>
    <p:sldId id="400" r:id="rId13"/>
    <p:sldId id="382" r:id="rId14"/>
    <p:sldId id="392" r:id="rId15"/>
    <p:sldId id="359" r:id="rId16"/>
    <p:sldId id="360" r:id="rId17"/>
    <p:sldId id="383" r:id="rId18"/>
    <p:sldId id="384" r:id="rId19"/>
    <p:sldId id="387" r:id="rId20"/>
    <p:sldId id="388" r:id="rId21"/>
    <p:sldId id="390" r:id="rId22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E5230"/>
    <a:srgbClr val="CE5002"/>
    <a:srgbClr val="4B350D"/>
    <a:srgbClr val="D4E8CD"/>
    <a:srgbClr val="FFFCFB"/>
    <a:srgbClr val="FE7458"/>
    <a:srgbClr val="FE4D2A"/>
    <a:srgbClr val="359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52" autoAdjust="0"/>
  </p:normalViewPr>
  <p:slideViewPr>
    <p:cSldViewPr>
      <p:cViewPr varScale="1">
        <p:scale>
          <a:sx n="100" d="100"/>
          <a:sy n="100" d="100"/>
        </p:scale>
        <p:origin x="1146" y="9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notesViewPr>
    <p:cSldViewPr>
      <p:cViewPr varScale="1">
        <p:scale>
          <a:sx n="68" d="100"/>
          <a:sy n="68" d="100"/>
        </p:scale>
        <p:origin x="-1794" y="-10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9AEEAF5-4DC9-40F4-92A7-3337A52D3814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7AFEF2F-D2B0-48E6-BECD-D6385207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042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7681C2F-D752-4FDF-8E1B-F9FF5FCCAA2C}" type="datetimeFigureOut">
              <a:rPr lang="ja-JP" altLang="en-US"/>
              <a:pPr>
                <a:defRPr/>
              </a:pPr>
              <a:t>2022/11/15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F659CBB-ABB1-4CC9-B367-2ED449744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95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68EC98-F310-485E-8042-EF87E047E346}" type="slidenum">
              <a:rPr lang="en-US" altLang="ja-JP" smtClean="0">
                <a:ea typeface="ＭＳ 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>
              <a:ea typeface="ＭＳ ゴシック" pitchFamily="4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99208" y="1200150"/>
            <a:ext cx="5143502" cy="238125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ja-JP" altLang="en-US"/>
              <a:t>マスタ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キャプション付きの 3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grpSp>
        <p:nvGrpSpPr>
          <p:cNvPr id="3" name="グループ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6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7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8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9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0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1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2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3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4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5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6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97" name="図プレースホルダー 3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grpSp>
        <p:nvGrpSpPr>
          <p:cNvPr id="4" name="グループ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0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1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2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3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4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5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6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7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8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9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0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111" name="図プレースホルダー 33" descr="画像を追加する空のプレースホルダー。プレースホルダーをクリックし、追加する画像を選択します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grpSp>
        <p:nvGrpSpPr>
          <p:cNvPr id="5" name="グループ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4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5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6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7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8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9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20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21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22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23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24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125" name="図プレースホルダー 33" descr="画像を追加する空のプレースホルダー。プレースホルダーをクリックし、追加する画像を選択します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126" name="テキスト プレースホルダー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 テキストの書式設定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FA6152-1242-4F5F-8258-BB1157BDB4BC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ja-JP" altLang="en-US"/>
              <a:t>マスタ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D460F6-0CFE-44CC-BAF9-2385B29ABC77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grpSp>
        <p:nvGrpSpPr>
          <p:cNvPr id="8" name="グループ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フリーフォーム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" name="フリーフォーム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grpSp>
          <p:nvGrpSpPr>
            <p:cNvPr id="11" name="グループ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フリーフォーム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dirty="0"/>
              </a:p>
            </p:txBody>
          </p:sp>
          <p:sp>
            <p:nvSpPr>
              <p:cNvPr id="21" name="フリーフォーム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dirty="0"/>
              </a:p>
            </p:txBody>
          </p:sp>
        </p:grpSp>
        <p:sp>
          <p:nvSpPr>
            <p:cNvPr id="12" name="フリーフォーム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3" name="フリーフォーム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4" name="フリーフォーム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5" name="フリーフォーム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6" name="フリーフォーム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7" name="フリーフォーム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8" name="フリーフォーム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9" name="フリーフォーム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3" name="図プレースホルダー 2" descr="画像を追加する空のプレースホルダー。プレースホルダーをクリックし、追加する画像を選択します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EE9AF3-A787-4DF5-90FE-FDE0F1B4A440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/>
              <a:t>マスタ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692A97B3-78EC-4731-89F4-7C02B23633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FFB135-B312-418F-AAA5-DCD2D16E0EF0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ja-JP" altLang="en-US"/>
              <a:t>マスタ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C29C0882-0212-41C6-9E57-34621438B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E79DD3-39CC-4E23-8063-FC75081964EB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/>
              <a:t>マスタ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2D478277-F6B7-41FF-8D33-F8A9121083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ED11D6-DE2D-4C72-9A7F-0183A2F2E637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ja-JP" altLang="en-US"/>
              <a:t>マスタ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ja-JP" altLang="en-US"/>
              <a:t>マスタ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253912-5AB5-4F5B-B7BE-5D5162226718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ja-JP" altLang="en-US"/>
              <a:t>マスタ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ja-JP" altLang="en-US"/>
              <a:t>マスタ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60BE44F6-7C9E-48A7-9921-02D3DFB95F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53D1C0-F6BB-4ECA-84BA-92C3579D0AB1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FCAC2186-0C98-46CC-A787-BC1E909646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B0D0D6-B8F9-4CCC-B1C3-C4EEDF16CD52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84468" y="6248401"/>
            <a:ext cx="859532" cy="228600"/>
          </a:xfrm>
        </p:spPr>
        <p:txBody>
          <a:bodyPr rtlCol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FDD0BC-E556-4FAA-93E4-25A454409016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キャプション付きの 2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grpSp>
        <p:nvGrpSpPr>
          <p:cNvPr id="3" name="グループ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2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3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4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5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6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7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8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9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0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1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36" name="図プレースホルダー 33" descr="画像を追加する空のプレースホルダー。プレースホルダーをクリックし、追加する画像を選択します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39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 テキストの書式設定</a:t>
            </a:r>
          </a:p>
        </p:txBody>
      </p:sp>
      <p:grpSp>
        <p:nvGrpSpPr>
          <p:cNvPr id="4" name="グループ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4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5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6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7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8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9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30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31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32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33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34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37" name="図プレースホルダー 33" descr="画像を追加する空のプレースホルダー。プレースホルダーをクリックし、追加する画像を選択します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40" name="テキスト プレースホルダー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 テキストの書式設定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61F408-7EEF-46FB-AE04-D4D65B056895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キャプション付きの 3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grpSp>
        <p:nvGrpSpPr>
          <p:cNvPr id="3" name="グループ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54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55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56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57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58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59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60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61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62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63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64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79" name="図プレースホルダー 3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81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 テキストの書式設定</a:t>
            </a:r>
          </a:p>
        </p:txBody>
      </p:sp>
      <p:grpSp>
        <p:nvGrpSpPr>
          <p:cNvPr id="4" name="グループ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6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7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8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9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0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1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2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3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4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5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6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78" name="図プレースホルダー 3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82" name="テキスト プレースホルダー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 テキストの書式設定</a:t>
            </a:r>
          </a:p>
        </p:txBody>
      </p:sp>
      <p:grpSp>
        <p:nvGrpSpPr>
          <p:cNvPr id="5" name="グループ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9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0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1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2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3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4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5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6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7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8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9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80" name="図プレースホルダー 3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83" name="テキスト プレースホルダー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 テキストの書式設定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67072F-90B1-4B0A-8861-1A7A47641A71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F1DE5E-2834-4EDA-815D-43D47AE92D93}" type="datetime1">
              <a:rPr lang="ja-JP" altLang="en-US" smtClean="0"/>
              <a:t>2022/11/15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>
          <a:solidFill>
            <a:schemeClr val="tx1">
              <a:lumMod val="50000"/>
            </a:schemeClr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.jp/url?sa=i&amp;url=https://www.kango-roo.com/ki/image_583/&amp;psig=AOvVaw0e5PgSr9eq66h8JOzPZzc8&amp;ust=1582714925256000&amp;source=images&amp;cd=vfe&amp;ved=0CAIQjRxqFwoTCPCq3uzG7OcCFQAAAAAdAAAAABA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.jp/url?sa=i&amp;url=http://kids.wanpug.com/illust221.html&amp;psig=AOvVaw3_v0FrZeHQiFOKRzltI8vz&amp;ust=1582715455678000&amp;source=images&amp;cd=vfe&amp;ved=0CAIQjRxqFwoTCOCz7KvJ7OcCFQAAAAAdAAAAABAK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oogle.co.jp/url?sa=i&amp;url=http://harikirimaruko.net/odagirijo-sick/&amp;psig=AOvVaw2-W5KLaZWpBTgQ12WFVkSx&amp;ust=1582717660047000&amp;source=images&amp;cd=vfe&amp;ved=0CAIQjRxqFwoTCOCX8PnQ7OcCFQAAAAAdAAAAABAP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ogle.co.jp/url?sa=i&amp;url=https://www.kango-roo.com/ki/image_170/&amp;psig=AOvVaw3hTHBMmj0ujVdU1Fo4fx8g&amp;ust=1582714088653000&amp;source=images&amp;cd=vfe&amp;ved=0CAIQjRxqFwoTCOj1v8bE7OcCFQAAAAAdAAAAABBN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co.jp/url?sa=i&amp;url=https://japaclip.com/kidneys-sick/&amp;psig=AOvVaw3hTHBMmj0ujVdU1Fo4fx8g&amp;ust=1582714088653000&amp;source=images&amp;cd=vfe&amp;ved=0CAIQjRxqFwoTCOj1v8bE7OcCFQAAAAAdAAAAABA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.jp/url?sa=i&amp;url=https://www.kango-roo.com/ki/image_648/&amp;psig=AOvVaw3hTHBMmj0ujVdU1Fo4fx8g&amp;ust=1582714088653000&amp;source=images&amp;cd=vfe&amp;ved=0CAIQjRxqFwoTCOj1v8bE7OcCFQAAAAAdAAAAABA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59632" y="1844824"/>
            <a:ext cx="6833120" cy="1326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>
                <a:solidFill>
                  <a:schemeClr val="tx1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ja-JP" altLang="en-US" dirty="0">
                <a:ea typeface="HGP創英角ﾎﾟｯﾌﾟ体" pitchFamily="50" charset="-128"/>
              </a:rPr>
              <a:t>じんぞう（腎臓）とは</a:t>
            </a:r>
          </a:p>
        </p:txBody>
      </p:sp>
      <p:sp>
        <p:nvSpPr>
          <p:cNvPr id="7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541088" y="3883947"/>
            <a:ext cx="4301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E5002"/>
                </a:solidFill>
              </a:rPr>
              <a:t>大阪府医師会学校医部会</a:t>
            </a:r>
            <a:endParaRPr lang="en-US" altLang="ja-JP" sz="2800" b="1" dirty="0">
              <a:solidFill>
                <a:srgbClr val="CE5002"/>
              </a:solidFill>
            </a:endParaRPr>
          </a:p>
          <a:p>
            <a:pPr algn="ctr"/>
            <a:r>
              <a:rPr lang="ja-JP" altLang="en-US" sz="2800" b="1" dirty="0">
                <a:solidFill>
                  <a:srgbClr val="CE5002"/>
                </a:solidFill>
              </a:rPr>
              <a:t>腎臓疾患対策委員会</a:t>
            </a:r>
            <a:endParaRPr lang="en-US" altLang="ja-JP" sz="2800" b="1" dirty="0">
              <a:solidFill>
                <a:srgbClr val="CE500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68144" y="3176918"/>
            <a:ext cx="1939957" cy="687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>
                <a:solidFill>
                  <a:schemeClr val="tx1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学童用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9512" y="1277853"/>
            <a:ext cx="8837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じんぞうの働きの中で一番大切な働きは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solidFill>
                  <a:srgbClr val="FE523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尿（おしっこ）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をつくることです．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AutoShape 2" descr="「尿」の画像検索結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「尿」の画像検索結果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102" name="Picture 6" descr="「尿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47354"/>
            <a:ext cx="3456384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196342" y="6549801"/>
            <a:ext cx="2048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/>
                </a:solidFill>
              </a:rPr>
              <a:t>（使用イラスト：看護</a:t>
            </a:r>
            <a:r>
              <a:rPr kumimoji="1" lang="en-US" altLang="ja-JP" sz="1400" b="1" dirty="0" err="1">
                <a:solidFill>
                  <a:schemeClr val="tx2"/>
                </a:solidFill>
              </a:rPr>
              <a:t>roo</a:t>
            </a:r>
            <a:r>
              <a:rPr kumimoji="1" lang="en-US" altLang="ja-JP" sz="1400" b="1" dirty="0">
                <a:solidFill>
                  <a:schemeClr val="tx2"/>
                </a:solidFill>
              </a:rPr>
              <a:t>)</a:t>
            </a:r>
            <a:endParaRPr kumimoji="1" lang="ja-JP" altLang="en-US" sz="1400" b="1" dirty="0">
              <a:solidFill>
                <a:schemeClr val="tx2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84016" y="407501"/>
            <a:ext cx="5375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④尿（おしっこ）をつくる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8591F7-4F30-1FDD-A506-CF8523A9B1BD}"/>
              </a:ext>
            </a:extLst>
          </p:cNvPr>
          <p:cNvSpPr txBox="1"/>
          <p:nvPr/>
        </p:nvSpPr>
        <p:spPr>
          <a:xfrm>
            <a:off x="2411760" y="1053752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はたら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BFB8D7-5F1B-CD15-3E3D-338C8D3729D4}"/>
              </a:ext>
            </a:extLst>
          </p:cNvPr>
          <p:cNvSpPr txBox="1"/>
          <p:nvPr/>
        </p:nvSpPr>
        <p:spPr>
          <a:xfrm>
            <a:off x="7308304" y="1069265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はたら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BE84019-526D-0A28-6322-52EFCFBE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4194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質問をする男の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61764" y="710082"/>
            <a:ext cx="882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じんぞうはどのように尿（おしっこ）をつくるのでしょうか？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646200" y="6549801"/>
            <a:ext cx="2497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（</a:t>
            </a:r>
            <a:r>
              <a:rPr lang="ja-JP" altLang="en-US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使用イラスト：</a:t>
            </a:r>
            <a:r>
              <a:rPr lang="ja-JP" altLang="ja-JP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 ジャパクリップ）</a:t>
            </a:r>
            <a:endParaRPr lang="ja-JP" altLang="en-US" sz="1400" b="1" dirty="0">
              <a:solidFill>
                <a:schemeClr val="tx2"/>
              </a:solidFill>
            </a:endParaRPr>
          </a:p>
        </p:txBody>
      </p:sp>
      <p:sp>
        <p:nvSpPr>
          <p:cNvPr id="8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3F2FB38-BAD1-68D6-95B8-51FD4AB5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3665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2840" y="836711"/>
            <a:ext cx="80383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じんぞうは血の中から体に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いるもの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」と「</a:t>
            </a:r>
            <a:r>
              <a:rPr lang="ja-JP" altLang="en-US" sz="44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いらないもの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」を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分けて、尿（おしっこ）をつくります．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AutoShape 2" descr="「分ける　イラスト」の画像検索結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4" descr="「分ける　イラスト」の画像検索結果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174" name="Picture 6" descr="「分ける　イラスト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06" y="3224781"/>
            <a:ext cx="4355213" cy="289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19256" y="6548546"/>
            <a:ext cx="2124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/>
                </a:solidFill>
              </a:rPr>
              <a:t>（使用イラスト：わんパグ）</a:t>
            </a:r>
          </a:p>
        </p:txBody>
      </p:sp>
      <p:sp>
        <p:nvSpPr>
          <p:cNvPr id="8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B46481-6B4C-F6AD-23A0-9C5227FCD8D5}"/>
              </a:ext>
            </a:extLst>
          </p:cNvPr>
          <p:cNvSpPr txBox="1"/>
          <p:nvPr/>
        </p:nvSpPr>
        <p:spPr>
          <a:xfrm>
            <a:off x="3851920" y="583759"/>
            <a:ext cx="426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96E134-2253-3124-02D9-281E40AE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9072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腎臓は血液中から、体に「必要なもの」と「不要なもの」を分別しています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"/>
          <a:stretch/>
        </p:blipFill>
        <p:spPr bwMode="auto">
          <a:xfrm>
            <a:off x="579106" y="764705"/>
            <a:ext cx="7992888" cy="46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4969" y="692696"/>
            <a:ext cx="4496950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いるもの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」と「</a:t>
            </a:r>
            <a:r>
              <a:rPr kumimoji="1" lang="ja-JP" altLang="en-US" sz="28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いらないもの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」がまじった血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36908" y="1916833"/>
            <a:ext cx="2839548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いるもの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」だけの</a:t>
            </a:r>
            <a:endParaRPr kumimoji="1"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きれいな血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1844825"/>
            <a:ext cx="2520280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いるもの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kumimoji="1"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は体に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のこる</a:t>
            </a:r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3212976"/>
            <a:ext cx="2538028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kumimoji="1" lang="ja-JP" altLang="en-US" sz="28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いらないもの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」は体からでる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835690" y="3429001"/>
            <a:ext cx="2736304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353" y="5462415"/>
            <a:ext cx="866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尿には体に「</a:t>
            </a:r>
            <a:r>
              <a:rPr kumimoji="1" lang="ja-JP" altLang="en-US" sz="32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いらないもの」</a:t>
            </a:r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r>
              <a:rPr kumimoji="1"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いっぱい入っています．</a:t>
            </a:r>
            <a:endParaRPr kumimoji="1"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4474637" y="3690030"/>
            <a:ext cx="0" cy="47705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4474637" y="4509121"/>
            <a:ext cx="0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635896" y="436510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尿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97040" y="656999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/>
                </a:solidFill>
              </a:rPr>
              <a:t>（使用イラスト：腎ら</a:t>
            </a:r>
            <a:r>
              <a:rPr kumimoji="1" lang="ja-JP" altLang="en-US" sz="1400" b="1" dirty="0" err="1">
                <a:solidFill>
                  <a:schemeClr val="tx2"/>
                </a:solidFill>
              </a:rPr>
              <a:t>い</a:t>
            </a:r>
            <a:r>
              <a:rPr kumimoji="1" lang="ja-JP" altLang="en-US" sz="1400" b="1" dirty="0">
                <a:solidFill>
                  <a:schemeClr val="tx2"/>
                </a:solidFill>
              </a:rPr>
              <a:t>ぶらり）</a:t>
            </a:r>
          </a:p>
        </p:txBody>
      </p:sp>
      <p:sp>
        <p:nvSpPr>
          <p:cNvPr id="14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68A93BF-216A-D3DC-7840-DB51A2E0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3847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67544" y="1124743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尿（おしっこ）が出なくなると体に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40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いらないもの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」がたくさんたまります．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AutoShape 2" descr="「腎臓 イラスト 無料」の画像検索結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48264" y="6528504"/>
            <a:ext cx="2339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/>
                </a:solidFill>
              </a:rPr>
              <a:t>（使用イラスト：いらすと</a:t>
            </a:r>
            <a:r>
              <a:rPr kumimoji="1" lang="ja-JP" altLang="en-US" sz="1400" b="1" dirty="0" err="1">
                <a:solidFill>
                  <a:schemeClr val="tx2"/>
                </a:solidFill>
              </a:rPr>
              <a:t>や</a:t>
            </a:r>
            <a:r>
              <a:rPr kumimoji="1" lang="ja-JP" altLang="en-US" sz="1400" b="1" dirty="0">
                <a:solidFill>
                  <a:schemeClr val="tx2"/>
                </a:solidFill>
              </a:rPr>
              <a:t>）</a:t>
            </a:r>
          </a:p>
        </p:txBody>
      </p:sp>
      <p:pic>
        <p:nvPicPr>
          <p:cNvPr id="9" name="Picture 2" descr="「腎臓 イラスト 無料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71170"/>
            <a:ext cx="4176464" cy="36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6E48CBA-A4A9-E684-D5EF-3B53B1D7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3140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66260" y="548680"/>
            <a:ext cx="681148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体に「</a:t>
            </a:r>
            <a:r>
              <a:rPr lang="ja-JP" altLang="en-US" sz="40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いらないもの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」がたまると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気づかないうちに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びょうき（病気）になります．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1266" name="Picture 2" descr="「病気になる　イラスト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636912"/>
            <a:ext cx="298383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48264" y="6528504"/>
            <a:ext cx="2339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/>
                </a:solidFill>
              </a:rPr>
              <a:t>（使用イラスト：いらすと</a:t>
            </a:r>
            <a:r>
              <a:rPr kumimoji="1" lang="ja-JP" altLang="en-US" sz="1400" b="1" dirty="0" err="1">
                <a:solidFill>
                  <a:schemeClr val="tx2"/>
                </a:solidFill>
              </a:rPr>
              <a:t>や</a:t>
            </a:r>
            <a:r>
              <a:rPr kumimoji="1" lang="ja-JP" altLang="en-US" sz="1400" b="1" dirty="0">
                <a:solidFill>
                  <a:schemeClr val="tx2"/>
                </a:solidFill>
              </a:rPr>
              <a:t>）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80D9930-3A2B-4E28-9D39-93303E01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3836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79512" y="76373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みなさんは</a:t>
            </a:r>
            <a: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年に</a:t>
            </a:r>
            <a: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回、じんぞうが体に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いるもの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」と「</a:t>
            </a:r>
            <a:r>
              <a:rPr lang="ja-JP" altLang="en-US" sz="40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いらないもの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」を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ちゃんと分けているかを調べています．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218" name="Picture 2" descr="「腎臓 イラスト 無料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43642"/>
            <a:ext cx="3528393" cy="35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82567" y="6551939"/>
            <a:ext cx="2061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/>
                </a:solidFill>
              </a:rPr>
              <a:t>（使用イラスト：看護</a:t>
            </a:r>
            <a:r>
              <a:rPr kumimoji="1" lang="en-US" altLang="ja-JP" sz="1400" b="1" dirty="0" err="1">
                <a:solidFill>
                  <a:schemeClr val="tx2"/>
                </a:solidFill>
              </a:rPr>
              <a:t>roo</a:t>
            </a:r>
            <a:r>
              <a:rPr kumimoji="1" lang="en-US" altLang="ja-JP" sz="1400" b="1" dirty="0">
                <a:solidFill>
                  <a:schemeClr val="tx2"/>
                </a:solidFill>
              </a:rPr>
              <a:t>)</a:t>
            </a:r>
            <a:endParaRPr kumimoji="1" lang="ja-JP" altLang="en-US" sz="1400" b="1" dirty="0">
              <a:solidFill>
                <a:schemeClr val="tx2"/>
              </a:solidFill>
            </a:endParaRPr>
          </a:p>
        </p:txBody>
      </p:sp>
      <p:sp>
        <p:nvSpPr>
          <p:cNvPr id="6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69DE01B-5100-DD32-75E6-8C626A7C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0380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259632" y="1108641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それが学校検尿です！</a:t>
            </a:r>
            <a:endParaRPr lang="en-US" altLang="ja-JP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194" name="Picture 2" descr="「腎臓 イラスト 無料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5424"/>
            <a:ext cx="4824536" cy="38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093165" y="6581001"/>
            <a:ext cx="3050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chemeClr val="tx2"/>
                </a:solidFill>
                <a:latin typeface="ＭＳ Ｐゴシック" panose="020B0600070205080204" pitchFamily="50" charset="-128"/>
              </a:rPr>
              <a:t>（使用イラスト：フリーメディカルイラスト図鑑）</a:t>
            </a:r>
            <a:endParaRPr lang="ja-JP" altLang="en-US" sz="1200" b="1" dirty="0">
              <a:solidFill>
                <a:schemeClr val="tx2"/>
              </a:solidFill>
            </a:endParaRPr>
          </a:p>
        </p:txBody>
      </p:sp>
      <p:sp>
        <p:nvSpPr>
          <p:cNvPr id="5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1A8FFD-74A4-1AAA-41B6-5F59C61DACC8}"/>
              </a:ext>
            </a:extLst>
          </p:cNvPr>
          <p:cNvSpPr txBox="1"/>
          <p:nvPr/>
        </p:nvSpPr>
        <p:spPr>
          <a:xfrm>
            <a:off x="3124200" y="837249"/>
            <a:ext cx="33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　っ　こ　う　け　ん　に　ょ　う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67D770-2E7B-7E9B-FEAB-39DC2B64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3670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53269" y="548680"/>
            <a:ext cx="7837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検尿は、病気を早くみつけるためにとても大切な検査です！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毎年必ずうけましょう！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Picture 2" descr="「腎臓 イラスト 無料」の画像検索結果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3" b="12532"/>
          <a:stretch/>
        </p:blipFill>
        <p:spPr bwMode="auto">
          <a:xfrm>
            <a:off x="2100021" y="2618201"/>
            <a:ext cx="4943958" cy="35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640048" y="6550223"/>
            <a:ext cx="2497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（</a:t>
            </a:r>
            <a:r>
              <a:rPr lang="ja-JP" altLang="en-US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使用イラスト：</a:t>
            </a:r>
            <a:r>
              <a:rPr lang="ja-JP" altLang="ja-JP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 ジャパクリップ）</a:t>
            </a:r>
            <a:endParaRPr lang="ja-JP" altLang="en-US" sz="1400" b="1" dirty="0">
              <a:solidFill>
                <a:schemeClr val="tx2"/>
              </a:solidFill>
            </a:endParaRPr>
          </a:p>
        </p:txBody>
      </p:sp>
      <p:sp>
        <p:nvSpPr>
          <p:cNvPr id="7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A81029-24C1-E442-3350-7FBF1FCA9BF4}"/>
              </a:ext>
            </a:extLst>
          </p:cNvPr>
          <p:cNvSpPr txBox="1"/>
          <p:nvPr/>
        </p:nvSpPr>
        <p:spPr>
          <a:xfrm>
            <a:off x="731869" y="298750"/>
            <a:ext cx="1175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けんにょう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296ACA-CA99-0901-4A28-584C51413BD5}"/>
              </a:ext>
            </a:extLst>
          </p:cNvPr>
          <p:cNvSpPr txBox="1"/>
          <p:nvPr/>
        </p:nvSpPr>
        <p:spPr>
          <a:xfrm>
            <a:off x="2646401" y="298750"/>
            <a:ext cx="955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びょうき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BBE4DD9D-C396-12B2-409F-D248265C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5914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腎臓と膀胱のイラスト（人体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20" y="1677687"/>
            <a:ext cx="2569543" cy="47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020272" y="657760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/>
                </a:solidFill>
              </a:rPr>
              <a:t>（使用イラスト：いらすと</a:t>
            </a:r>
            <a:r>
              <a:rPr kumimoji="1" lang="ja-JP" altLang="en-US" sz="1400" b="1" dirty="0" err="1">
                <a:solidFill>
                  <a:schemeClr val="tx2"/>
                </a:solidFill>
              </a:rPr>
              <a:t>や</a:t>
            </a:r>
            <a:r>
              <a:rPr kumimoji="1" lang="ja-JP" altLang="en-US" sz="1400" b="1" dirty="0">
                <a:solidFill>
                  <a:schemeClr val="tx2"/>
                </a:solidFill>
              </a:rPr>
              <a:t>）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687404" y="2852936"/>
            <a:ext cx="2084396" cy="1120190"/>
          </a:xfrm>
          <a:prstGeom prst="wedgeRoundRectCallout">
            <a:avLst>
              <a:gd name="adj1" fmla="val 96071"/>
              <a:gd name="adj2" fmla="val 111330"/>
              <a:gd name="adj3" fmla="val 16667"/>
            </a:avLst>
          </a:prstGeom>
          <a:solidFill>
            <a:schemeClr val="bg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91684" y="2997532"/>
            <a:ext cx="19287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右のじんぞう</a:t>
            </a:r>
            <a:endParaRPr lang="en-US" altLang="ja-JP" sz="2400" dirty="0">
              <a:solidFill>
                <a:schemeClr val="tx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（腎臓）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6588224" y="2956882"/>
            <a:ext cx="2084396" cy="1120190"/>
          </a:xfrm>
          <a:prstGeom prst="wedgeRoundRectCallout">
            <a:avLst>
              <a:gd name="adj1" fmla="val -110113"/>
              <a:gd name="adj2" fmla="val 93644"/>
              <a:gd name="adj3" fmla="val 16667"/>
            </a:avLst>
          </a:prstGeom>
          <a:solidFill>
            <a:schemeClr val="bg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92504" y="3061181"/>
            <a:ext cx="1875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左のじんぞう</a:t>
            </a:r>
            <a:endParaRPr lang="en-US" altLang="ja-JP" sz="2400" dirty="0">
              <a:solidFill>
                <a:schemeClr val="tx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solidFill>
                  <a:schemeClr val="tx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（腎臓）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77788" y="330272"/>
            <a:ext cx="8388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じんぞう（腎臓）は背中の腰のあたりに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左右に１つずつあります．</a:t>
            </a:r>
            <a:endParaRPr lang="ja-JP" altLang="en-US" sz="4000" dirty="0"/>
          </a:p>
        </p:txBody>
      </p:sp>
      <p:sp>
        <p:nvSpPr>
          <p:cNvPr id="15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2CED09-E344-BAD8-BBAE-D2D27FDA702A}"/>
              </a:ext>
            </a:extLst>
          </p:cNvPr>
          <p:cNvSpPr txBox="1"/>
          <p:nvPr/>
        </p:nvSpPr>
        <p:spPr>
          <a:xfrm>
            <a:off x="4427984" y="107340"/>
            <a:ext cx="848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せなか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D62B26-6593-87E4-73BA-5CCF4BC49045}"/>
              </a:ext>
            </a:extLst>
          </p:cNvPr>
          <p:cNvSpPr txBox="1"/>
          <p:nvPr/>
        </p:nvSpPr>
        <p:spPr>
          <a:xfrm>
            <a:off x="5831956" y="78765"/>
            <a:ext cx="64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こし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3CC89F-BD31-7820-B16A-1F860CBA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5805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64793" y="685487"/>
            <a:ext cx="8064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大きさは、にぎりこぶしの大きさです．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形は、ソラマメみたいな形です．</a:t>
            </a:r>
          </a:p>
        </p:txBody>
      </p:sp>
      <p:pic>
        <p:nvPicPr>
          <p:cNvPr id="1026" name="Picture 2" descr="C:\Users\syounisousin\Desktop\無題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7" b="15134"/>
          <a:stretch/>
        </p:blipFill>
        <p:spPr bwMode="auto">
          <a:xfrm>
            <a:off x="1794926" y="2268178"/>
            <a:ext cx="5554148" cy="38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619568" y="6549801"/>
            <a:ext cx="2497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（</a:t>
            </a:r>
            <a:r>
              <a:rPr lang="ja-JP" altLang="en-US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使用イラスト：</a:t>
            </a:r>
            <a:r>
              <a:rPr lang="ja-JP" altLang="ja-JP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 ジャパクリップ）</a:t>
            </a:r>
            <a:endParaRPr lang="ja-JP" altLang="en-US" sz="1400" b="1" dirty="0">
              <a:solidFill>
                <a:schemeClr val="tx2"/>
              </a:solidFill>
            </a:endParaRPr>
          </a:p>
        </p:txBody>
      </p:sp>
      <p:sp>
        <p:nvSpPr>
          <p:cNvPr id="6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364339-8395-39DE-EA1F-6FC42908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114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41042" y="249548"/>
            <a:ext cx="8461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じんぞうは、</a:t>
            </a:r>
            <a:r>
              <a:rPr lang="ja-JP" altLang="en-US" sz="40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にょ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うかんにつながり、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にょう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かんは、ぼうこうにつながります．</a:t>
            </a:r>
          </a:p>
        </p:txBody>
      </p:sp>
      <p:pic>
        <p:nvPicPr>
          <p:cNvPr id="2050" name="Picture 2" descr="「腎臓 イラスト 無料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52" y="1658025"/>
            <a:ext cx="4354331" cy="39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222538" y="1990563"/>
            <a:ext cx="226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左のじんぞう</a:t>
            </a:r>
            <a:endParaRPr lang="en-US" altLang="ja-JP" sz="28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（腎臓）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21522" y="1922221"/>
            <a:ext cx="21563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右のじんぞう</a:t>
            </a:r>
            <a:endParaRPr lang="en-US" altLang="ja-JP" sz="28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（腎臓）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188140" y="3247146"/>
            <a:ext cx="2388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左の</a:t>
            </a:r>
            <a:r>
              <a:rPr lang="ja-JP" altLang="en-US" sz="2800" dirty="0" err="1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にょ</a:t>
            </a:r>
            <a:r>
              <a:rPr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うかん</a:t>
            </a:r>
            <a:endParaRPr lang="en-US" altLang="ja-JP" sz="28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（尿管）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434979" y="3216586"/>
            <a:ext cx="2388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右の</a:t>
            </a:r>
            <a:r>
              <a:rPr lang="ja-JP" altLang="en-US" sz="2800" dirty="0" err="1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にょ</a:t>
            </a:r>
            <a:r>
              <a:rPr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うかん</a:t>
            </a:r>
            <a:endParaRPr lang="en-US" altLang="ja-JP" sz="28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 （尿管）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917071" y="4503729"/>
            <a:ext cx="14654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ぼうこう</a:t>
            </a:r>
            <a:endParaRPr lang="en-US" altLang="ja-JP" sz="28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（膀胱）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4288" y="652534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/>
                </a:solidFill>
              </a:rPr>
              <a:t>（使用イラスト：看護</a:t>
            </a:r>
            <a:r>
              <a:rPr kumimoji="1" lang="en-US" altLang="ja-JP" sz="1400" b="1" dirty="0" err="1">
                <a:solidFill>
                  <a:schemeClr val="tx2"/>
                </a:solidFill>
              </a:rPr>
              <a:t>roo</a:t>
            </a:r>
            <a:r>
              <a:rPr kumimoji="1" lang="en-US" altLang="ja-JP" sz="1400" b="1" dirty="0">
                <a:solidFill>
                  <a:schemeClr val="tx2"/>
                </a:solidFill>
              </a:rPr>
              <a:t>)</a:t>
            </a:r>
            <a:endParaRPr kumimoji="1" lang="ja-JP" altLang="en-US" sz="1400" b="1" dirty="0">
              <a:solidFill>
                <a:schemeClr val="tx2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1619672" y="4869160"/>
            <a:ext cx="2204102" cy="1177352"/>
          </a:xfrm>
          <a:prstGeom prst="wedgeRoundRectCallout">
            <a:avLst>
              <a:gd name="adj1" fmla="val 72530"/>
              <a:gd name="adj2" fmla="val 1821"/>
              <a:gd name="adj3" fmla="val 16667"/>
            </a:avLst>
          </a:prstGeom>
          <a:solidFill>
            <a:schemeClr val="bg2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699703" y="5020397"/>
            <a:ext cx="21018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尿（おしっこ）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がでる</a:t>
            </a:r>
          </a:p>
        </p:txBody>
      </p:sp>
      <p:sp>
        <p:nvSpPr>
          <p:cNvPr id="15" name="涙形 14"/>
          <p:cNvSpPr/>
          <p:nvPr/>
        </p:nvSpPr>
        <p:spPr>
          <a:xfrm rot="19048772">
            <a:off x="4281904" y="5764886"/>
            <a:ext cx="411628" cy="415571"/>
          </a:xfrm>
          <a:prstGeom prst="teardrop">
            <a:avLst>
              <a:gd name="adj" fmla="val 138607"/>
            </a:avLst>
          </a:prstGeom>
          <a:solidFill>
            <a:schemeClr val="bg2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63AD479-852C-BEED-6CFB-C0164A7C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1268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63815" y="1742666"/>
            <a:ext cx="6904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じんぞうはとても働き者です！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Picture 2" descr="色々な職業の人々のかわいいフリーイラスト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7865132" cy="24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6630020" y="6550223"/>
            <a:ext cx="2497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（</a:t>
            </a:r>
            <a:r>
              <a:rPr lang="ja-JP" altLang="en-US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使用イラスト：</a:t>
            </a:r>
            <a:r>
              <a:rPr lang="ja-JP" altLang="ja-JP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 ジャパクリップ）</a:t>
            </a:r>
            <a:endParaRPr lang="ja-JP" altLang="en-US" sz="1400" b="1" dirty="0">
              <a:solidFill>
                <a:schemeClr val="tx2"/>
              </a:solidFill>
            </a:endParaRPr>
          </a:p>
        </p:txBody>
      </p:sp>
      <p:sp>
        <p:nvSpPr>
          <p:cNvPr id="8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1E2C96-D616-FF69-6200-BF486CC2CAD4}"/>
              </a:ext>
            </a:extLst>
          </p:cNvPr>
          <p:cNvSpPr txBox="1"/>
          <p:nvPr/>
        </p:nvSpPr>
        <p:spPr>
          <a:xfrm>
            <a:off x="4788024" y="1475492"/>
            <a:ext cx="864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はたら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81BF7E-C452-29EA-22AB-AE9E0A61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3585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043608" y="1658707"/>
            <a:ext cx="6912768" cy="2952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89756" y="620688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じんぞうには</a:t>
            </a:r>
            <a: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40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つの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大切な働きがあります．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31640" y="1857598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①血圧をととのえる</a:t>
            </a:r>
            <a:endParaRPr lang="en-US" altLang="ja-JP" sz="4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②体のバランスをととのえる</a:t>
            </a:r>
            <a:endParaRPr lang="en-US" altLang="ja-JP" sz="4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③ホルモンをつくる</a:t>
            </a:r>
            <a:endParaRPr lang="en-US" altLang="ja-JP" sz="4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④尿（おしっこ）をつくる</a:t>
            </a:r>
            <a:endParaRPr lang="en-US" altLang="ja-JP" sz="4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2" name="Picture 4" descr="医師と看護師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27" y="4509158"/>
            <a:ext cx="2104529" cy="197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948264" y="6528504"/>
            <a:ext cx="2339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/>
                </a:solidFill>
              </a:rPr>
              <a:t>（使用イラスト：いらすと</a:t>
            </a:r>
            <a:r>
              <a:rPr kumimoji="1" lang="ja-JP" altLang="en-US" sz="1400" b="1" dirty="0" err="1">
                <a:solidFill>
                  <a:schemeClr val="tx2"/>
                </a:solidFill>
              </a:rPr>
              <a:t>や</a:t>
            </a:r>
            <a:r>
              <a:rPr kumimoji="1" lang="ja-JP" altLang="en-US" sz="1400" b="1" dirty="0">
                <a:solidFill>
                  <a:schemeClr val="tx2"/>
                </a:solidFill>
              </a:rPr>
              <a:t>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BDD0D0-1ADF-7B6A-06EB-65E1BC965E05}"/>
              </a:ext>
            </a:extLst>
          </p:cNvPr>
          <p:cNvSpPr txBox="1"/>
          <p:nvPr/>
        </p:nvSpPr>
        <p:spPr>
          <a:xfrm>
            <a:off x="1907704" y="1661079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accent1"/>
                </a:solidFill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けつあつ</a:t>
            </a:r>
            <a:endParaRPr lang="en-US" altLang="ja-JP" sz="1800" dirty="0">
              <a:solidFill>
                <a:schemeClr val="accent1"/>
              </a:solidFill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119231-AFF2-973B-3319-EB5A5A847C55}"/>
              </a:ext>
            </a:extLst>
          </p:cNvPr>
          <p:cNvSpPr txBox="1"/>
          <p:nvPr/>
        </p:nvSpPr>
        <p:spPr>
          <a:xfrm>
            <a:off x="5552256" y="387515"/>
            <a:ext cx="819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はたら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D9FB31-D4A9-D261-FEFB-A87E86E5B1CF}"/>
              </a:ext>
            </a:extLst>
          </p:cNvPr>
          <p:cNvSpPr txBox="1"/>
          <p:nvPr/>
        </p:nvSpPr>
        <p:spPr>
          <a:xfrm>
            <a:off x="4211960" y="374794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たいせつ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8B45EC0-BF78-570F-24EE-4E6CD85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302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339752" y="62500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①血圧をととのえる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71600" y="1584187"/>
            <a:ext cx="7351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血圧が高くならないようにします．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92280" y="652850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/>
                </a:solidFill>
              </a:rPr>
              <a:t>（使用イラスト：看護</a:t>
            </a:r>
            <a:r>
              <a:rPr kumimoji="1" lang="en-US" altLang="ja-JP" sz="1400" b="1" dirty="0" err="1">
                <a:solidFill>
                  <a:schemeClr val="tx2"/>
                </a:solidFill>
              </a:rPr>
              <a:t>roo</a:t>
            </a:r>
            <a:r>
              <a:rPr kumimoji="1" lang="ja-JP" altLang="en-US" sz="1400" b="1" dirty="0">
                <a:solidFill>
                  <a:schemeClr val="tx2"/>
                </a:solidFill>
              </a:rPr>
              <a:t>）</a:t>
            </a:r>
          </a:p>
        </p:txBody>
      </p:sp>
      <p:pic>
        <p:nvPicPr>
          <p:cNvPr id="1026" name="Picture 2" descr="血圧を測る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11" y="2492896"/>
            <a:ext cx="3803228" cy="38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F0970D-1EDD-B2D7-19F1-E921BDE27D2C}"/>
              </a:ext>
            </a:extLst>
          </p:cNvPr>
          <p:cNvSpPr txBox="1"/>
          <p:nvPr/>
        </p:nvSpPr>
        <p:spPr>
          <a:xfrm>
            <a:off x="2987824" y="377209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けつあつ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46EDCD-2F78-F5BD-298A-7A3598BBE908}"/>
              </a:ext>
            </a:extLst>
          </p:cNvPr>
          <p:cNvSpPr txBox="1"/>
          <p:nvPr/>
        </p:nvSpPr>
        <p:spPr>
          <a:xfrm>
            <a:off x="1115616" y="1336733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けつあつ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EF20A6-398C-003A-2904-B5DBAB2E97A2}"/>
              </a:ext>
            </a:extLst>
          </p:cNvPr>
          <p:cNvSpPr txBox="1"/>
          <p:nvPr/>
        </p:nvSpPr>
        <p:spPr>
          <a:xfrm>
            <a:off x="2483768" y="1331476"/>
            <a:ext cx="676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たか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27DBC9F-EC11-EDEA-7D30-589C8FA2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6324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08288" y="5069105"/>
            <a:ext cx="8512184" cy="9049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352404" y="417806"/>
            <a:ext cx="6408712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②体のバランスをととのえる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338" name="Picture 2" descr="多汗症・汗っかき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387808"/>
            <a:ext cx="2152600" cy="255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水を飲んでいる男の子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2448272" cy="25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308288" y="3942823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汗をかいたら　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尿（おしっこ）の量を減らす．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859437" y="3942823"/>
            <a:ext cx="4177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たくさん飲んだら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尿（おしっこ）の量を増やす．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95536" y="5253771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体の中の水分量をいつも同じにします．</a:t>
            </a:r>
            <a:endParaRPr lang="en-US" altLang="ja-JP" sz="4000" dirty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48264" y="6528504"/>
            <a:ext cx="2339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/>
                </a:solidFill>
              </a:rPr>
              <a:t>（使用イラスト：いらすと</a:t>
            </a:r>
            <a:r>
              <a:rPr kumimoji="1" lang="ja-JP" altLang="en-US" sz="1400" b="1" dirty="0" err="1">
                <a:solidFill>
                  <a:schemeClr val="tx2"/>
                </a:solidFill>
              </a:rPr>
              <a:t>や</a:t>
            </a:r>
            <a:r>
              <a:rPr kumimoji="1" lang="ja-JP" altLang="en-US" sz="1400" b="1" dirty="0">
                <a:solidFill>
                  <a:schemeClr val="tx2"/>
                </a:solidFill>
              </a:rPr>
              <a:t>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C46A9C-C04B-2EBB-AD2B-3848A37A0558}"/>
              </a:ext>
            </a:extLst>
          </p:cNvPr>
          <p:cNvSpPr txBox="1"/>
          <p:nvPr/>
        </p:nvSpPr>
        <p:spPr>
          <a:xfrm>
            <a:off x="2432524" y="5046026"/>
            <a:ext cx="1627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6600"/>
                </a:solidFill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すいぶんりょう</a:t>
            </a:r>
            <a:endParaRPr lang="en-US" altLang="ja-JP" dirty="0">
              <a:solidFill>
                <a:srgbClr val="FF6600"/>
              </a:solidFill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95BD1C-89B5-0BC8-3FA9-8C914915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6998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267744" y="621061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③ホルモンをつくる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81640" y="1516921"/>
            <a:ext cx="670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血をふやしたり、骨を強くする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ホルモンをつくります．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314" name="Picture 2" descr="血液のキャラクタ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39" y="2840360"/>
            <a:ext cx="2760241" cy="27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強い骨のキャラクタ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26" y="2852936"/>
            <a:ext cx="3408313" cy="29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フッター プレースホルダ 3"/>
          <p:cNvSpPr txBox="1">
            <a:spLocks/>
          </p:cNvSpPr>
          <p:nvPr/>
        </p:nvSpPr>
        <p:spPr>
          <a:xfrm>
            <a:off x="3124200" y="6381328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4B350D"/>
                </a:solidFill>
              </a:rPr>
              <a:t>大阪府医師会学校医部会</a:t>
            </a:r>
            <a:endParaRPr lang="en-US" altLang="ja-JP" b="1" dirty="0">
              <a:solidFill>
                <a:srgbClr val="4B350D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48264" y="6528504"/>
            <a:ext cx="2339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2"/>
                </a:solidFill>
              </a:rPr>
              <a:t>（使用イラスト：いらすと</a:t>
            </a:r>
            <a:r>
              <a:rPr kumimoji="1" lang="ja-JP" altLang="en-US" sz="1400" b="1" dirty="0" err="1">
                <a:solidFill>
                  <a:schemeClr val="tx2"/>
                </a:solidFill>
              </a:rPr>
              <a:t>や</a:t>
            </a:r>
            <a:r>
              <a:rPr kumimoji="1" lang="ja-JP" altLang="en-US" sz="1400" b="1" dirty="0">
                <a:solidFill>
                  <a:schemeClr val="tx2"/>
                </a:solidFill>
              </a:rPr>
              <a:t>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7B0EE6-8666-96E9-AB9A-977760088223}"/>
              </a:ext>
            </a:extLst>
          </p:cNvPr>
          <p:cNvSpPr txBox="1"/>
          <p:nvPr/>
        </p:nvSpPr>
        <p:spPr>
          <a:xfrm>
            <a:off x="4860032" y="1319679"/>
            <a:ext cx="682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ほね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B3F8E8-5B26-F0F4-A6E4-C9E3BB6139E1}"/>
              </a:ext>
            </a:extLst>
          </p:cNvPr>
          <p:cNvSpPr txBox="1"/>
          <p:nvPr/>
        </p:nvSpPr>
        <p:spPr>
          <a:xfrm>
            <a:off x="5788682" y="1319679"/>
            <a:ext cx="682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つよ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AEA5D2-375F-A24F-DECA-FEFFD658E7C5}"/>
              </a:ext>
            </a:extLst>
          </p:cNvPr>
          <p:cNvSpPr txBox="1"/>
          <p:nvPr/>
        </p:nvSpPr>
        <p:spPr>
          <a:xfrm>
            <a:off x="1408913" y="1270010"/>
            <a:ext cx="426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</a:t>
            </a:r>
            <a:endParaRPr lang="en-US" altLang="ja-JP" sz="1800" dirty="0"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4BB5B1-45A5-5B0E-5358-197F9DCD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EE-EF40-4DAA-9DC3-E8A63CCC27D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5361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自然のイラスト (16 x 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1_TF03431377_TF03431377.potx" id="{6048CD1A-6C4E-4B3C-AA8B-E9BD5DBA73EF}" vid="{75C03E0D-009C-4AAE-AB88-B83BF609E1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28" ma:contentTypeDescription="Create a new document." ma:contentTypeScope="" ma:versionID="a6ef4ed32b9e2f717850d72af07647b5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76EBAA-CB94-497E-AA46-1844787D85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42FC41-21E6-4C22-9FB4-D3C1D051A86B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6F106D76-788A-42E8-9384-46CF9A1405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686</Words>
  <Application>Microsoft Office PowerPoint</Application>
  <PresentationFormat>画面に合わせる (4:3)</PresentationFormat>
  <Paragraphs>141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HGP創英角ﾎﾟｯﾌﾟ体</vt:lpstr>
      <vt:lpstr>ＭＳ Ｐゴシック</vt:lpstr>
      <vt:lpstr>Arial</vt:lpstr>
      <vt:lpstr>Calibri</vt:lpstr>
      <vt:lpstr>Segoe Print</vt:lpstr>
      <vt:lpstr>自然のイラスト (16 x 9)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2010-08-09T06:44:29Z</dcterms:created>
  <dcterms:modified xsi:type="dcterms:W3CDTF">2022-11-15T00:31:45Z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TC103626589990</vt:lpwstr>
  </property>
</Properties>
</file>