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FACFF563-E20D-480A-BDBF-9D118BD28366}"/>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4B652501-0236-46BD-AA0A-3E6EA4C5AC2A}"/>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r>
              <a:rPr kumimoji="1" lang="en-US" altLang="ja-JP"/>
              <a:t>2021/08/23</a:t>
            </a:r>
            <a:endParaRPr kumimoji="1" lang="ja-JP" altLang="en-US"/>
          </a:p>
        </p:txBody>
      </p:sp>
      <p:sp>
        <p:nvSpPr>
          <p:cNvPr id="4" name="フッター プレースホルダー 3">
            <a:extLst>
              <a:ext uri="{FF2B5EF4-FFF2-40B4-BE49-F238E27FC236}">
                <a16:creationId xmlns:a16="http://schemas.microsoft.com/office/drawing/2014/main" xmlns="" id="{2451235B-4964-4FCE-A26C-F88F5CEDE468}"/>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CDE891F7-DE37-4045-BE4E-3D3FE888A20B}"/>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ED7E1B3-79F6-4F9D-B9DA-B54A3A1489DE}" type="slidenum">
              <a:rPr kumimoji="1" lang="ja-JP" altLang="en-US" smtClean="0"/>
              <a:t>‹#›</a:t>
            </a:fld>
            <a:endParaRPr kumimoji="1" lang="ja-JP" altLang="en-US"/>
          </a:p>
        </p:txBody>
      </p:sp>
    </p:spTree>
    <p:extLst>
      <p:ext uri="{BB962C8B-B14F-4D97-AF65-F5344CB8AC3E}">
        <p14:creationId xmlns:p14="http://schemas.microsoft.com/office/powerpoint/2010/main" val="22448456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901700" y="739775"/>
            <a:ext cx="4932363" cy="3700463"/>
          </a:xfrm>
          <a:prstGeom prst="rect">
            <a:avLst/>
          </a:prstGeom>
        </p:spPr>
        <p:txBody>
          <a:bodyPr/>
          <a:lstStyle/>
          <a:p>
            <a:endParaRPr/>
          </a:p>
        </p:txBody>
      </p:sp>
      <p:sp>
        <p:nvSpPr>
          <p:cNvPr id="129" name="Shape 129"/>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724191559"/>
      </p:ext>
    </p:extLst>
  </p:cSld>
  <p:clrMap bg1="lt1" tx1="dk1" bg2="lt2" tx2="dk2" accent1="accent1" accent2="accent2" accent3="accent3" accent4="accent4" accent5="accent5" accent6="accent6" hlink="hlink" folHlink="folHlink"/>
  <p:hf hdr="0" ftr="0"/>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t>学校における耳鼻咽喉科領域の外傷について説明します。</a:t>
            </a:r>
          </a:p>
        </p:txBody>
      </p:sp>
    </p:spTree>
    <p:extLst>
      <p:ext uri="{BB962C8B-B14F-4D97-AF65-F5344CB8AC3E}">
        <p14:creationId xmlns:p14="http://schemas.microsoft.com/office/powerpoint/2010/main" val="362305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外耳道の長さは2.5ｃｍぐらいである。</a:t>
            </a:r>
          </a:p>
        </p:txBody>
      </p:sp>
    </p:spTree>
    <p:extLst>
      <p:ext uri="{BB962C8B-B14F-4D97-AF65-F5344CB8AC3E}">
        <p14:creationId xmlns:p14="http://schemas.microsoft.com/office/powerpoint/2010/main" val="73566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t>耳かき中に何かが当たったりして、その耳かきで鼓膜や外耳道を傷つけるものをいう。</a:t>
            </a:r>
          </a:p>
          <a:p>
            <a:r>
              <a:t>外耳道外傷や鼓膜外傷（鼓膜穿孔）を起こすので出血を伴うことが多い。外耳道のみの外傷のこともある。</a:t>
            </a:r>
          </a:p>
          <a:p>
            <a:r>
              <a:t>単なる鼓膜のみの損傷のみならず、耳かきが耳小骨に当たると耳小骨連鎖離断や内耳障害（外リンパ漏を含む）を起こすことがある。</a:t>
            </a:r>
          </a:p>
        </p:txBody>
      </p:sp>
    </p:spTree>
    <p:extLst>
      <p:ext uri="{BB962C8B-B14F-4D97-AF65-F5344CB8AC3E}">
        <p14:creationId xmlns:p14="http://schemas.microsoft.com/office/powerpoint/2010/main" val="23869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rPr dirty="0" err="1"/>
              <a:t>外傷性鼓膜穿孔があるかどうかなどはその場ではわからないので、耳鼻</a:t>
            </a:r>
            <a:r>
              <a:rPr lang="ja-JP" altLang="en-US" dirty="0"/>
              <a:t>咽喉</a:t>
            </a:r>
            <a:r>
              <a:rPr dirty="0" err="1"/>
              <a:t>科を受診することになる</a:t>
            </a:r>
            <a:r>
              <a:rPr dirty="0"/>
              <a:t>。</a:t>
            </a:r>
          </a:p>
          <a:p>
            <a:r>
              <a:rPr dirty="0" err="1"/>
              <a:t>強い衝撃により内耳障害（内耳震盪）をきたすことがある</a:t>
            </a:r>
            <a:r>
              <a:rPr dirty="0"/>
              <a:t>。（</a:t>
            </a:r>
            <a:r>
              <a:rPr dirty="0" err="1"/>
              <a:t>鼓膜穿孔がなくても</a:t>
            </a:r>
            <a:r>
              <a:rPr dirty="0"/>
              <a:t>）</a:t>
            </a:r>
          </a:p>
          <a:p>
            <a:r>
              <a:rPr dirty="0" err="1"/>
              <a:t>耳に何ら</a:t>
            </a:r>
            <a:r>
              <a:rPr lang="ja-JP" altLang="en-US" dirty="0"/>
              <a:t>異常</a:t>
            </a:r>
            <a:r>
              <a:rPr dirty="0" err="1"/>
              <a:t>がなくても、精神的に不安定な児童の場合、心因反応で難聴を訴えることがある</a:t>
            </a:r>
            <a:r>
              <a:rPr dirty="0"/>
              <a:t>。（</a:t>
            </a:r>
            <a:r>
              <a:rPr dirty="0" err="1"/>
              <a:t>特に友人に叩かれた場合など</a:t>
            </a:r>
            <a:r>
              <a:rPr dirty="0"/>
              <a:t>）</a:t>
            </a:r>
          </a:p>
        </p:txBody>
      </p:sp>
    </p:spTree>
    <p:extLst>
      <p:ext uri="{BB962C8B-B14F-4D97-AF65-F5344CB8AC3E}">
        <p14:creationId xmlns:p14="http://schemas.microsoft.com/office/powerpoint/2010/main" val="32493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rPr dirty="0" err="1"/>
              <a:t>穿孔の可能性がある場合は、速やかに耳鼻咽喉科を受診させるようにお願いします</a:t>
            </a:r>
            <a:r>
              <a:rPr dirty="0"/>
              <a:t>。</a:t>
            </a:r>
          </a:p>
          <a:p>
            <a:r>
              <a:rPr dirty="0" err="1"/>
              <a:t>外傷性鼓膜穿孔は、約数週間で自然閉鎖することが多い</a:t>
            </a:r>
            <a:r>
              <a:rPr dirty="0"/>
              <a:t>。</a:t>
            </a:r>
          </a:p>
          <a:p>
            <a:r>
              <a:rPr dirty="0" err="1"/>
              <a:t>閉鎖しない場合は鼓膜形成術／鼓室形成術を行う。小児では通常、全身麻酔で入院して行う</a:t>
            </a:r>
            <a:r>
              <a:rPr dirty="0"/>
              <a:t>。</a:t>
            </a:r>
          </a:p>
        </p:txBody>
      </p:sp>
    </p:spTree>
    <p:extLst>
      <p:ext uri="{BB962C8B-B14F-4D97-AF65-F5344CB8AC3E}">
        <p14:creationId xmlns:p14="http://schemas.microsoft.com/office/powerpoint/2010/main" val="405649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rPr dirty="0"/>
              <a:t>音響外傷は、強大音（例えばロックコンサートなど）に暴露されたことによりおこる急性の感音難聴である。学校では、友人に耳元で大声で怒鳴られたとか、先ほどの外傷性鼓膜穿孔のところで話したような叩かれて大きな音がしたとか、が考えられる。</a:t>
            </a:r>
          </a:p>
          <a:p>
            <a:r>
              <a:rPr dirty="0" err="1"/>
              <a:t>このようなことが起きる背景には友人関係のトラブルなども有りえて、これが音響外傷なのか心因性難聴なのか？鑑別が困難なことも多い</a:t>
            </a:r>
            <a:r>
              <a:rPr dirty="0"/>
              <a:t>。</a:t>
            </a:r>
          </a:p>
          <a:p>
            <a:r>
              <a:rPr dirty="0" err="1"/>
              <a:t>救急では無いが速やかに耳鼻</a:t>
            </a:r>
            <a:r>
              <a:rPr lang="ja-JP" altLang="en-US" dirty="0"/>
              <a:t>咽喉科</a:t>
            </a:r>
            <a:r>
              <a:rPr dirty="0" err="1"/>
              <a:t>を受診するように指導して下さい</a:t>
            </a:r>
            <a:r>
              <a:rPr dirty="0"/>
              <a:t>。</a:t>
            </a:r>
          </a:p>
        </p:txBody>
      </p:sp>
    </p:spTree>
    <p:extLst>
      <p:ext uri="{BB962C8B-B14F-4D97-AF65-F5344CB8AC3E}">
        <p14:creationId xmlns:p14="http://schemas.microsoft.com/office/powerpoint/2010/main" val="149338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r>
              <a:rPr dirty="0" err="1"/>
              <a:t>外傷（耳鼻科的外傷）ではないので補足解説。外傷時の鑑別として耳鼻咽喉科医は念頭におく</a:t>
            </a:r>
            <a:r>
              <a:rPr dirty="0"/>
              <a:t>。</a:t>
            </a:r>
          </a:p>
        </p:txBody>
      </p:sp>
    </p:spTree>
    <p:extLst>
      <p:ext uri="{BB962C8B-B14F-4D97-AF65-F5344CB8AC3E}">
        <p14:creationId xmlns:p14="http://schemas.microsoft.com/office/powerpoint/2010/main" val="821788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rPr dirty="0" err="1"/>
              <a:t>外耳道異物は玩具の部品、小石、豆、紙、シールなどがあります</a:t>
            </a:r>
            <a:r>
              <a:rPr dirty="0"/>
              <a:t>。</a:t>
            </a:r>
          </a:p>
          <a:p>
            <a:r>
              <a:rPr dirty="0" err="1"/>
              <a:t>自分で取ろうとしても奥に押し込むことがあるので、速やかに耳鼻咽喉科の受診をお勧めします</a:t>
            </a:r>
            <a:r>
              <a:rPr dirty="0"/>
              <a:t>。</a:t>
            </a:r>
          </a:p>
          <a:p>
            <a:r>
              <a:rPr dirty="0"/>
              <a:t>自然豊かな場所では耳に虫が入ったりすることがある。生きている虫は動くのでとても痛い。とりあえず、横になって食用油などを外耳道に満たして虫が動かなくなれば痛みは軽減する。ただし近隣の耳鼻咽喉科に連れて行った方が早い場合もある。</a:t>
            </a:r>
          </a:p>
        </p:txBody>
      </p:sp>
    </p:spTree>
    <p:extLst>
      <p:ext uri="{BB962C8B-B14F-4D97-AF65-F5344CB8AC3E}">
        <p14:creationId xmlns:p14="http://schemas.microsoft.com/office/powerpoint/2010/main" val="1531097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rPr dirty="0" err="1"/>
              <a:t>鼻の異物は、玩具の部品、豆、木の実、紙、ティッシュなどがあります</a:t>
            </a:r>
            <a:r>
              <a:rPr dirty="0"/>
              <a:t>。</a:t>
            </a:r>
          </a:p>
          <a:p>
            <a:r>
              <a:rPr dirty="0" err="1"/>
              <a:t>両鼻腔に入れたり何個も入れることがあるので、注意が必要である</a:t>
            </a:r>
            <a:r>
              <a:rPr dirty="0"/>
              <a:t>。</a:t>
            </a:r>
          </a:p>
          <a:p>
            <a:r>
              <a:rPr dirty="0" err="1"/>
              <a:t>また吸い込むと気道異物になることがあるので、過度に叱って子</a:t>
            </a:r>
            <a:r>
              <a:rPr lang="ja-JP" altLang="en-US" dirty="0"/>
              <a:t>ども</a:t>
            </a:r>
            <a:r>
              <a:rPr dirty="0" err="1"/>
              <a:t>を泣かせたりしないように注意して下さい</a:t>
            </a:r>
            <a:r>
              <a:rPr dirty="0"/>
              <a:t>。</a:t>
            </a:r>
          </a:p>
          <a:p>
            <a:r>
              <a:rPr dirty="0" err="1"/>
              <a:t>すぐに近隣の耳鼻咽喉科へ連れて行って取ってもらうようにして下さい</a:t>
            </a:r>
            <a:r>
              <a:rPr dirty="0"/>
              <a:t>。</a:t>
            </a:r>
          </a:p>
          <a:p>
            <a:r>
              <a:rPr dirty="0" err="1"/>
              <a:t>特に鼻に異物を入れる児童はなんども繰り返すことがあります。そのような場合は発達障害の可能性があるので小児科にご相談下さい</a:t>
            </a:r>
            <a:r>
              <a:rPr dirty="0"/>
              <a:t>。</a:t>
            </a:r>
          </a:p>
        </p:txBody>
      </p:sp>
    </p:spTree>
    <p:extLst>
      <p:ext uri="{BB962C8B-B14F-4D97-AF65-F5344CB8AC3E}">
        <p14:creationId xmlns:p14="http://schemas.microsoft.com/office/powerpoint/2010/main" val="356343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rPr dirty="0" err="1"/>
              <a:t>咽頭の異物は、給食の際の魚の骨がほとんどである</a:t>
            </a:r>
            <a:r>
              <a:rPr dirty="0"/>
              <a:t>。</a:t>
            </a:r>
          </a:p>
          <a:p>
            <a:r>
              <a:rPr dirty="0" err="1"/>
              <a:t>すぐに耳鼻咽喉科を受診するようにして下さい</a:t>
            </a:r>
            <a:r>
              <a:rPr dirty="0"/>
              <a:t>。（</a:t>
            </a:r>
            <a:r>
              <a:rPr dirty="0" err="1"/>
              <a:t>ご飯を丸呑みして無理に取ろうとしないで下さい</a:t>
            </a:r>
            <a:r>
              <a:rPr dirty="0"/>
              <a:t>）</a:t>
            </a:r>
          </a:p>
          <a:p>
            <a:r>
              <a:rPr dirty="0" err="1"/>
              <a:t>まれに硬貨があり、ものが飲み込めずに涎をたらすことがある</a:t>
            </a:r>
            <a:r>
              <a:rPr dirty="0"/>
              <a:t>。</a:t>
            </a:r>
          </a:p>
        </p:txBody>
      </p:sp>
    </p:spTree>
    <p:extLst>
      <p:ext uri="{BB962C8B-B14F-4D97-AF65-F5344CB8AC3E}">
        <p14:creationId xmlns:p14="http://schemas.microsoft.com/office/powerpoint/2010/main" val="3128439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rPr dirty="0" err="1"/>
              <a:t>頸部食道・下咽頭の異物の写真です。魚骨、玩具、硬貨、ボタン電池など</a:t>
            </a:r>
            <a:r>
              <a:rPr dirty="0"/>
              <a:t>。</a:t>
            </a:r>
          </a:p>
          <a:p>
            <a:r>
              <a:rPr dirty="0"/>
              <a:t>「</a:t>
            </a:r>
            <a:r>
              <a:rPr dirty="0" err="1"/>
              <a:t>ものが呑み込めない</a:t>
            </a:r>
            <a:r>
              <a:rPr dirty="0"/>
              <a:t>」、「</a:t>
            </a:r>
            <a:r>
              <a:rPr dirty="0" err="1"/>
              <a:t>嘔吐する」などお症状があります</a:t>
            </a:r>
            <a:r>
              <a:rPr dirty="0"/>
              <a:t>。</a:t>
            </a:r>
          </a:p>
          <a:p>
            <a:r>
              <a:rPr dirty="0" err="1"/>
              <a:t>何を飲んだか、周囲の人から問診しておいて下さい。特にボタン電池は緊急性が高いです</a:t>
            </a:r>
            <a:r>
              <a:rPr dirty="0"/>
              <a:t>。</a:t>
            </a:r>
          </a:p>
          <a:p>
            <a:r>
              <a:rPr dirty="0"/>
              <a:t>すぐに耳鼻咽喉科を受診して下さい。頸部食道の異物はクリニックでは摘出できないことが多いですので、近隣に総合病院の耳鼻咽喉科があれば直接相談してもらってもいいかもしれません。</a:t>
            </a:r>
          </a:p>
        </p:txBody>
      </p:sp>
    </p:spTree>
    <p:extLst>
      <p:ext uri="{BB962C8B-B14F-4D97-AF65-F5344CB8AC3E}">
        <p14:creationId xmlns:p14="http://schemas.microsoft.com/office/powerpoint/2010/main" val="242367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対象は、学校医や養護教諭などを念頭において作成しました。だいたいスライドのテキストのみで読めるようにした。</a:t>
            </a:r>
          </a:p>
          <a:p>
            <a:r>
              <a:t>鼻骨骨折、外傷性鼓膜穿孔、その他の外傷、異物を中心に説明した。</a:t>
            </a:r>
          </a:p>
          <a:p>
            <a:r>
              <a:t>外傷それ自体ではないが、外傷に伴って起きる鼻出血や心因性難聴なども簡単に解説した。</a:t>
            </a:r>
          </a:p>
        </p:txBody>
      </p:sp>
    </p:spTree>
    <p:extLst>
      <p:ext uri="{BB962C8B-B14F-4D97-AF65-F5344CB8AC3E}">
        <p14:creationId xmlns:p14="http://schemas.microsoft.com/office/powerpoint/2010/main" val="83523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rPr dirty="0"/>
              <a:t>一般的な好発年齢は1歳〜2歳で、異物は食物が全体の8割で、その中でも豆類が7割を占める。それ以外では玩具、針類など。</a:t>
            </a:r>
          </a:p>
          <a:p>
            <a:r>
              <a:rPr dirty="0" err="1"/>
              <a:t>誤嚥直後に激しい咳の発作が起きるのが特徴</a:t>
            </a:r>
            <a:r>
              <a:rPr dirty="0"/>
              <a:t>。</a:t>
            </a:r>
          </a:p>
          <a:p>
            <a:r>
              <a:rPr dirty="0" err="1"/>
              <a:t>給食でパンが詰まったりこんにゃくゼリーが詰まったりするのもここで、窒息するので、緊急の対応が必要になる</a:t>
            </a:r>
            <a:r>
              <a:rPr dirty="0"/>
              <a:t>。（</a:t>
            </a:r>
            <a:r>
              <a:rPr dirty="0" err="1"/>
              <a:t>別スライドで説明</a:t>
            </a:r>
            <a:r>
              <a:rPr dirty="0"/>
              <a:t>）</a:t>
            </a:r>
          </a:p>
        </p:txBody>
      </p:sp>
    </p:spTree>
    <p:extLst>
      <p:ext uri="{BB962C8B-B14F-4D97-AF65-F5344CB8AC3E}">
        <p14:creationId xmlns:p14="http://schemas.microsoft.com/office/powerpoint/2010/main" val="241576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dirty="0"/>
              <a:t>ボタン電池（コイン電池）は電流が流れるため、周囲の神経を損傷して神経麻痺や局所の炎症癒着による機能障害を起こしたり、胃や食道でも粘膜を腐食して穿孔を起こして、重篤なことになる可能性がある。このため可及的速やかに摘出するの必要がある。</a:t>
            </a:r>
          </a:p>
          <a:p>
            <a:r>
              <a:rPr dirty="0"/>
              <a:t>異物の誤嚥・誤飲に際しては本人ならびにそれを目撃などしていた関係の生徒に何を誤嚥したのかの問診が有益である。いずれにしても、すぐに医療機関に連れて行くのが望ましい。</a:t>
            </a:r>
          </a:p>
          <a:p>
            <a:r>
              <a:rPr dirty="0"/>
              <a:t>耳鼻科ではないですが、ボタン電池の誤飲の場合は胃まで落ちていても、緊急の処置が必要になります。胃まで落ちていたら症状は無くなるのですが、何を呑んだかの問診が重要です。</a:t>
            </a:r>
          </a:p>
        </p:txBody>
      </p:sp>
    </p:spTree>
    <p:extLst>
      <p:ext uri="{BB962C8B-B14F-4D97-AF65-F5344CB8AC3E}">
        <p14:creationId xmlns:p14="http://schemas.microsoft.com/office/powerpoint/2010/main" val="506566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dirty="0" err="1"/>
              <a:t>広い意味では異物ですが、緊急対応が必要になります</a:t>
            </a:r>
            <a:r>
              <a:rPr dirty="0"/>
              <a:t>。</a:t>
            </a:r>
          </a:p>
          <a:p>
            <a:r>
              <a:rPr dirty="0"/>
              <a:t>まず咳き込ませてみた後、呼吸状態が安定しているようであれば、同日中に速やかに専門医療機関を受診させる。咳き込みが止まり、呼吸困難を伴う場合には、早急に救急車を要請する。</a:t>
            </a:r>
          </a:p>
          <a:p>
            <a:r>
              <a:rPr dirty="0" err="1"/>
              <a:t>救急車でさえ待てない場合もあり、腹部突き上げ法（ハイムリッヒ法）や背部叩打法を行う</a:t>
            </a:r>
            <a:r>
              <a:rPr dirty="0"/>
              <a:t>。</a:t>
            </a:r>
          </a:p>
        </p:txBody>
      </p:sp>
    </p:spTree>
    <p:extLst>
      <p:ext uri="{BB962C8B-B14F-4D97-AF65-F5344CB8AC3E}">
        <p14:creationId xmlns:p14="http://schemas.microsoft.com/office/powerpoint/2010/main" val="215305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rPr dirty="0"/>
              <a:t>平成20年10月、学校給食のパンによる窒息事故の発生が報告されました。</a:t>
            </a:r>
          </a:p>
          <a:p>
            <a:r>
              <a:rPr dirty="0"/>
              <a:t>平成25年6月27日、小学校の学校給食において、特別支援学級第2学年に在籍する児童がプラムの種により窒息する事故が発生しました。</a:t>
            </a:r>
          </a:p>
        </p:txBody>
      </p:sp>
    </p:spTree>
    <p:extLst>
      <p:ext uri="{BB962C8B-B14F-4D97-AF65-F5344CB8AC3E}">
        <p14:creationId xmlns:p14="http://schemas.microsoft.com/office/powerpoint/2010/main" val="1650794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r>
              <a:rPr dirty="0" err="1"/>
              <a:t>文部科学省の「食に関する指導の手引」です</a:t>
            </a:r>
            <a:r>
              <a:rPr dirty="0"/>
              <a:t>。</a:t>
            </a:r>
          </a:p>
          <a:p>
            <a:r>
              <a:rPr dirty="0"/>
              <a:t>誤嚥・窒息が起きるリスクとしては、十分に嚼まずに飲み込む（早食い競争とか）とか、食事をしていて急に驚いた（驚かされた）とかがあります。給食時のご指導をお願いします。</a:t>
            </a:r>
          </a:p>
        </p:txBody>
      </p:sp>
    </p:spTree>
    <p:extLst>
      <p:ext uri="{BB962C8B-B14F-4D97-AF65-F5344CB8AC3E}">
        <p14:creationId xmlns:p14="http://schemas.microsoft.com/office/powerpoint/2010/main" val="3651782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rPr dirty="0" err="1"/>
              <a:t>食べる機能のしくみを解説すると</a:t>
            </a:r>
            <a:r>
              <a:rPr dirty="0"/>
              <a:t>、</a:t>
            </a:r>
          </a:p>
          <a:p>
            <a:r>
              <a:rPr dirty="0"/>
              <a:t>図の1の様になっています。ここで注意していただきたいのは空気を呼吸をする経路（鼻から気管・肺へ）と食べ物を嚥下する経路（口から食道・胃へ）が咽頭で交差していると言うことです。</a:t>
            </a:r>
          </a:p>
          <a:p>
            <a:r>
              <a:rPr dirty="0" err="1"/>
              <a:t>つまり飲食しながら同時に呼吸は出来ないと言うことです。しようとすると誤嚥のリスクになります</a:t>
            </a:r>
            <a:r>
              <a:rPr dirty="0"/>
              <a:t>。</a:t>
            </a:r>
          </a:p>
          <a:p>
            <a:r>
              <a:rPr dirty="0"/>
              <a:t>友人と会話しながら楽しく食事するのはいいことですが、自分がしゃべるときは一旦、食べ物を完全に飲み込んで口の中をきれいにしてから、話すという当たり前のテーブルマナーを教育するようにお願いします。</a:t>
            </a:r>
          </a:p>
        </p:txBody>
      </p:sp>
    </p:spTree>
    <p:extLst>
      <p:ext uri="{BB962C8B-B14F-4D97-AF65-F5344CB8AC3E}">
        <p14:creationId xmlns:p14="http://schemas.microsoft.com/office/powerpoint/2010/main" val="244822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rPr dirty="0"/>
              <a:t>パンや餅などが喉に詰まった場合はこの図3の黄色い部分に詰まります。ここは喉頭ですが気管の入り口にあたるので、呼吸が出来なくなって窒息します。救急車を呼びつつ、次に述べるハイムリッヒ法などを施行してください。</a:t>
            </a:r>
          </a:p>
        </p:txBody>
      </p:sp>
    </p:spTree>
    <p:extLst>
      <p:ext uri="{BB962C8B-B14F-4D97-AF65-F5344CB8AC3E}">
        <p14:creationId xmlns:p14="http://schemas.microsoft.com/office/powerpoint/2010/main" val="2265448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rPr dirty="0" err="1"/>
              <a:t>ハイムリッヒ法は</a:t>
            </a:r>
            <a:r>
              <a:rPr dirty="0"/>
              <a:t>、</a:t>
            </a:r>
          </a:p>
          <a:p>
            <a:r>
              <a:rPr dirty="0" err="1"/>
              <a:t>大人や年長児では、後ろから両腕を回し、みぞおちの下で片方の手を握り拳にして、腹部を上方へ圧迫します</a:t>
            </a:r>
            <a:r>
              <a:rPr dirty="0"/>
              <a:t>。</a:t>
            </a:r>
          </a:p>
          <a:p>
            <a:r>
              <a:rPr dirty="0" err="1"/>
              <a:t>この方法が行えない場合、横向きに寝かせて、または、座って前かがみにして背部叩打法を試みます</a:t>
            </a:r>
            <a:r>
              <a:rPr dirty="0"/>
              <a:t>。 </a:t>
            </a:r>
          </a:p>
        </p:txBody>
      </p:sp>
    </p:spTree>
    <p:extLst>
      <p:ext uri="{BB962C8B-B14F-4D97-AF65-F5344CB8AC3E}">
        <p14:creationId xmlns:p14="http://schemas.microsoft.com/office/powerpoint/2010/main" val="611712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r>
              <a:rPr dirty="0" err="1"/>
              <a:t>背部叩打法は</a:t>
            </a:r>
            <a:endParaRPr dirty="0"/>
          </a:p>
          <a:p>
            <a:r>
              <a:rPr dirty="0" err="1"/>
              <a:t>立て膝で太ももがうつぶせにした子のみぞおちを圧迫するようにして、どちらも頭を低くして</a:t>
            </a:r>
            <a:r>
              <a:rPr dirty="0"/>
              <a:t>、 </a:t>
            </a:r>
            <a:r>
              <a:rPr dirty="0" err="1"/>
              <a:t>背中のまん中を平手で何度も連続して叩きます。なお、腹部臓器を傷つけないよう力を加減します</a:t>
            </a:r>
            <a:r>
              <a:rPr dirty="0"/>
              <a:t>。 </a:t>
            </a:r>
          </a:p>
        </p:txBody>
      </p:sp>
    </p:spTree>
    <p:extLst>
      <p:ext uri="{BB962C8B-B14F-4D97-AF65-F5344CB8AC3E}">
        <p14:creationId xmlns:p14="http://schemas.microsoft.com/office/powerpoint/2010/main" val="226908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耳鼻咽喉科医のバイブルと言える切替一郎先生のテキストです。</a:t>
            </a:r>
          </a:p>
        </p:txBody>
      </p:sp>
    </p:spTree>
    <p:extLst>
      <p:ext uri="{BB962C8B-B14F-4D97-AF65-F5344CB8AC3E}">
        <p14:creationId xmlns:p14="http://schemas.microsoft.com/office/powerpoint/2010/main" val="78860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日本耳鼻咽喉科学会の学校保健委員会作成の救急疾患の対応と処置も参考にしました。</a:t>
            </a:r>
          </a:p>
          <a:p>
            <a:r>
              <a:t>その他、厚生労働省や教育委員会のホームページを参考にしました。</a:t>
            </a:r>
          </a:p>
        </p:txBody>
      </p:sp>
    </p:spTree>
    <p:extLst>
      <p:ext uri="{BB962C8B-B14F-4D97-AF65-F5344CB8AC3E}">
        <p14:creationId xmlns:p14="http://schemas.microsoft.com/office/powerpoint/2010/main" val="279024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アジェンダです。</a:t>
            </a:r>
          </a:p>
          <a:p>
            <a:r>
              <a:t>前編＝1〜2</a:t>
            </a:r>
          </a:p>
          <a:p>
            <a:r>
              <a:t>と</a:t>
            </a:r>
          </a:p>
          <a:p>
            <a:r>
              <a:t>後編＝3〜4</a:t>
            </a:r>
          </a:p>
          <a:p>
            <a:r>
              <a:t>に分割しました。</a:t>
            </a:r>
          </a:p>
        </p:txBody>
      </p:sp>
    </p:spTree>
    <p:extLst>
      <p:ext uri="{BB962C8B-B14F-4D97-AF65-F5344CB8AC3E}">
        <p14:creationId xmlns:p14="http://schemas.microsoft.com/office/powerpoint/2010/main" val="297551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学校の先生に分かりやすいように緊急度の表現を解説しました。これから解説するそれぞれの外傷についてこのように緊急度を記載しています。</a:t>
            </a:r>
          </a:p>
          <a:p>
            <a:r>
              <a:t>あくまで参考であって、表記上は同じ病名であったとしても、重症度は個々のケースで異なりますので、見た目の重篤感も考慮して判断して下さい。</a:t>
            </a:r>
          </a:p>
        </p:txBody>
      </p:sp>
    </p:spTree>
    <p:extLst>
      <p:ext uri="{BB962C8B-B14F-4D97-AF65-F5344CB8AC3E}">
        <p14:creationId xmlns:p14="http://schemas.microsoft.com/office/powerpoint/2010/main" val="371858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学校の先生に分かりやすいように病院の特性を紹介しました。</a:t>
            </a:r>
          </a:p>
          <a:p>
            <a:r>
              <a:t>近隣にどのような病院があるか、またそれらの病院までの平均的な搬送距離は地域によって大きく異なりますので、あらかじめ近隣の病院を調べておいて下さい。</a:t>
            </a:r>
          </a:p>
        </p:txBody>
      </p:sp>
    </p:spTree>
    <p:extLst>
      <p:ext uri="{BB962C8B-B14F-4D97-AF65-F5344CB8AC3E}">
        <p14:creationId xmlns:p14="http://schemas.microsoft.com/office/powerpoint/2010/main" val="222075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rPr dirty="0" err="1"/>
              <a:t>耳部の打撲・耳介裂傷：創傷があれば一般的な応急処置をして近隣の医療機関に</a:t>
            </a:r>
            <a:r>
              <a:rPr dirty="0"/>
              <a:t>。</a:t>
            </a:r>
          </a:p>
          <a:p>
            <a:r>
              <a:rPr dirty="0" err="1"/>
              <a:t>耳介血腫：柔道やラグビーなどで耳介に強い外力が加わると軟骨膜下に血が溜まることがある。緊急性はない</a:t>
            </a:r>
            <a:r>
              <a:rPr dirty="0"/>
              <a:t>。</a:t>
            </a:r>
          </a:p>
          <a:p>
            <a:r>
              <a:rPr dirty="0" err="1"/>
              <a:t>側頭骨骨折：かなり強い衝撃で無いと起きない。転落とか自動車事故とか</a:t>
            </a:r>
            <a:endParaRPr dirty="0"/>
          </a:p>
        </p:txBody>
      </p:sp>
    </p:spTree>
    <p:extLst>
      <p:ext uri="{BB962C8B-B14F-4D97-AF65-F5344CB8AC3E}">
        <p14:creationId xmlns:p14="http://schemas.microsoft.com/office/powerpoint/2010/main" val="179583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外傷性鼓膜穿孔は、一般的に最も頻度が高いのはいわゆる“耳かき外傷”であるが、学校内で耳かきする人はいない。</a:t>
            </a:r>
          </a:p>
          <a:p>
            <a:r>
              <a:t>学校現場では耳のあたりを平手などで叩かれたことやアクシデンタルに友人の頭や腕が耳のあたりに当たるによる圧外傷が最も多いと考えられる。</a:t>
            </a:r>
          </a:p>
          <a:p>
            <a:r>
              <a:t>その他に、側頭骨骨折に伴って外傷性鼓膜穿孔を起こすことやダイビングによる圧外傷などがあるがこれも学校では無い。</a:t>
            </a:r>
          </a:p>
        </p:txBody>
      </p:sp>
    </p:spTree>
    <p:extLst>
      <p:ext uri="{BB962C8B-B14F-4D97-AF65-F5344CB8AC3E}">
        <p14:creationId xmlns:p14="http://schemas.microsoft.com/office/powerpoint/2010/main" val="81153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3" name="線"/>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14" name="タイトルテキスト"/>
          <p:cNvSpPr txBox="1">
            <a:spLocks noGrp="1"/>
          </p:cNvSpPr>
          <p:nvPr>
            <p:ph type="title"/>
          </p:nvPr>
        </p:nvSpPr>
        <p:spPr>
          <a:xfrm>
            <a:off x="508000" y="3009900"/>
            <a:ext cx="11988800" cy="2032000"/>
          </a:xfrm>
          <a:prstGeom prst="rect">
            <a:avLst/>
          </a:prstGeom>
        </p:spPr>
        <p:txBody>
          <a:bodyPr anchor="b"/>
          <a:lstStyle/>
          <a:p>
            <a:r>
              <a:t>タイトルテキスト</a:t>
            </a:r>
          </a:p>
        </p:txBody>
      </p:sp>
      <p:sp>
        <p:nvSpPr>
          <p:cNvPr id="15" name="本文レベル1…"/>
          <p:cNvSpPr txBox="1">
            <a:spLocks noGrp="1"/>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16" name="スライド番号"/>
          <p:cNvSpPr txBox="1">
            <a:spLocks noGrp="1"/>
          </p:cNvSpPr>
          <p:nvPr>
            <p:ph type="sldNum" sz="quarter" idx="2"/>
          </p:nvPr>
        </p:nvSpPr>
        <p:spPr>
          <a:xfrm>
            <a:off x="12154001" y="8763000"/>
            <a:ext cx="342901" cy="3683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05" name="–Johnny Appleseed"/>
          <p:cNvSpPr txBox="1">
            <a:spLocks noGrp="1"/>
          </p:cNvSpPr>
          <p:nvPr>
            <p:ph type="body" sz="quarter" idx="21"/>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sz="3000" i="1">
                <a:solidFill>
                  <a:srgbClr val="9D9D9D"/>
                </a:solidFill>
              </a:defRPr>
            </a:lvl1pPr>
          </a:lstStyle>
          <a:p>
            <a:r>
              <a:t>–Johnny Appleseed</a:t>
            </a:r>
          </a:p>
        </p:txBody>
      </p:sp>
      <p:sp>
        <p:nvSpPr>
          <p:cNvPr id="106" name="“ここに引用を入力してください。”"/>
          <p:cNvSpPr txBox="1">
            <a:spLocks noGrp="1"/>
          </p:cNvSpPr>
          <p:nvPr>
            <p:ph type="body" sz="quarter" idx="22"/>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r>
              <a:t>“ここに引用を入力してください。”</a:t>
            </a:r>
          </a:p>
        </p:txBody>
      </p:sp>
      <p:sp>
        <p:nvSpPr>
          <p:cNvPr id="10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14" name="142761833_2880x1921.jpeg"/>
          <p:cNvSpPr>
            <a:spLocks noGrp="1"/>
          </p:cNvSpPr>
          <p:nvPr>
            <p:ph type="pic" idx="21"/>
          </p:nvPr>
        </p:nvSpPr>
        <p:spPr>
          <a:xfrm>
            <a:off x="-114300" y="0"/>
            <a:ext cx="14622784" cy="9753600"/>
          </a:xfrm>
          <a:prstGeom prst="rect">
            <a:avLst/>
          </a:prstGeom>
        </p:spPr>
        <p:txBody>
          <a:bodyPr lIns="91439" tIns="45719" rIns="91439" bIns="45719" anchor="t">
            <a:noAutofit/>
          </a:bodyPr>
          <a:lstStyle/>
          <a:p>
            <a:endParaRPr/>
          </a:p>
        </p:txBody>
      </p:sp>
      <p:sp>
        <p:nvSpPr>
          <p:cNvPr id="11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3" name="イメージ"/>
          <p:cNvSpPr>
            <a:spLocks noGrp="1"/>
          </p:cNvSpPr>
          <p:nvPr>
            <p:ph type="pic" idx="21"/>
          </p:nvPr>
        </p:nvSpPr>
        <p:spPr>
          <a:xfrm>
            <a:off x="622300" y="101600"/>
            <a:ext cx="11760200" cy="7840134"/>
          </a:xfrm>
          <a:prstGeom prst="rect">
            <a:avLst/>
          </a:prstGeom>
          <a:ln w="9525">
            <a:round/>
          </a:ln>
        </p:spPr>
        <p:txBody>
          <a:bodyPr lIns="91439" tIns="45719" rIns="91439" bIns="45719" anchor="t">
            <a:noAutofit/>
          </a:bodyPr>
          <a:lstStyle/>
          <a:p>
            <a:endParaRPr/>
          </a:p>
        </p:txBody>
      </p:sp>
      <p:sp>
        <p:nvSpPr>
          <p:cNvPr id="24" name="タイトルテキスト"/>
          <p:cNvSpPr txBox="1">
            <a:spLocks noGrp="1"/>
          </p:cNvSpPr>
          <p:nvPr>
            <p:ph type="title"/>
          </p:nvPr>
        </p:nvSpPr>
        <p:spPr>
          <a:xfrm>
            <a:off x="508000" y="7099300"/>
            <a:ext cx="11988800" cy="1117600"/>
          </a:xfrm>
          <a:prstGeom prst="rect">
            <a:avLst/>
          </a:prstGeom>
        </p:spPr>
        <p:txBody>
          <a:bodyPr anchor="b"/>
          <a:lstStyle/>
          <a:p>
            <a:r>
              <a:t>タイトルテキスト</a:t>
            </a:r>
          </a:p>
        </p:txBody>
      </p:sp>
      <p:sp>
        <p:nvSpPr>
          <p:cNvPr id="25" name="本文レベル1…"/>
          <p:cNvSpPr txBox="1">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3" name="タイトルテキスト"/>
          <p:cNvSpPr txBox="1">
            <a:spLocks noGrp="1"/>
          </p:cNvSpPr>
          <p:nvPr>
            <p:ph type="title"/>
          </p:nvPr>
        </p:nvSpPr>
        <p:spPr>
          <a:xfrm>
            <a:off x="508000" y="3860800"/>
            <a:ext cx="11988800" cy="2032000"/>
          </a:xfrm>
          <a:prstGeom prst="rect">
            <a:avLst/>
          </a:prstGeom>
        </p:spPr>
        <p:txBody>
          <a:bodyPr/>
          <a:lstStyle/>
          <a:p>
            <a:r>
              <a:t>タイトルテキスト</a:t>
            </a:r>
          </a:p>
        </p:txBody>
      </p:sp>
      <p:sp>
        <p:nvSpPr>
          <p:cNvPr id="3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41" name="イメージ"/>
          <p:cNvSpPr>
            <a:spLocks noGrp="1"/>
          </p:cNvSpPr>
          <p:nvPr>
            <p:ph type="pic" sz="half" idx="21"/>
          </p:nvPr>
        </p:nvSpPr>
        <p:spPr>
          <a:xfrm>
            <a:off x="6807200" y="596900"/>
            <a:ext cx="5575300" cy="8325606"/>
          </a:xfrm>
          <a:prstGeom prst="rect">
            <a:avLst/>
          </a:prstGeom>
          <a:ln w="9525">
            <a:round/>
          </a:ln>
        </p:spPr>
        <p:txBody>
          <a:bodyPr lIns="91439" tIns="45719" rIns="91439" bIns="45719" anchor="t">
            <a:noAutofit/>
          </a:bodyPr>
          <a:lstStyle/>
          <a:p>
            <a:endParaRPr/>
          </a:p>
        </p:txBody>
      </p:sp>
      <p:sp>
        <p:nvSpPr>
          <p:cNvPr id="42" name="タイトルテキスト"/>
          <p:cNvSpPr txBox="1">
            <a:spLocks noGrp="1"/>
          </p:cNvSpPr>
          <p:nvPr>
            <p:ph type="title"/>
          </p:nvPr>
        </p:nvSpPr>
        <p:spPr>
          <a:xfrm>
            <a:off x="508000" y="2400300"/>
            <a:ext cx="5829300" cy="6070600"/>
          </a:xfrm>
          <a:prstGeom prst="rect">
            <a:avLst/>
          </a:prstGeom>
        </p:spPr>
        <p:txBody>
          <a:bodyPr anchor="t"/>
          <a:lstStyle/>
          <a:p>
            <a:r>
              <a:t>タイトルテキスト</a:t>
            </a:r>
          </a:p>
        </p:txBody>
      </p:sp>
      <p:sp>
        <p:nvSpPr>
          <p:cNvPr id="43" name="本文レベル1…"/>
          <p:cNvSpPr txBox="1">
            <a:spLocks noGrp="1"/>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0">
              <a:lnSpc>
                <a:spcPct val="120000"/>
              </a:lnSpc>
              <a:spcBef>
                <a:spcPts val="0"/>
              </a:spcBef>
              <a:buSzTx/>
              <a:buNone/>
              <a:defRPr sz="2400"/>
            </a:lvl2pPr>
            <a:lvl3pPr marL="0" indent="0">
              <a:lnSpc>
                <a:spcPct val="120000"/>
              </a:lnSpc>
              <a:spcBef>
                <a:spcPts val="0"/>
              </a:spcBef>
              <a:buSzTx/>
              <a:buNone/>
              <a:defRPr sz="2400"/>
            </a:lvl3pPr>
            <a:lvl4pPr marL="0" indent="0">
              <a:lnSpc>
                <a:spcPct val="120000"/>
              </a:lnSpc>
              <a:spcBef>
                <a:spcPts val="0"/>
              </a:spcBef>
              <a:buSzTx/>
              <a:buNone/>
              <a:defRPr sz="2400"/>
            </a:lvl4pPr>
            <a:lvl5pPr marL="0" indent="0">
              <a:lnSpc>
                <a:spcPct val="120000"/>
              </a:lnSpc>
              <a:spcBef>
                <a:spcPts val="0"/>
              </a:spcBef>
              <a:buSz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4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タイトル（上）">
    <p:spTree>
      <p:nvGrpSpPr>
        <p:cNvPr id="1" name=""/>
        <p:cNvGrpSpPr/>
        <p:nvPr/>
      </p:nvGrpSpPr>
      <p:grpSpPr>
        <a:xfrm>
          <a:off x="0" y="0"/>
          <a:ext cx="0" cy="0"/>
          <a:chOff x="0" y="0"/>
          <a:chExt cx="0" cy="0"/>
        </a:xfrm>
      </p:grpSpPr>
      <p:sp>
        <p:nvSpPr>
          <p:cNvPr id="51" name="線"/>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2" name="線"/>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3" name="線"/>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54" name="タイトルテキスト"/>
          <p:cNvSpPr txBox="1">
            <a:spLocks noGrp="1"/>
          </p:cNvSpPr>
          <p:nvPr>
            <p:ph type="title"/>
          </p:nvPr>
        </p:nvSpPr>
        <p:spPr>
          <a:prstGeom prst="rect">
            <a:avLst/>
          </a:prstGeom>
        </p:spPr>
        <p:txBody>
          <a:bodyPr/>
          <a:lstStyle/>
          <a:p>
            <a:r>
              <a:t>タイトルテキスト</a:t>
            </a:r>
          </a:p>
        </p:txBody>
      </p:sp>
      <p:sp>
        <p:nvSpPr>
          <p:cNvPr id="5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タイトル&amp;箇条書き">
    <p:spTree>
      <p:nvGrpSpPr>
        <p:cNvPr id="1" name=""/>
        <p:cNvGrpSpPr/>
        <p:nvPr/>
      </p:nvGrpSpPr>
      <p:grpSpPr>
        <a:xfrm>
          <a:off x="0" y="0"/>
          <a:ext cx="0" cy="0"/>
          <a:chOff x="0" y="0"/>
          <a:chExt cx="0" cy="0"/>
        </a:xfrm>
      </p:grpSpPr>
      <p:sp>
        <p:nvSpPr>
          <p:cNvPr id="62" name="線"/>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63" name="線"/>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64" name="線"/>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65" name="タイトルテキスト"/>
          <p:cNvSpPr txBox="1">
            <a:spLocks noGrp="1"/>
          </p:cNvSpPr>
          <p:nvPr>
            <p:ph type="title"/>
          </p:nvPr>
        </p:nvSpPr>
        <p:spPr>
          <a:prstGeom prst="rect">
            <a:avLst/>
          </a:prstGeom>
        </p:spPr>
        <p:txBody>
          <a:bodyPr/>
          <a:lstStyle/>
          <a:p>
            <a:r>
              <a:t>タイトルテキスト</a:t>
            </a:r>
          </a:p>
        </p:txBody>
      </p:sp>
      <p:sp>
        <p:nvSpPr>
          <p:cNvPr id="66" name="本文レベル1…"/>
          <p:cNvSpPr txBox="1">
            <a:spLocks noGrp="1"/>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本文レベル1</a:t>
            </a:r>
          </a:p>
          <a:p>
            <a:pPr lvl="1"/>
            <a:r>
              <a:t>本文レベル2</a:t>
            </a:r>
          </a:p>
          <a:p>
            <a:pPr lvl="2"/>
            <a:r>
              <a:t>本文レベル3</a:t>
            </a:r>
          </a:p>
          <a:p>
            <a:pPr lvl="3"/>
            <a:r>
              <a:t>本文レベル4</a:t>
            </a:r>
          </a:p>
          <a:p>
            <a:pPr lvl="4"/>
            <a:r>
              <a:t>本文レベル5</a:t>
            </a:r>
          </a:p>
        </p:txBody>
      </p:sp>
      <p:sp>
        <p:nvSpPr>
          <p:cNvPr id="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タイトル、箇条書き、画像">
    <p:spTree>
      <p:nvGrpSpPr>
        <p:cNvPr id="1" name=""/>
        <p:cNvGrpSpPr/>
        <p:nvPr/>
      </p:nvGrpSpPr>
      <p:grpSpPr>
        <a:xfrm>
          <a:off x="0" y="0"/>
          <a:ext cx="0" cy="0"/>
          <a:chOff x="0" y="0"/>
          <a:chExt cx="0" cy="0"/>
        </a:xfrm>
      </p:grpSpPr>
      <p:sp>
        <p:nvSpPr>
          <p:cNvPr id="74" name="線"/>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75" name="線"/>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76" name="線"/>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77" name="イメージ"/>
          <p:cNvSpPr>
            <a:spLocks noGrp="1"/>
          </p:cNvSpPr>
          <p:nvPr>
            <p:ph type="pic" sz="half" idx="21"/>
          </p:nvPr>
        </p:nvSpPr>
        <p:spPr>
          <a:xfrm>
            <a:off x="-838200" y="2997200"/>
            <a:ext cx="8286750" cy="5524500"/>
          </a:xfrm>
          <a:prstGeom prst="rect">
            <a:avLst/>
          </a:prstGeom>
          <a:ln w="9525">
            <a:round/>
          </a:ln>
        </p:spPr>
        <p:txBody>
          <a:bodyPr lIns="91439" tIns="45719" rIns="91439" bIns="45719" anchor="t">
            <a:noAutofit/>
          </a:bodyPr>
          <a:lstStyle/>
          <a:p>
            <a:endParaRPr/>
          </a:p>
        </p:txBody>
      </p:sp>
      <p:sp>
        <p:nvSpPr>
          <p:cNvPr id="78" name="タイトルテキスト"/>
          <p:cNvSpPr txBox="1">
            <a:spLocks noGrp="1"/>
          </p:cNvSpPr>
          <p:nvPr>
            <p:ph type="title"/>
          </p:nvPr>
        </p:nvSpPr>
        <p:spPr>
          <a:prstGeom prst="rect">
            <a:avLst/>
          </a:prstGeom>
        </p:spPr>
        <p:txBody>
          <a:bodyPr/>
          <a:lstStyle/>
          <a:p>
            <a:r>
              <a:t>タイトルテキスト</a:t>
            </a:r>
          </a:p>
        </p:txBody>
      </p:sp>
      <p:sp>
        <p:nvSpPr>
          <p:cNvPr id="79" name="本文レベル1…"/>
          <p:cNvSpPr txBox="1">
            <a:spLocks noGrp="1"/>
          </p:cNvSpPr>
          <p:nvPr>
            <p:ph type="body" sz="half" idx="1"/>
          </p:nvPr>
        </p:nvSpPr>
        <p:spPr>
          <a:xfrm>
            <a:off x="6781800" y="2971800"/>
            <a:ext cx="5727700" cy="5524500"/>
          </a:xfrm>
          <a:prstGeom prst="rect">
            <a:avLst/>
          </a:prstGeom>
        </p:spPr>
        <p:txBody>
          <a:bodyPr/>
          <a:lstStyle>
            <a:lvl1pPr marL="368300" indent="-368300">
              <a:spcBef>
                <a:spcPts val="3200"/>
              </a:spcBef>
              <a:buSzPct val="30000"/>
              <a:buBlip>
                <a:blip r:embed="rId2"/>
              </a:buBlip>
              <a:defRPr sz="3000"/>
            </a:lvl1pPr>
            <a:lvl2pPr marL="736600" indent="-368300">
              <a:spcBef>
                <a:spcPts val="3200"/>
              </a:spcBef>
              <a:buSzPct val="30000"/>
              <a:buBlip>
                <a:blip r:embed="rId2"/>
              </a:buBlip>
              <a:defRPr sz="3000"/>
            </a:lvl2pPr>
            <a:lvl3pPr marL="1104900" indent="-368300">
              <a:spcBef>
                <a:spcPts val="3200"/>
              </a:spcBef>
              <a:buSzPct val="30000"/>
              <a:buBlip>
                <a:blip r:embed="rId2"/>
              </a:buBlip>
              <a:defRPr sz="3000"/>
            </a:lvl3pPr>
            <a:lvl4pPr marL="1473200" indent="-368300">
              <a:spcBef>
                <a:spcPts val="3200"/>
              </a:spcBef>
              <a:buSzPct val="30000"/>
              <a:buBlip>
                <a:blip r:embed="rId2"/>
              </a:buBlip>
              <a:defRPr sz="3000"/>
            </a:lvl4pPr>
            <a:lvl5pPr marL="1841500" indent="-368300">
              <a:spcBef>
                <a:spcPts val="3200"/>
              </a:spcBef>
              <a:buSzPct val="30000"/>
              <a:buBlip>
                <a:blip r:embed="rId2"/>
              </a:buBlip>
              <a:defRPr sz="3000"/>
            </a:lvl5pPr>
          </a:lstStyle>
          <a:p>
            <a:r>
              <a:t>本文レベル1</a:t>
            </a:r>
          </a:p>
          <a:p>
            <a:pPr lvl="1"/>
            <a:r>
              <a:t>本文レベル2</a:t>
            </a:r>
          </a:p>
          <a:p>
            <a:pPr lvl="2"/>
            <a:r>
              <a:t>本文レベル3</a:t>
            </a:r>
          </a:p>
          <a:p>
            <a:pPr lvl="3"/>
            <a:r>
              <a:t>本文レベル4</a:t>
            </a:r>
          </a:p>
          <a:p>
            <a:pPr lvl="4"/>
            <a:r>
              <a:t>本文レベル5</a:t>
            </a:r>
          </a:p>
        </p:txBody>
      </p:sp>
      <p:sp>
        <p:nvSpPr>
          <p:cNvPr id="8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87" name="本文レベル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本文レベル1</a:t>
            </a:r>
          </a:p>
          <a:p>
            <a:pPr lvl="1"/>
            <a:r>
              <a:t>本文レベル2</a:t>
            </a:r>
          </a:p>
          <a:p>
            <a:pPr lvl="2"/>
            <a:r>
              <a:t>本文レベル3</a:t>
            </a:r>
          </a:p>
          <a:p>
            <a:pPr lvl="3"/>
            <a:r>
              <a:t>本文レベル4</a:t>
            </a:r>
          </a:p>
          <a:p>
            <a:pPr lvl="4"/>
            <a:r>
              <a:t>本文レベル5</a:t>
            </a:r>
          </a:p>
        </p:txBody>
      </p:sp>
      <p:sp>
        <p:nvSpPr>
          <p:cNvPr id="8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95" name="イメージ"/>
          <p:cNvSpPr>
            <a:spLocks noGrp="1"/>
          </p:cNvSpPr>
          <p:nvPr>
            <p:ph type="pic" sz="quarter" idx="21"/>
          </p:nvPr>
        </p:nvSpPr>
        <p:spPr>
          <a:xfrm>
            <a:off x="6642100" y="914400"/>
            <a:ext cx="5727700" cy="3820456"/>
          </a:xfrm>
          <a:prstGeom prst="rect">
            <a:avLst/>
          </a:prstGeom>
          <a:ln w="9525">
            <a:round/>
          </a:ln>
        </p:spPr>
        <p:txBody>
          <a:bodyPr lIns="91439" tIns="45719" rIns="91439" bIns="45719" anchor="t">
            <a:noAutofit/>
          </a:bodyPr>
          <a:lstStyle/>
          <a:p>
            <a:endParaRPr/>
          </a:p>
        </p:txBody>
      </p:sp>
      <p:sp>
        <p:nvSpPr>
          <p:cNvPr id="96" name="イメージ"/>
          <p:cNvSpPr>
            <a:spLocks noGrp="1"/>
          </p:cNvSpPr>
          <p:nvPr>
            <p:ph type="pic" sz="quarter" idx="22"/>
          </p:nvPr>
        </p:nvSpPr>
        <p:spPr>
          <a:xfrm>
            <a:off x="6654800" y="4851400"/>
            <a:ext cx="5753100" cy="3835400"/>
          </a:xfrm>
          <a:prstGeom prst="rect">
            <a:avLst/>
          </a:prstGeom>
          <a:ln w="9525">
            <a:round/>
          </a:ln>
        </p:spPr>
        <p:txBody>
          <a:bodyPr lIns="91439" tIns="45719" rIns="91439" bIns="45719" anchor="t">
            <a:noAutofit/>
          </a:bodyPr>
          <a:lstStyle/>
          <a:p>
            <a:endParaRPr/>
          </a:p>
        </p:txBody>
      </p:sp>
      <p:sp>
        <p:nvSpPr>
          <p:cNvPr id="97" name="イメージ"/>
          <p:cNvSpPr>
            <a:spLocks noGrp="1"/>
          </p:cNvSpPr>
          <p:nvPr>
            <p:ph type="pic" sz="half" idx="23"/>
          </p:nvPr>
        </p:nvSpPr>
        <p:spPr>
          <a:xfrm>
            <a:off x="622300" y="584200"/>
            <a:ext cx="5575300" cy="8325606"/>
          </a:xfrm>
          <a:prstGeom prst="rect">
            <a:avLst/>
          </a:prstGeom>
          <a:ln w="9525">
            <a:round/>
          </a:ln>
        </p:spPr>
        <p:txBody>
          <a:bodyPr lIns="91439" tIns="45719" rIns="91439" bIns="45719" anchor="t">
            <a:noAutofit/>
          </a:bodyPr>
          <a:lstStyle/>
          <a:p>
            <a:endParaRPr/>
          </a:p>
        </p:txBody>
      </p:sp>
      <p:sp>
        <p:nvSpPr>
          <p:cNvPr id="9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線"/>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3" name="線"/>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ヒラギノ角ゴ ProN W3"/>
                <a:ea typeface="ヒラギノ角ゴ ProN W3"/>
                <a:cs typeface="ヒラギノ角ゴ ProN W3"/>
                <a:sym typeface="ヒラギノ角ゴ ProN W3"/>
              </a:defRPr>
            </a:pPr>
            <a:endParaRPr/>
          </a:p>
        </p:txBody>
      </p:sp>
      <p:sp>
        <p:nvSpPr>
          <p:cNvPr id="4" name="本文レベル1…"/>
          <p:cNvSpPr txBox="1">
            <a:spLocks noGrp="1"/>
          </p:cNvSpPr>
          <p:nvPr>
            <p:ph type="body" idx="1"/>
          </p:nvPr>
        </p:nvSpPr>
        <p:spPr>
          <a:xfrm>
            <a:off x="508000" y="977900"/>
            <a:ext cx="11988800" cy="778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本文レベル1</a:t>
            </a:r>
          </a:p>
          <a:p>
            <a:pPr lvl="1"/>
            <a:r>
              <a:t>本文レベル2</a:t>
            </a:r>
          </a:p>
          <a:p>
            <a:pPr lvl="2"/>
            <a:r>
              <a:t>本文レベル3</a:t>
            </a:r>
          </a:p>
          <a:p>
            <a:pPr lvl="3"/>
            <a:r>
              <a:t>本文レベル4</a:t>
            </a:r>
          </a:p>
          <a:p>
            <a:pPr lvl="4"/>
            <a:r>
              <a:t>本文レベル5</a:t>
            </a:r>
          </a:p>
        </p:txBody>
      </p:sp>
      <p:sp>
        <p:nvSpPr>
          <p:cNvPr id="5" name="タイトルテキスト"/>
          <p:cNvSpPr txBox="1">
            <a:spLocks noGrp="1"/>
          </p:cNvSpPr>
          <p:nvPr>
            <p:ph type="title"/>
          </p:nvPr>
        </p:nvSpPr>
        <p:spPr>
          <a:xfrm>
            <a:off x="508000" y="596900"/>
            <a:ext cx="11988800" cy="190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6" name="スライド番号"/>
          <p:cNvSpPr txBox="1">
            <a:spLocks noGrp="1"/>
          </p:cNvSpPr>
          <p:nvPr>
            <p:ph type="sldNum" sz="quarter" idx="2"/>
          </p:nvPr>
        </p:nvSpPr>
        <p:spPr>
          <a:xfrm>
            <a:off x="11986292" y="8763000"/>
            <a:ext cx="703719" cy="718145"/>
          </a:xfrm>
          <a:prstGeom prst="rect">
            <a:avLst/>
          </a:prstGeom>
          <a:ln w="12700">
            <a:miter lim="400000"/>
          </a:ln>
        </p:spPr>
        <p:txBody>
          <a:bodyPr wrap="none" lIns="50800" tIns="50800" rIns="50800" bIns="50800">
            <a:spAutoFit/>
          </a:bodyPr>
          <a:lstStyle>
            <a:lvl1pPr>
              <a:defRPr sz="4000"/>
            </a:lvl1pPr>
          </a:lstStyle>
          <a:p>
            <a:fld id="{86CB4B4D-7CA3-9044-876B-883B54F8677D}" type="slidenum">
              <a:rPr lang="en-US" altLang="ja-JP"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1pPr>
      <a:lvl2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2pPr>
      <a:lvl3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3pPr>
      <a:lvl4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4pPr>
      <a:lvl5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5pPr>
      <a:lvl6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6pPr>
      <a:lvl7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7pPr>
      <a:lvl8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8pPr>
      <a:lvl9pPr marL="0" marR="0" indent="0" algn="l" defTabSz="584200" rtl="0" latinLnBrk="0">
        <a:lnSpc>
          <a:spcPct val="90000"/>
        </a:lnSpc>
        <a:spcBef>
          <a:spcPts val="0"/>
        </a:spcBef>
        <a:spcAft>
          <a:spcPts val="0"/>
        </a:spcAft>
        <a:buClrTx/>
        <a:buSzTx/>
        <a:buFontTx/>
        <a:buNone/>
        <a:tabLst/>
        <a:defRPr sz="6400" b="0" i="0" u="none" strike="noStrike" cap="all" spc="0" baseline="0">
          <a:solidFill>
            <a:srgbClr val="606060"/>
          </a:solidFill>
          <a:uFillTx/>
          <a:latin typeface="+mj-lt"/>
          <a:ea typeface="+mj-ea"/>
          <a:cs typeface="+mj-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solidFill>
            <a:srgbClr val="60606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学校における耳鼻咽喉科領域の外傷について"/>
          <p:cNvSpPr txBox="1">
            <a:spLocks noGrp="1"/>
          </p:cNvSpPr>
          <p:nvPr>
            <p:ph type="ctrTitle"/>
          </p:nvPr>
        </p:nvSpPr>
        <p:spPr>
          <a:prstGeom prst="rect">
            <a:avLst/>
          </a:prstGeom>
        </p:spPr>
        <p:txBody>
          <a:bodyPr/>
          <a:lstStyle>
            <a:lvl1pPr defTabSz="572516">
              <a:defRPr sz="6272"/>
            </a:lvl1pPr>
          </a:lstStyle>
          <a:p>
            <a:r>
              <a:t>学校における耳鼻咽喉科領域の外傷について</a:t>
            </a:r>
          </a:p>
        </p:txBody>
      </p:sp>
      <p:sp>
        <p:nvSpPr>
          <p:cNvPr id="132" name="学校関係者向け教育ツール…"/>
          <p:cNvSpPr txBox="1">
            <a:spLocks noGrp="1"/>
          </p:cNvSpPr>
          <p:nvPr>
            <p:ph type="subTitle" sz="half" idx="1"/>
          </p:nvPr>
        </p:nvSpPr>
        <p:spPr>
          <a:xfrm>
            <a:off x="508000" y="5562600"/>
            <a:ext cx="11988800" cy="2734932"/>
          </a:xfrm>
          <a:prstGeom prst="rect">
            <a:avLst/>
          </a:prstGeom>
        </p:spPr>
        <p:txBody>
          <a:bodyPr/>
          <a:lstStyle/>
          <a:p>
            <a:pPr marL="0" marR="0" lvl="0" indent="0" algn="l" defTabSz="584200" rtl="0" eaLnBrk="1" fontAlgn="auto" latinLnBrk="0" hangingPunct="1">
              <a:lnSpc>
                <a:spcPct val="120000"/>
              </a:lnSpc>
              <a:spcBef>
                <a:spcPts val="0"/>
              </a:spcBef>
              <a:spcAft>
                <a:spcPts val="0"/>
              </a:spcAft>
              <a:buClrTx/>
              <a:buSzTx/>
              <a:buFontTx/>
              <a:buNone/>
              <a:tabLst/>
              <a:defRPr/>
            </a:pPr>
            <a:r>
              <a:rPr kumimoji="0" lang="ja-JP" altLang="en-US" sz="4000" b="0" i="0" u="none" strike="noStrike" kern="0" cap="none" spc="0" normalizeH="0" baseline="0" noProof="0">
                <a:ln>
                  <a:noFill/>
                </a:ln>
                <a:solidFill>
                  <a:srgbClr val="606060"/>
                </a:solidFill>
                <a:effectLst/>
                <a:uLnTx/>
                <a:uFillTx/>
                <a:latin typeface="Gill Sans"/>
                <a:sym typeface="Gill Sans"/>
              </a:rPr>
              <a:t>　　　　　　　　　大阪府</a:t>
            </a:r>
            <a:r>
              <a:rPr kumimoji="0" lang="ja-JP" altLang="en-US" sz="4000" b="0" i="0" u="none" strike="noStrike" kern="0" cap="none" spc="0" normalizeH="0" baseline="0" noProof="0" dirty="0">
                <a:ln>
                  <a:noFill/>
                </a:ln>
                <a:solidFill>
                  <a:srgbClr val="606060"/>
                </a:solidFill>
                <a:effectLst/>
                <a:uLnTx/>
                <a:uFillTx/>
                <a:latin typeface="Gill Sans"/>
                <a:sym typeface="Gill Sans"/>
              </a:rPr>
              <a:t>医師会　〇〇　学校</a:t>
            </a:r>
            <a:endParaRPr kumimoji="0" lang="en-US" altLang="ja-JP" sz="4000" b="0" i="0" u="none" strike="noStrike" kern="0" cap="none" spc="0" normalizeH="0" baseline="0" noProof="0" dirty="0">
              <a:ln>
                <a:noFill/>
              </a:ln>
              <a:solidFill>
                <a:srgbClr val="606060"/>
              </a:solidFill>
              <a:effectLst/>
              <a:uLnTx/>
              <a:uFillTx/>
              <a:latin typeface="Gill Sans"/>
              <a:sym typeface="Gill Sans"/>
            </a:endParaRPr>
          </a:p>
          <a:p>
            <a:pPr marL="0" marR="0" lvl="0" indent="0" algn="l" defTabSz="584200" rtl="0" eaLnBrk="1" fontAlgn="auto" latinLnBrk="0" hangingPunct="1">
              <a:lnSpc>
                <a:spcPct val="120000"/>
              </a:lnSpc>
              <a:spcBef>
                <a:spcPts val="0"/>
              </a:spcBef>
              <a:spcAft>
                <a:spcPts val="0"/>
              </a:spcAft>
              <a:buClrTx/>
              <a:buSzTx/>
              <a:buFontTx/>
              <a:buNone/>
              <a:tabLst/>
              <a:defRPr/>
            </a:pPr>
            <a:r>
              <a:rPr kumimoji="0" lang="ja-JP" altLang="en-US" sz="4000" b="0" i="0" u="none" strike="noStrike" kern="0" cap="none" spc="0" normalizeH="0" baseline="0" noProof="0" dirty="0">
                <a:ln>
                  <a:noFill/>
                </a:ln>
                <a:solidFill>
                  <a:srgbClr val="606060"/>
                </a:solidFill>
                <a:effectLst/>
                <a:uLnTx/>
                <a:uFillTx/>
                <a:latin typeface="Gill Sans"/>
                <a:sym typeface="Gill Sans"/>
              </a:rPr>
              <a:t>　　　　　　　　　学校医　〇△◇〇</a:t>
            </a:r>
            <a:endParaRPr lang="ja-JP" altLang="en-US" dirty="0"/>
          </a:p>
        </p:txBody>
      </p:sp>
      <p:sp>
        <p:nvSpPr>
          <p:cNvPr id="2" name="スライド番号プレースホルダー 1">
            <a:extLst>
              <a:ext uri="{FF2B5EF4-FFF2-40B4-BE49-F238E27FC236}">
                <a16:creationId xmlns:a16="http://schemas.microsoft.com/office/drawing/2014/main" xmlns="" id="{3F2348CC-8129-4FAC-AE57-83F0E0C68DBE}"/>
              </a:ext>
            </a:extLst>
          </p:cNvPr>
          <p:cNvSpPr>
            <a:spLocks noGrp="1"/>
          </p:cNvSpPr>
          <p:nvPr>
            <p:ph type="sldNum" sz="quarter" idx="2"/>
          </p:nvPr>
        </p:nvSpPr>
        <p:spPr/>
        <p:txBody>
          <a:bodyPr/>
          <a:lstStyle/>
          <a:p>
            <a:fld id="{86CB4B4D-7CA3-9044-876B-883B54F8677D}" type="slidenum">
              <a:rPr lang="en-US" altLang="ja-JP" smtClean="0"/>
              <a:t>1</a:t>
            </a:fld>
            <a:endParaRPr lang="ja-JP" altLang="en-US" dirty="0"/>
          </a:p>
        </p:txBody>
      </p:sp>
      <p:sp>
        <p:nvSpPr>
          <p:cNvPr id="5" name="テキスト ボックス 4">
            <a:extLst>
              <a:ext uri="{FF2B5EF4-FFF2-40B4-BE49-F238E27FC236}">
                <a16:creationId xmlns:a16="http://schemas.microsoft.com/office/drawing/2014/main" xmlns="" id="{0D452248-E4CD-48AB-9386-239BCB60DBC6}"/>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2. その他の顔面頸部の外傷ー前編"/>
          <p:cNvSpPr txBox="1">
            <a:spLocks noGrp="1"/>
          </p:cNvSpPr>
          <p:nvPr>
            <p:ph type="ctrTitle"/>
          </p:nvPr>
        </p:nvSpPr>
        <p:spPr>
          <a:prstGeom prst="rect">
            <a:avLst/>
          </a:prstGeom>
        </p:spPr>
        <p:txBody>
          <a:bodyPr/>
          <a:lstStyle>
            <a:lvl1pPr defTabSz="572516">
              <a:defRPr sz="6272"/>
            </a:lvl1pPr>
          </a:lstStyle>
          <a:p>
            <a:r>
              <a:t>2. その他の顔面頸部の外傷ー前編</a:t>
            </a:r>
          </a:p>
        </p:txBody>
      </p:sp>
      <p:sp>
        <p:nvSpPr>
          <p:cNvPr id="178" name="顔面外傷／口腔内切傷、咽頭外傷／頸部の外傷（喉頭・気管外傷）"/>
          <p:cNvSpPr txBox="1">
            <a:spLocks noGrp="1"/>
          </p:cNvSpPr>
          <p:nvPr>
            <p:ph type="subTitle" sz="quarter" idx="1"/>
          </p:nvPr>
        </p:nvSpPr>
        <p:spPr>
          <a:prstGeom prst="rect">
            <a:avLst/>
          </a:prstGeom>
        </p:spPr>
        <p:txBody>
          <a:bodyPr/>
          <a:lstStyle/>
          <a:p>
            <a:r>
              <a:t>顔面外傷／口腔内切傷、咽頭外傷／頸部の外傷（喉頭・気管外傷）</a:t>
            </a:r>
          </a:p>
        </p:txBody>
      </p:sp>
      <p:sp>
        <p:nvSpPr>
          <p:cNvPr id="2" name="スライド番号プレースホルダー 1">
            <a:extLst>
              <a:ext uri="{FF2B5EF4-FFF2-40B4-BE49-F238E27FC236}">
                <a16:creationId xmlns:a16="http://schemas.microsoft.com/office/drawing/2014/main" xmlns="" id="{5D84A518-7E6E-42CB-B5A8-7A5588A6A8FB}"/>
              </a:ext>
            </a:extLst>
          </p:cNvPr>
          <p:cNvSpPr>
            <a:spLocks noGrp="1"/>
          </p:cNvSpPr>
          <p:nvPr>
            <p:ph type="sldNum" sz="quarter" idx="2"/>
          </p:nvPr>
        </p:nvSpPr>
        <p:spPr/>
        <p:txBody>
          <a:bodyPr/>
          <a:lstStyle/>
          <a:p>
            <a:fld id="{86CB4B4D-7CA3-9044-876B-883B54F8677D}" type="slidenum">
              <a:rPr lang="en-US" altLang="ja-JP" smtClean="0"/>
              <a:t>10</a:t>
            </a:fld>
            <a:endParaRPr lang="ja-JP" altLang="en-US"/>
          </a:p>
        </p:txBody>
      </p:sp>
      <p:sp>
        <p:nvSpPr>
          <p:cNvPr id="5" name="テキスト ボックス 4">
            <a:extLst>
              <a:ext uri="{FF2B5EF4-FFF2-40B4-BE49-F238E27FC236}">
                <a16:creationId xmlns:a16="http://schemas.microsoft.com/office/drawing/2014/main" xmlns="" id="{5405AC81-5FC3-4E15-8CFB-1FF0ADC2ADBB}"/>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3. 耳の外傷：外傷性鼓膜穿孔、音響外傷、耳介の外傷など"/>
          <p:cNvSpPr txBox="1">
            <a:spLocks noGrp="1"/>
          </p:cNvSpPr>
          <p:nvPr>
            <p:ph type="title"/>
          </p:nvPr>
        </p:nvSpPr>
        <p:spPr>
          <a:prstGeom prst="rect">
            <a:avLst/>
          </a:prstGeom>
        </p:spPr>
        <p:txBody>
          <a:bodyPr/>
          <a:lstStyle>
            <a:lvl1pPr defTabSz="549148">
              <a:defRPr sz="6016"/>
            </a:lvl1pPr>
          </a:lstStyle>
          <a:p>
            <a:r>
              <a:t>3. 耳の外傷：外傷性鼓膜穿孔、音響外傷、耳介の外傷など</a:t>
            </a:r>
          </a:p>
        </p:txBody>
      </p:sp>
      <p:sp>
        <p:nvSpPr>
          <p:cNvPr id="2" name="スライド番号プレースホルダー 1">
            <a:extLst>
              <a:ext uri="{FF2B5EF4-FFF2-40B4-BE49-F238E27FC236}">
                <a16:creationId xmlns:a16="http://schemas.microsoft.com/office/drawing/2014/main" xmlns="" id="{A243CE0A-5D20-46EC-9AA4-E6FE63DE7F3E}"/>
              </a:ext>
            </a:extLst>
          </p:cNvPr>
          <p:cNvSpPr>
            <a:spLocks noGrp="1"/>
          </p:cNvSpPr>
          <p:nvPr>
            <p:ph type="sldNum" sz="quarter" idx="2"/>
          </p:nvPr>
        </p:nvSpPr>
        <p:spPr/>
        <p:txBody>
          <a:bodyPr/>
          <a:lstStyle/>
          <a:p>
            <a:fld id="{86CB4B4D-7CA3-9044-876B-883B54F8677D}" type="slidenum">
              <a:rPr lang="en-US" altLang="ja-JP" smtClean="0"/>
              <a:t>11</a:t>
            </a:fld>
            <a:endParaRPr lang="ja-JP" altLang="en-US"/>
          </a:p>
        </p:txBody>
      </p:sp>
      <p:sp>
        <p:nvSpPr>
          <p:cNvPr id="4" name="テキスト ボックス 3">
            <a:extLst>
              <a:ext uri="{FF2B5EF4-FFF2-40B4-BE49-F238E27FC236}">
                <a16:creationId xmlns:a16="http://schemas.microsoft.com/office/drawing/2014/main" xmlns="" id="{7B0BCC65-B4E6-4A70-967A-1F45AC27E509}"/>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耳の外傷：耳介の外傷など"/>
          <p:cNvSpPr txBox="1">
            <a:spLocks noGrp="1"/>
          </p:cNvSpPr>
          <p:nvPr>
            <p:ph type="title"/>
          </p:nvPr>
        </p:nvSpPr>
        <p:spPr>
          <a:prstGeom prst="rect">
            <a:avLst/>
          </a:prstGeom>
        </p:spPr>
        <p:txBody>
          <a:bodyPr/>
          <a:lstStyle/>
          <a:p>
            <a:r>
              <a:t>耳の外傷：耳介の外傷など</a:t>
            </a:r>
          </a:p>
        </p:txBody>
      </p:sp>
      <p:sp>
        <p:nvSpPr>
          <p:cNvPr id="183" name="耳部の打撲・耳介裂傷：創傷があれば一般的な応急処置をして近隣の医療機関に。…"/>
          <p:cNvSpPr txBox="1">
            <a:spLocks noGrp="1"/>
          </p:cNvSpPr>
          <p:nvPr>
            <p:ph type="body" idx="1"/>
          </p:nvPr>
        </p:nvSpPr>
        <p:spPr>
          <a:prstGeom prst="rect">
            <a:avLst/>
          </a:prstGeom>
        </p:spPr>
        <p:txBody>
          <a:bodyPr/>
          <a:lstStyle/>
          <a:p>
            <a:pPr>
              <a:buBlip>
                <a:blip r:embed="rId3"/>
              </a:buBlip>
            </a:pPr>
            <a:r>
              <a:t>耳部の打撲・耳介裂傷：創傷があれば一般的な応急処置をして近隣の医療機関に。</a:t>
            </a:r>
          </a:p>
          <a:p>
            <a:pPr>
              <a:buBlip>
                <a:blip r:embed="rId3"/>
              </a:buBlip>
            </a:pPr>
            <a:r>
              <a:t>耳介血腫：柔道やラグビーなどで耳介に強い外力が加わると軟骨膜下に血が溜まることがある。緊急性はない。</a:t>
            </a:r>
          </a:p>
          <a:p>
            <a:pPr>
              <a:buBlip>
                <a:blip r:embed="rId3"/>
              </a:buBlip>
            </a:pPr>
            <a:r>
              <a:t>側頭骨骨折：かなり強い衝撃で無いと起きない。転落とか自動車事故とか</a:t>
            </a:r>
          </a:p>
        </p:txBody>
      </p:sp>
      <p:sp>
        <p:nvSpPr>
          <p:cNvPr id="2" name="スライド番号プレースホルダー 1">
            <a:extLst>
              <a:ext uri="{FF2B5EF4-FFF2-40B4-BE49-F238E27FC236}">
                <a16:creationId xmlns:a16="http://schemas.microsoft.com/office/drawing/2014/main" xmlns="" id="{5C560081-EA38-4C44-8FF4-A37FB01207BE}"/>
              </a:ext>
            </a:extLst>
          </p:cNvPr>
          <p:cNvSpPr>
            <a:spLocks noGrp="1"/>
          </p:cNvSpPr>
          <p:nvPr>
            <p:ph type="sldNum" sz="quarter" idx="2"/>
          </p:nvPr>
        </p:nvSpPr>
        <p:spPr/>
        <p:txBody>
          <a:bodyPr/>
          <a:lstStyle/>
          <a:p>
            <a:fld id="{86CB4B4D-7CA3-9044-876B-883B54F8677D}" type="slidenum">
              <a:rPr lang="en-US" altLang="ja-JP" smtClean="0"/>
              <a:t>12</a:t>
            </a:fld>
            <a:endParaRPr lang="ja-JP" altLang="en-US"/>
          </a:p>
        </p:txBody>
      </p:sp>
      <p:sp>
        <p:nvSpPr>
          <p:cNvPr id="5" name="テキスト ボックス 4">
            <a:extLst>
              <a:ext uri="{FF2B5EF4-FFF2-40B4-BE49-F238E27FC236}">
                <a16:creationId xmlns:a16="http://schemas.microsoft.com/office/drawing/2014/main" xmlns="" id="{A4972DF8-3078-421E-A385-123744C3D3DF}"/>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外傷性鼓膜穿孔"/>
          <p:cNvSpPr txBox="1">
            <a:spLocks noGrp="1"/>
          </p:cNvSpPr>
          <p:nvPr>
            <p:ph type="title"/>
          </p:nvPr>
        </p:nvSpPr>
        <p:spPr>
          <a:prstGeom prst="rect">
            <a:avLst/>
          </a:prstGeom>
        </p:spPr>
        <p:txBody>
          <a:bodyPr/>
          <a:lstStyle/>
          <a:p>
            <a:r>
              <a:t>外傷性鼓膜穿孔</a:t>
            </a:r>
          </a:p>
        </p:txBody>
      </p:sp>
      <p:sp>
        <p:nvSpPr>
          <p:cNvPr id="188" name="外傷性鼓膜穿孔は、一般的に最も頻度が高いのはいわゆる“耳かき外傷”であるが、学校内で耳かきする人はいない。…"/>
          <p:cNvSpPr txBox="1">
            <a:spLocks noGrp="1"/>
          </p:cNvSpPr>
          <p:nvPr>
            <p:ph type="body" idx="1"/>
          </p:nvPr>
        </p:nvSpPr>
        <p:spPr>
          <a:prstGeom prst="rect">
            <a:avLst/>
          </a:prstGeom>
        </p:spPr>
        <p:txBody>
          <a:bodyPr/>
          <a:lstStyle/>
          <a:p>
            <a:pPr marL="398145" indent="-398145" defTabSz="554990">
              <a:spcBef>
                <a:spcPts val="3900"/>
              </a:spcBef>
              <a:buBlip>
                <a:blip r:embed="rId3"/>
              </a:buBlip>
              <a:defRPr sz="3230"/>
            </a:pPr>
            <a:r>
              <a:t>外傷性鼓膜穿孔は、一般的に最も頻度が高いのはいわゆる“耳かき外傷”であるが、学校内で耳かきする人はいない。</a:t>
            </a:r>
          </a:p>
          <a:p>
            <a:pPr marL="398145" indent="-398145" defTabSz="554990">
              <a:spcBef>
                <a:spcPts val="3900"/>
              </a:spcBef>
              <a:buBlip>
                <a:blip r:embed="rId3"/>
              </a:buBlip>
              <a:defRPr sz="3230"/>
            </a:pPr>
            <a:r>
              <a:t>学校現場では耳のあたりを平手などで叩かれたことやアクシデンタルに友人の頭や腕が耳のあたりに当たるによる圧外傷が最も多いと考えられる。</a:t>
            </a:r>
          </a:p>
          <a:p>
            <a:pPr marL="398145" indent="-398145" defTabSz="554990">
              <a:spcBef>
                <a:spcPts val="3900"/>
              </a:spcBef>
              <a:buBlip>
                <a:blip r:embed="rId3"/>
              </a:buBlip>
              <a:defRPr sz="3230"/>
            </a:pPr>
            <a:r>
              <a:t>その他に、側頭骨骨折に伴って外傷性鼓膜穿孔を起こすことやダイビングによる圧外傷などがあるがこれも学校では無い。</a:t>
            </a:r>
          </a:p>
        </p:txBody>
      </p:sp>
      <p:sp>
        <p:nvSpPr>
          <p:cNvPr id="2" name="スライド番号プレースホルダー 1">
            <a:extLst>
              <a:ext uri="{FF2B5EF4-FFF2-40B4-BE49-F238E27FC236}">
                <a16:creationId xmlns:a16="http://schemas.microsoft.com/office/drawing/2014/main" xmlns="" id="{1286C35D-25DA-41B5-A73B-CF9C4E6EB5B9}"/>
              </a:ext>
            </a:extLst>
          </p:cNvPr>
          <p:cNvSpPr>
            <a:spLocks noGrp="1"/>
          </p:cNvSpPr>
          <p:nvPr>
            <p:ph type="sldNum" sz="quarter" idx="2"/>
          </p:nvPr>
        </p:nvSpPr>
        <p:spPr/>
        <p:txBody>
          <a:bodyPr/>
          <a:lstStyle/>
          <a:p>
            <a:fld id="{86CB4B4D-7CA3-9044-876B-883B54F8677D}" type="slidenum">
              <a:rPr lang="en-US" altLang="ja-JP" smtClean="0"/>
              <a:t>13</a:t>
            </a:fld>
            <a:endParaRPr lang="ja-JP" altLang="en-US"/>
          </a:p>
        </p:txBody>
      </p:sp>
      <p:sp>
        <p:nvSpPr>
          <p:cNvPr id="5" name="テキスト ボックス 4">
            <a:extLst>
              <a:ext uri="{FF2B5EF4-FFF2-40B4-BE49-F238E27FC236}">
                <a16:creationId xmlns:a16="http://schemas.microsoft.com/office/drawing/2014/main" xmlns="" id="{DAA0FC08-DA41-4879-8C26-789CE18FE333}"/>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pdf" descr="image.pdf"/>
          <p:cNvPicPr>
            <a:picLocks noGrp="1" noChangeAspect="1"/>
          </p:cNvPicPr>
          <p:nvPr>
            <p:ph type="pic" idx="21"/>
          </p:nvPr>
        </p:nvPicPr>
        <p:blipFill>
          <a:blip r:embed="rId3"/>
          <a:srcRect t="1250" b="1250"/>
          <a:stretch>
            <a:fillRect/>
          </a:stretch>
        </p:blipFill>
        <p:spPr>
          <a:xfrm>
            <a:off x="0" y="0"/>
            <a:ext cx="13004800" cy="9753600"/>
          </a:xfrm>
          <a:prstGeom prst="rect">
            <a:avLst/>
          </a:prstGeom>
        </p:spPr>
      </p:pic>
      <p:sp>
        <p:nvSpPr>
          <p:cNvPr id="193" name="新耳鼻咽喉科学（切替）より引用"/>
          <p:cNvSpPr txBox="1"/>
          <p:nvPr/>
        </p:nvSpPr>
        <p:spPr>
          <a:xfrm>
            <a:off x="176119" y="155504"/>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194" name="2.5センチ"/>
          <p:cNvSpPr/>
          <p:nvPr/>
        </p:nvSpPr>
        <p:spPr>
          <a:xfrm>
            <a:off x="3035300" y="7185090"/>
            <a:ext cx="3718984" cy="984582"/>
          </a:xfrm>
          <a:prstGeom prst="leftRightArrow">
            <a:avLst>
              <a:gd name="adj1" fmla="val 57365"/>
              <a:gd name="adj2" fmla="val 56755"/>
            </a:avLst>
          </a:prstGeom>
          <a:blipFill>
            <a:blip r:embed="rId4"/>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3000">
                <a:solidFill>
                  <a:srgbClr val="FFFFFF"/>
                </a:solidFill>
                <a:effectLst>
                  <a:outerShdw blurRad="25400" dist="12700" dir="5400000" rotWithShape="0">
                    <a:srgbClr val="000000">
                      <a:alpha val="50000"/>
                    </a:srgbClr>
                  </a:outerShdw>
                </a:effectLst>
              </a:defRPr>
            </a:lvl1pPr>
          </a:lstStyle>
          <a:p>
            <a:r>
              <a:t>2.5センチ</a:t>
            </a:r>
          </a:p>
        </p:txBody>
      </p:sp>
      <p:sp>
        <p:nvSpPr>
          <p:cNvPr id="2" name="スライド番号プレースホルダー 1">
            <a:extLst>
              <a:ext uri="{FF2B5EF4-FFF2-40B4-BE49-F238E27FC236}">
                <a16:creationId xmlns:a16="http://schemas.microsoft.com/office/drawing/2014/main" xmlns="" id="{56CC6895-9944-47F2-AFFA-0ABB80AB8DD2}"/>
              </a:ext>
            </a:extLst>
          </p:cNvPr>
          <p:cNvSpPr>
            <a:spLocks noGrp="1"/>
          </p:cNvSpPr>
          <p:nvPr>
            <p:ph type="sldNum" sz="quarter" idx="2"/>
          </p:nvPr>
        </p:nvSpPr>
        <p:spPr/>
        <p:txBody>
          <a:bodyPr/>
          <a:lstStyle/>
          <a:p>
            <a:fld id="{86CB4B4D-7CA3-9044-876B-883B54F8677D}" type="slidenum">
              <a:rPr lang="en-US" altLang="ja-JP" smtClean="0"/>
              <a:t>14</a:t>
            </a:fld>
            <a:endParaRPr lang="ja-JP" alt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耳かき外傷"/>
          <p:cNvSpPr txBox="1">
            <a:spLocks noGrp="1"/>
          </p:cNvSpPr>
          <p:nvPr>
            <p:ph type="title"/>
          </p:nvPr>
        </p:nvSpPr>
        <p:spPr>
          <a:prstGeom prst="rect">
            <a:avLst/>
          </a:prstGeom>
        </p:spPr>
        <p:txBody>
          <a:bodyPr/>
          <a:lstStyle/>
          <a:p>
            <a:r>
              <a:t>耳かき外傷</a:t>
            </a:r>
          </a:p>
        </p:txBody>
      </p:sp>
      <p:sp>
        <p:nvSpPr>
          <p:cNvPr id="199" name="耳かき中に何かが当たったりして、その耳かきで鼓膜や外耳道を傷つけるものをいう。…"/>
          <p:cNvSpPr txBox="1">
            <a:spLocks noGrp="1"/>
          </p:cNvSpPr>
          <p:nvPr>
            <p:ph type="body" idx="1"/>
          </p:nvPr>
        </p:nvSpPr>
        <p:spPr>
          <a:prstGeom prst="rect">
            <a:avLst/>
          </a:prstGeom>
        </p:spPr>
        <p:txBody>
          <a:bodyPr/>
          <a:lstStyle/>
          <a:p>
            <a:pPr>
              <a:buBlip>
                <a:blip r:embed="rId3"/>
              </a:buBlip>
            </a:pPr>
            <a:r>
              <a:t>耳かき中に何かが当たったりして、その耳かきで鼓膜や外耳道を傷つけるものをいう。</a:t>
            </a:r>
          </a:p>
          <a:p>
            <a:pPr>
              <a:buBlip>
                <a:blip r:embed="rId3"/>
              </a:buBlip>
            </a:pPr>
            <a:r>
              <a:t>外耳道外傷や鼓膜外傷（鼓膜穿孔）を起こすので出血を伴うことが多い。外耳道のみの外傷のこともある。</a:t>
            </a:r>
          </a:p>
          <a:p>
            <a:pPr>
              <a:buBlip>
                <a:blip r:embed="rId3"/>
              </a:buBlip>
            </a:pPr>
            <a:r>
              <a:t>単なる鼓膜のみの損傷のみならず、耳かきが耳小骨に当たると耳小骨連鎖離断や内耳障害（外リンパ漏を含む）を起こすことがある。</a:t>
            </a:r>
          </a:p>
        </p:txBody>
      </p:sp>
      <p:sp>
        <p:nvSpPr>
          <p:cNvPr id="2" name="スライド番号プレースホルダー 1">
            <a:extLst>
              <a:ext uri="{FF2B5EF4-FFF2-40B4-BE49-F238E27FC236}">
                <a16:creationId xmlns:a16="http://schemas.microsoft.com/office/drawing/2014/main" xmlns="" id="{CD07FBFF-CDD2-4CBC-A504-3BD44544B0C1}"/>
              </a:ext>
            </a:extLst>
          </p:cNvPr>
          <p:cNvSpPr>
            <a:spLocks noGrp="1"/>
          </p:cNvSpPr>
          <p:nvPr>
            <p:ph type="sldNum" sz="quarter" idx="2"/>
          </p:nvPr>
        </p:nvSpPr>
        <p:spPr/>
        <p:txBody>
          <a:bodyPr/>
          <a:lstStyle/>
          <a:p>
            <a:fld id="{86CB4B4D-7CA3-9044-876B-883B54F8677D}" type="slidenum">
              <a:rPr lang="en-US" altLang="ja-JP" smtClean="0"/>
              <a:t>15</a:t>
            </a:fld>
            <a:endParaRPr lang="ja-JP" altLang="en-US"/>
          </a:p>
        </p:txBody>
      </p:sp>
      <p:sp>
        <p:nvSpPr>
          <p:cNvPr id="5" name="テキスト ボックス 4">
            <a:extLst>
              <a:ext uri="{FF2B5EF4-FFF2-40B4-BE49-F238E27FC236}">
                <a16:creationId xmlns:a16="http://schemas.microsoft.com/office/drawing/2014/main" xmlns="" id="{8EDE59CF-B8F4-4895-9A8A-7AC90E7DA8FC}"/>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耳への圧外傷後の難聴について"/>
          <p:cNvSpPr txBox="1">
            <a:spLocks noGrp="1"/>
          </p:cNvSpPr>
          <p:nvPr>
            <p:ph type="title"/>
          </p:nvPr>
        </p:nvSpPr>
        <p:spPr>
          <a:prstGeom prst="rect">
            <a:avLst/>
          </a:prstGeom>
        </p:spPr>
        <p:txBody>
          <a:bodyPr/>
          <a:lstStyle/>
          <a:p>
            <a:r>
              <a:t>耳への圧外傷後の難聴について</a:t>
            </a:r>
          </a:p>
        </p:txBody>
      </p:sp>
      <p:sp>
        <p:nvSpPr>
          <p:cNvPr id="204" name="外傷性鼓膜穿孔があるかどうかなどはその場ではわからないので、耳鼻科を受診することになる。…"/>
          <p:cNvSpPr txBox="1">
            <a:spLocks noGrp="1"/>
          </p:cNvSpPr>
          <p:nvPr>
            <p:ph type="body" idx="1"/>
          </p:nvPr>
        </p:nvSpPr>
        <p:spPr>
          <a:prstGeom prst="rect">
            <a:avLst/>
          </a:prstGeom>
        </p:spPr>
        <p:txBody>
          <a:bodyPr/>
          <a:lstStyle/>
          <a:p>
            <a:pPr>
              <a:buBlip>
                <a:blip r:embed="rId3"/>
              </a:buBlip>
            </a:pPr>
            <a:r>
              <a:rPr dirty="0" err="1"/>
              <a:t>外傷性鼓膜穿孔があるかどうかなどはその場ではわからないので、耳鼻</a:t>
            </a:r>
            <a:r>
              <a:rPr lang="ja-JP" altLang="en-US" dirty="0"/>
              <a:t>咽喉</a:t>
            </a:r>
            <a:r>
              <a:rPr dirty="0" err="1"/>
              <a:t>科を受診することになる</a:t>
            </a:r>
            <a:r>
              <a:rPr dirty="0"/>
              <a:t>。</a:t>
            </a:r>
          </a:p>
          <a:p>
            <a:pPr>
              <a:buBlip>
                <a:blip r:embed="rId3"/>
              </a:buBlip>
            </a:pPr>
            <a:r>
              <a:rPr dirty="0" err="1"/>
              <a:t>強い衝撃により内耳障害（内耳震盪）をきたすことがある</a:t>
            </a:r>
            <a:r>
              <a:rPr dirty="0"/>
              <a:t>。（</a:t>
            </a:r>
            <a:r>
              <a:rPr dirty="0" err="1"/>
              <a:t>鼓膜穿孔がなくても</a:t>
            </a:r>
            <a:r>
              <a:rPr dirty="0"/>
              <a:t>）</a:t>
            </a:r>
          </a:p>
          <a:p>
            <a:pPr>
              <a:buBlip>
                <a:blip r:embed="rId3"/>
              </a:buBlip>
            </a:pPr>
            <a:r>
              <a:rPr dirty="0" err="1"/>
              <a:t>耳に何ら</a:t>
            </a:r>
            <a:r>
              <a:rPr lang="ja-JP" altLang="en-US" dirty="0"/>
              <a:t>異常</a:t>
            </a:r>
            <a:r>
              <a:rPr dirty="0" err="1"/>
              <a:t>がなくても、精神的に不安定な児童の場合、心因反応で難聴を訴えることがある</a:t>
            </a:r>
            <a:r>
              <a:rPr dirty="0"/>
              <a:t>。（</a:t>
            </a:r>
            <a:r>
              <a:rPr dirty="0" err="1"/>
              <a:t>特に友人に叩かれた場合など</a:t>
            </a:r>
            <a:r>
              <a:rPr dirty="0"/>
              <a:t>）</a:t>
            </a:r>
          </a:p>
        </p:txBody>
      </p:sp>
      <p:sp>
        <p:nvSpPr>
          <p:cNvPr id="2" name="スライド番号プレースホルダー 1">
            <a:extLst>
              <a:ext uri="{FF2B5EF4-FFF2-40B4-BE49-F238E27FC236}">
                <a16:creationId xmlns:a16="http://schemas.microsoft.com/office/drawing/2014/main" xmlns="" id="{0F29B645-0613-4085-83E7-1527657F589A}"/>
              </a:ext>
            </a:extLst>
          </p:cNvPr>
          <p:cNvSpPr>
            <a:spLocks noGrp="1"/>
          </p:cNvSpPr>
          <p:nvPr>
            <p:ph type="sldNum" sz="quarter" idx="2"/>
          </p:nvPr>
        </p:nvSpPr>
        <p:spPr/>
        <p:txBody>
          <a:bodyPr/>
          <a:lstStyle/>
          <a:p>
            <a:fld id="{86CB4B4D-7CA3-9044-876B-883B54F8677D}" type="slidenum">
              <a:rPr lang="en-US" altLang="ja-JP" smtClean="0"/>
              <a:t>16</a:t>
            </a:fld>
            <a:endParaRPr lang="ja-JP" altLang="en-US"/>
          </a:p>
        </p:txBody>
      </p:sp>
      <p:sp>
        <p:nvSpPr>
          <p:cNvPr id="5" name="テキスト ボックス 4">
            <a:extLst>
              <a:ext uri="{FF2B5EF4-FFF2-40B4-BE49-F238E27FC236}">
                <a16:creationId xmlns:a16="http://schemas.microsoft.com/office/drawing/2014/main" xmlns="" id="{7FB0C8A5-15B0-446A-B945-6C62FBC3918B}"/>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外傷性鼓膜穿孔の治療（対応）"/>
          <p:cNvSpPr txBox="1">
            <a:spLocks noGrp="1"/>
          </p:cNvSpPr>
          <p:nvPr>
            <p:ph type="title"/>
          </p:nvPr>
        </p:nvSpPr>
        <p:spPr>
          <a:prstGeom prst="rect">
            <a:avLst/>
          </a:prstGeom>
        </p:spPr>
        <p:txBody>
          <a:bodyPr/>
          <a:lstStyle/>
          <a:p>
            <a:r>
              <a:t>外傷性鼓膜穿孔の治療（対応）</a:t>
            </a:r>
          </a:p>
        </p:txBody>
      </p:sp>
      <p:sp>
        <p:nvSpPr>
          <p:cNvPr id="209" name="穿孔の可能性がある場合は、速やかに耳鼻咽喉科を受診させるようにお願いします。…"/>
          <p:cNvSpPr txBox="1">
            <a:spLocks noGrp="1"/>
          </p:cNvSpPr>
          <p:nvPr>
            <p:ph type="body" idx="1"/>
          </p:nvPr>
        </p:nvSpPr>
        <p:spPr>
          <a:prstGeom prst="rect">
            <a:avLst/>
          </a:prstGeom>
        </p:spPr>
        <p:txBody>
          <a:bodyPr/>
          <a:lstStyle/>
          <a:p>
            <a:pPr>
              <a:buBlip>
                <a:blip r:embed="rId3"/>
              </a:buBlip>
            </a:pPr>
            <a:r>
              <a:t>穿孔の可能性がある場合は、</a:t>
            </a:r>
            <a:r>
              <a:rPr>
                <a:solidFill>
                  <a:srgbClr val="FF2600"/>
                </a:solidFill>
              </a:rPr>
              <a:t>速やかに</a:t>
            </a:r>
            <a:r>
              <a:t>耳鼻咽喉科を受診させるようにお願いします。</a:t>
            </a:r>
          </a:p>
          <a:p>
            <a:pPr>
              <a:buBlip>
                <a:blip r:embed="rId3"/>
              </a:buBlip>
            </a:pPr>
            <a:r>
              <a:t>外傷性鼓膜穿孔は、約数週間で自然閉鎖することが多い。</a:t>
            </a:r>
          </a:p>
          <a:p>
            <a:pPr>
              <a:buBlip>
                <a:blip r:embed="rId3"/>
              </a:buBlip>
            </a:pPr>
            <a:r>
              <a:t>閉鎖しない場合は鼓膜形成術／鼓室形成術を行う。小児では通常、全身麻酔で入院して行う。</a:t>
            </a:r>
          </a:p>
        </p:txBody>
      </p:sp>
      <p:sp>
        <p:nvSpPr>
          <p:cNvPr id="2" name="スライド番号プレースホルダー 1">
            <a:extLst>
              <a:ext uri="{FF2B5EF4-FFF2-40B4-BE49-F238E27FC236}">
                <a16:creationId xmlns:a16="http://schemas.microsoft.com/office/drawing/2014/main" xmlns="" id="{07760DB5-74E6-496F-8A7E-F59615282E58}"/>
              </a:ext>
            </a:extLst>
          </p:cNvPr>
          <p:cNvSpPr>
            <a:spLocks noGrp="1"/>
          </p:cNvSpPr>
          <p:nvPr>
            <p:ph type="sldNum" sz="quarter" idx="2"/>
          </p:nvPr>
        </p:nvSpPr>
        <p:spPr/>
        <p:txBody>
          <a:bodyPr/>
          <a:lstStyle/>
          <a:p>
            <a:fld id="{86CB4B4D-7CA3-9044-876B-883B54F8677D}" type="slidenum">
              <a:rPr lang="en-US" altLang="ja-JP" smtClean="0"/>
              <a:t>17</a:t>
            </a:fld>
            <a:endParaRPr lang="ja-JP" altLang="en-US"/>
          </a:p>
        </p:txBody>
      </p:sp>
      <p:sp>
        <p:nvSpPr>
          <p:cNvPr id="5" name="テキスト ボックス 4">
            <a:extLst>
              <a:ext uri="{FF2B5EF4-FFF2-40B4-BE49-F238E27FC236}">
                <a16:creationId xmlns:a16="http://schemas.microsoft.com/office/drawing/2014/main" xmlns="" id="{2F8A6886-86C1-456B-94DA-DE643D04C928}"/>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音響外傷"/>
          <p:cNvSpPr txBox="1">
            <a:spLocks noGrp="1"/>
          </p:cNvSpPr>
          <p:nvPr>
            <p:ph type="title"/>
          </p:nvPr>
        </p:nvSpPr>
        <p:spPr>
          <a:prstGeom prst="rect">
            <a:avLst/>
          </a:prstGeom>
        </p:spPr>
        <p:txBody>
          <a:bodyPr/>
          <a:lstStyle/>
          <a:p>
            <a:r>
              <a:t>音響外傷</a:t>
            </a:r>
          </a:p>
        </p:txBody>
      </p:sp>
      <p:sp>
        <p:nvSpPr>
          <p:cNvPr id="214" name="音響外傷は、強大音（例えばロックコンサートなど）に暴露されたことによりおこる急性の感音難聴である。学校では、友人に耳元で大声で怒鳴られたとか、先ほどの外傷性鼓膜穿孔のところで話したような叩かれて大きな音がしたとか、が考えられる。…"/>
          <p:cNvSpPr txBox="1">
            <a:spLocks noGrp="1"/>
          </p:cNvSpPr>
          <p:nvPr>
            <p:ph type="body" idx="1"/>
          </p:nvPr>
        </p:nvSpPr>
        <p:spPr>
          <a:prstGeom prst="rect">
            <a:avLst/>
          </a:prstGeom>
        </p:spPr>
        <p:txBody>
          <a:bodyPr/>
          <a:lstStyle/>
          <a:p>
            <a:pPr marL="372998" indent="-372998" defTabSz="519937">
              <a:spcBef>
                <a:spcPts val="3700"/>
              </a:spcBef>
              <a:buBlip>
                <a:blip r:embed="rId3"/>
              </a:buBlip>
              <a:defRPr sz="3026"/>
            </a:pPr>
            <a:r>
              <a:rPr dirty="0"/>
              <a:t>音響外傷は、強大音（例えばロックコンサートなど）に暴露されたことによりおこる急性の感音難聴である。学校では、友人に耳元で大声で怒鳴られたとか、先ほどの外傷性鼓膜穿孔のところで話したような叩かれて大きな音がしたとか、が考えられる。</a:t>
            </a:r>
          </a:p>
          <a:p>
            <a:pPr marL="372998" indent="-372998" defTabSz="519937">
              <a:spcBef>
                <a:spcPts val="3700"/>
              </a:spcBef>
              <a:buBlip>
                <a:blip r:embed="rId3"/>
              </a:buBlip>
              <a:defRPr sz="3026"/>
            </a:pPr>
            <a:r>
              <a:rPr dirty="0" err="1"/>
              <a:t>このようなことが起きる背景には友人関係のトラブルなども有りえて、これが音響外傷なのか心因性難聴なのか？鑑別が困難なことも多い</a:t>
            </a:r>
            <a:r>
              <a:rPr dirty="0"/>
              <a:t>。</a:t>
            </a:r>
          </a:p>
          <a:p>
            <a:pPr marL="372998" indent="-372998" defTabSz="519937">
              <a:spcBef>
                <a:spcPts val="3700"/>
              </a:spcBef>
              <a:buBlip>
                <a:blip r:embed="rId3"/>
              </a:buBlip>
              <a:defRPr sz="3026"/>
            </a:pPr>
            <a:r>
              <a:rPr dirty="0" err="1"/>
              <a:t>救急では無いが</a:t>
            </a:r>
            <a:r>
              <a:rPr dirty="0" err="1">
                <a:solidFill>
                  <a:srgbClr val="FF2600"/>
                </a:solidFill>
              </a:rPr>
              <a:t>速やかに</a:t>
            </a:r>
            <a:r>
              <a:rPr dirty="0" err="1"/>
              <a:t>耳鼻</a:t>
            </a:r>
            <a:r>
              <a:rPr lang="ja-JP" altLang="en-US" dirty="0"/>
              <a:t>咽喉</a:t>
            </a:r>
            <a:r>
              <a:rPr dirty="0" err="1"/>
              <a:t>科を受診するように指導して下さい</a:t>
            </a:r>
            <a:r>
              <a:rPr dirty="0"/>
              <a:t>。</a:t>
            </a:r>
          </a:p>
        </p:txBody>
      </p:sp>
      <p:sp>
        <p:nvSpPr>
          <p:cNvPr id="2" name="スライド番号プレースホルダー 1">
            <a:extLst>
              <a:ext uri="{FF2B5EF4-FFF2-40B4-BE49-F238E27FC236}">
                <a16:creationId xmlns:a16="http://schemas.microsoft.com/office/drawing/2014/main" xmlns="" id="{14B5704B-F8FF-4CB9-A3EE-ADEDE9A18152}"/>
              </a:ext>
            </a:extLst>
          </p:cNvPr>
          <p:cNvSpPr>
            <a:spLocks noGrp="1"/>
          </p:cNvSpPr>
          <p:nvPr>
            <p:ph type="sldNum" sz="quarter" idx="2"/>
          </p:nvPr>
        </p:nvSpPr>
        <p:spPr/>
        <p:txBody>
          <a:bodyPr/>
          <a:lstStyle/>
          <a:p>
            <a:fld id="{86CB4B4D-7CA3-9044-876B-883B54F8677D}" type="slidenum">
              <a:rPr lang="en-US" altLang="ja-JP" smtClean="0"/>
              <a:t>18</a:t>
            </a:fld>
            <a:endParaRPr lang="ja-JP" altLang="en-US"/>
          </a:p>
        </p:txBody>
      </p:sp>
      <p:sp>
        <p:nvSpPr>
          <p:cNvPr id="5" name="テキスト ボックス 4">
            <a:extLst>
              <a:ext uri="{FF2B5EF4-FFF2-40B4-BE49-F238E27FC236}">
                <a16:creationId xmlns:a16="http://schemas.microsoft.com/office/drawing/2014/main" xmlns="" id="{E4DF1816-D058-4465-A558-69CE9A81F4CB}"/>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心因性難聴（補足解説）"/>
          <p:cNvSpPr txBox="1">
            <a:spLocks noGrp="1"/>
          </p:cNvSpPr>
          <p:nvPr>
            <p:ph type="title"/>
          </p:nvPr>
        </p:nvSpPr>
        <p:spPr>
          <a:prstGeom prst="rect">
            <a:avLst/>
          </a:prstGeom>
        </p:spPr>
        <p:txBody>
          <a:bodyPr/>
          <a:lstStyle/>
          <a:p>
            <a:r>
              <a:t>心因性難聴（補足解説）</a:t>
            </a:r>
          </a:p>
        </p:txBody>
      </p:sp>
      <p:sp>
        <p:nvSpPr>
          <p:cNvPr id="219" name="このような外傷と思われる事例に伴って、心因反応が起きることはよくあるので、外傷後に難聴になったという訴えがある場合、心因性難聴の可能性も念頭におかないといけない。…"/>
          <p:cNvSpPr txBox="1">
            <a:spLocks noGrp="1"/>
          </p:cNvSpPr>
          <p:nvPr>
            <p:ph type="body" idx="1"/>
          </p:nvPr>
        </p:nvSpPr>
        <p:spPr>
          <a:prstGeom prst="rect">
            <a:avLst/>
          </a:prstGeom>
        </p:spPr>
        <p:txBody>
          <a:bodyPr/>
          <a:lstStyle/>
          <a:p>
            <a:pPr marL="410718" indent="-410718" defTabSz="572516">
              <a:spcBef>
                <a:spcPts val="4100"/>
              </a:spcBef>
              <a:buBlip>
                <a:blip r:embed="rId3"/>
              </a:buBlip>
              <a:defRPr sz="3332"/>
            </a:pPr>
            <a:r>
              <a:rPr dirty="0"/>
              <a:t>このような外傷と思われる事例に伴って、心因反応が起きることはよくあるので、外傷後に難聴になったという訴えがある場合、心因性難聴の可能性も念頭におかないといけない。</a:t>
            </a:r>
          </a:p>
          <a:p>
            <a:pPr marL="410718" indent="-410718" defTabSz="572516">
              <a:spcBef>
                <a:spcPts val="4100"/>
              </a:spcBef>
              <a:buBlip>
                <a:blip r:embed="rId3"/>
              </a:buBlip>
              <a:defRPr sz="3332"/>
            </a:pPr>
            <a:r>
              <a:rPr dirty="0" err="1"/>
              <a:t>心因性難聴は心因反応（ヒステリ</a:t>
            </a:r>
            <a:r>
              <a:rPr dirty="0"/>
              <a:t>ー）</a:t>
            </a:r>
            <a:r>
              <a:rPr dirty="0" err="1"/>
              <a:t>の一種であり、他覚的検査（ABR検査など）では正常な反応を認める</a:t>
            </a:r>
            <a:r>
              <a:rPr dirty="0"/>
              <a:t>。</a:t>
            </a:r>
          </a:p>
          <a:p>
            <a:pPr marL="410718" indent="-410718" defTabSz="572516">
              <a:spcBef>
                <a:spcPts val="4100"/>
              </a:spcBef>
              <a:buBlip>
                <a:blip r:embed="rId3"/>
              </a:buBlip>
              <a:defRPr sz="3332"/>
            </a:pPr>
            <a:r>
              <a:rPr dirty="0" err="1"/>
              <a:t>心因性難聴の治療は</a:t>
            </a:r>
            <a:r>
              <a:rPr lang="ja-JP" altLang="en-US" dirty="0"/>
              <a:t>耳鼻咽喉科</a:t>
            </a:r>
            <a:r>
              <a:rPr dirty="0" err="1"/>
              <a:t>の範囲外であるが、聴力の評価やその診断は耳鼻咽喉科でなされる</a:t>
            </a:r>
            <a:r>
              <a:rPr dirty="0"/>
              <a:t>。</a:t>
            </a:r>
          </a:p>
        </p:txBody>
      </p:sp>
      <p:sp>
        <p:nvSpPr>
          <p:cNvPr id="2" name="スライド番号プレースホルダー 1">
            <a:extLst>
              <a:ext uri="{FF2B5EF4-FFF2-40B4-BE49-F238E27FC236}">
                <a16:creationId xmlns:a16="http://schemas.microsoft.com/office/drawing/2014/main" xmlns="" id="{34E4DB09-7C54-44E3-B901-3C84A59C9BA6}"/>
              </a:ext>
            </a:extLst>
          </p:cNvPr>
          <p:cNvSpPr>
            <a:spLocks noGrp="1"/>
          </p:cNvSpPr>
          <p:nvPr>
            <p:ph type="sldNum" sz="quarter" idx="2"/>
          </p:nvPr>
        </p:nvSpPr>
        <p:spPr/>
        <p:txBody>
          <a:bodyPr/>
          <a:lstStyle/>
          <a:p>
            <a:fld id="{86CB4B4D-7CA3-9044-876B-883B54F8677D}" type="slidenum">
              <a:rPr lang="en-US" altLang="ja-JP" smtClean="0"/>
              <a:t>19</a:t>
            </a:fld>
            <a:endParaRPr lang="ja-JP" altLang="en-US"/>
          </a:p>
        </p:txBody>
      </p:sp>
      <p:sp>
        <p:nvSpPr>
          <p:cNvPr id="5" name="テキスト ボックス 4">
            <a:extLst>
              <a:ext uri="{FF2B5EF4-FFF2-40B4-BE49-F238E27FC236}">
                <a16:creationId xmlns:a16="http://schemas.microsoft.com/office/drawing/2014/main" xmlns="" id="{A1100A09-A3B0-4DD5-8214-90B253759702}"/>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スライドが多くなったので二つに分割しました"/>
          <p:cNvSpPr txBox="1">
            <a:spLocks noGrp="1"/>
          </p:cNvSpPr>
          <p:nvPr>
            <p:ph type="body" idx="21"/>
          </p:nvPr>
        </p:nvSpPr>
        <p:spPr>
          <a:prstGeom prst="rect">
            <a:avLst/>
          </a:prstGeom>
        </p:spPr>
        <p:txBody>
          <a:bodyPr/>
          <a:lstStyle/>
          <a:p>
            <a:r>
              <a:t>スライドが多くなったので二つに分割しました</a:t>
            </a:r>
          </a:p>
        </p:txBody>
      </p:sp>
      <p:sp>
        <p:nvSpPr>
          <p:cNvPr id="137" name="“これは後編です”"/>
          <p:cNvSpPr txBox="1">
            <a:spLocks noGrp="1"/>
          </p:cNvSpPr>
          <p:nvPr>
            <p:ph type="body" idx="22"/>
          </p:nvPr>
        </p:nvSpPr>
        <p:spPr>
          <a:prstGeom prst="rect">
            <a:avLst/>
          </a:prstGeom>
        </p:spPr>
        <p:txBody>
          <a:bodyPr/>
          <a:lstStyle/>
          <a:p>
            <a:r>
              <a:t>“これは後編です”</a:t>
            </a:r>
          </a:p>
        </p:txBody>
      </p:sp>
      <p:sp>
        <p:nvSpPr>
          <p:cNvPr id="2" name="スライド番号プレースホルダー 1">
            <a:extLst>
              <a:ext uri="{FF2B5EF4-FFF2-40B4-BE49-F238E27FC236}">
                <a16:creationId xmlns:a16="http://schemas.microsoft.com/office/drawing/2014/main" xmlns="" id="{A22FB928-14DB-40A8-B8B8-B9ADD944EBA3}"/>
              </a:ext>
            </a:extLst>
          </p:cNvPr>
          <p:cNvSpPr>
            <a:spLocks noGrp="1"/>
          </p:cNvSpPr>
          <p:nvPr>
            <p:ph type="sldNum" sz="quarter" idx="2"/>
          </p:nvPr>
        </p:nvSpPr>
        <p:spPr/>
        <p:txBody>
          <a:bodyPr/>
          <a:lstStyle/>
          <a:p>
            <a:fld id="{86CB4B4D-7CA3-9044-876B-883B54F8677D}" type="slidenum">
              <a:rPr lang="en-US" altLang="ja-JP" smtClean="0"/>
              <a:t>2</a:t>
            </a:fld>
            <a:endParaRPr lang="ja-JP" altLang="en-US"/>
          </a:p>
        </p:txBody>
      </p:sp>
      <p:sp>
        <p:nvSpPr>
          <p:cNvPr id="5" name="テキスト ボックス 4">
            <a:extLst>
              <a:ext uri="{FF2B5EF4-FFF2-40B4-BE49-F238E27FC236}">
                <a16:creationId xmlns:a16="http://schemas.microsoft.com/office/drawing/2014/main" xmlns="" id="{60EB18AE-D462-4DEE-818E-90A700691C03}"/>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4. 異物（耳・鼻・咽喉・気道）"/>
          <p:cNvSpPr txBox="1">
            <a:spLocks noGrp="1"/>
          </p:cNvSpPr>
          <p:nvPr>
            <p:ph type="title"/>
          </p:nvPr>
        </p:nvSpPr>
        <p:spPr>
          <a:prstGeom prst="rect">
            <a:avLst/>
          </a:prstGeom>
        </p:spPr>
        <p:txBody>
          <a:bodyPr/>
          <a:lstStyle/>
          <a:p>
            <a:r>
              <a:t>4. 異物（耳・鼻・咽喉・気道）</a:t>
            </a:r>
          </a:p>
        </p:txBody>
      </p:sp>
      <p:sp>
        <p:nvSpPr>
          <p:cNvPr id="2" name="スライド番号プレースホルダー 1">
            <a:extLst>
              <a:ext uri="{FF2B5EF4-FFF2-40B4-BE49-F238E27FC236}">
                <a16:creationId xmlns:a16="http://schemas.microsoft.com/office/drawing/2014/main" xmlns="" id="{3DF1AF53-1FD2-43F6-B03B-040D7E3B3DD0}"/>
              </a:ext>
            </a:extLst>
          </p:cNvPr>
          <p:cNvSpPr>
            <a:spLocks noGrp="1"/>
          </p:cNvSpPr>
          <p:nvPr>
            <p:ph type="sldNum" sz="quarter" idx="2"/>
          </p:nvPr>
        </p:nvSpPr>
        <p:spPr/>
        <p:txBody>
          <a:bodyPr/>
          <a:lstStyle/>
          <a:p>
            <a:fld id="{86CB4B4D-7CA3-9044-876B-883B54F8677D}" type="slidenum">
              <a:rPr lang="en-US" altLang="ja-JP" smtClean="0"/>
              <a:t>20</a:t>
            </a:fld>
            <a:endParaRPr lang="ja-JP" altLang="en-US"/>
          </a:p>
        </p:txBody>
      </p:sp>
      <p:sp>
        <p:nvSpPr>
          <p:cNvPr id="4" name="テキスト ボックス 3">
            <a:extLst>
              <a:ext uri="{FF2B5EF4-FFF2-40B4-BE49-F238E27FC236}">
                <a16:creationId xmlns:a16="http://schemas.microsoft.com/office/drawing/2014/main" xmlns="" id="{BD7CE2F4-4BBE-4D29-9B66-0463DA201AAD}"/>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耳の異物（外耳道異物）"/>
          <p:cNvSpPr txBox="1">
            <a:spLocks noGrp="1"/>
          </p:cNvSpPr>
          <p:nvPr>
            <p:ph type="title"/>
          </p:nvPr>
        </p:nvSpPr>
        <p:spPr>
          <a:prstGeom prst="rect">
            <a:avLst/>
          </a:prstGeom>
        </p:spPr>
        <p:txBody>
          <a:bodyPr/>
          <a:lstStyle/>
          <a:p>
            <a:r>
              <a:t>耳の異物（外耳道異物）</a:t>
            </a:r>
          </a:p>
        </p:txBody>
      </p:sp>
      <p:sp>
        <p:nvSpPr>
          <p:cNvPr id="226" name="玩具の部品、小石、豆、紙、シールなど…"/>
          <p:cNvSpPr txBox="1">
            <a:spLocks noGrp="1"/>
          </p:cNvSpPr>
          <p:nvPr>
            <p:ph type="body" idx="1"/>
          </p:nvPr>
        </p:nvSpPr>
        <p:spPr>
          <a:prstGeom prst="rect">
            <a:avLst/>
          </a:prstGeom>
        </p:spPr>
        <p:txBody>
          <a:bodyPr/>
          <a:lstStyle/>
          <a:p>
            <a:pPr marL="398145" indent="-398145" defTabSz="554990">
              <a:spcBef>
                <a:spcPts val="3900"/>
              </a:spcBef>
              <a:buBlip>
                <a:blip r:embed="rId3"/>
              </a:buBlip>
              <a:defRPr sz="3230"/>
            </a:pPr>
            <a:r>
              <a:t>玩具の部品、小石、豆、紙、シールなど</a:t>
            </a:r>
          </a:p>
          <a:p>
            <a:pPr marL="398145" indent="-398145" defTabSz="554990">
              <a:spcBef>
                <a:spcPts val="3900"/>
              </a:spcBef>
              <a:buBlip>
                <a:blip r:embed="rId3"/>
              </a:buBlip>
              <a:defRPr sz="3230"/>
            </a:pPr>
            <a:r>
              <a:t>自分で取ろうとしても奥に押し込むことがあるので、</a:t>
            </a:r>
            <a:r>
              <a:rPr>
                <a:solidFill>
                  <a:srgbClr val="FF2600"/>
                </a:solidFill>
              </a:rPr>
              <a:t>速やかに</a:t>
            </a:r>
            <a:r>
              <a:t>耳鼻咽喉科の受診をお勧めします。</a:t>
            </a:r>
          </a:p>
          <a:p>
            <a:pPr marL="398145" indent="-398145" defTabSz="554990">
              <a:spcBef>
                <a:spcPts val="3900"/>
              </a:spcBef>
              <a:buBlip>
                <a:blip r:embed="rId3"/>
              </a:buBlip>
              <a:defRPr sz="3230"/>
            </a:pPr>
            <a:r>
              <a:t>自然豊かな場所では耳に虫が入ったりすることがある。生きている虫は動くのでとても痛い。とりあえず、横になって食用油などを外耳道に満たして虫が動かなくなれば痛みは軽減する。ただし近隣の耳鼻咽喉科に連れて行った方が早い場合もある。</a:t>
            </a:r>
          </a:p>
        </p:txBody>
      </p:sp>
      <p:sp>
        <p:nvSpPr>
          <p:cNvPr id="2" name="スライド番号プレースホルダー 1">
            <a:extLst>
              <a:ext uri="{FF2B5EF4-FFF2-40B4-BE49-F238E27FC236}">
                <a16:creationId xmlns:a16="http://schemas.microsoft.com/office/drawing/2014/main" xmlns="" id="{4B608709-2978-4A9D-AEC7-0B5EE2E2A8F3}"/>
              </a:ext>
            </a:extLst>
          </p:cNvPr>
          <p:cNvSpPr>
            <a:spLocks noGrp="1"/>
          </p:cNvSpPr>
          <p:nvPr>
            <p:ph type="sldNum" sz="quarter" idx="2"/>
          </p:nvPr>
        </p:nvSpPr>
        <p:spPr/>
        <p:txBody>
          <a:bodyPr/>
          <a:lstStyle/>
          <a:p>
            <a:fld id="{86CB4B4D-7CA3-9044-876B-883B54F8677D}" type="slidenum">
              <a:rPr lang="en-US" altLang="ja-JP" smtClean="0"/>
              <a:t>21</a:t>
            </a:fld>
            <a:endParaRPr lang="ja-JP" altLang="en-US"/>
          </a:p>
        </p:txBody>
      </p:sp>
      <p:sp>
        <p:nvSpPr>
          <p:cNvPr id="5" name="テキスト ボックス 4">
            <a:extLst>
              <a:ext uri="{FF2B5EF4-FFF2-40B4-BE49-F238E27FC236}">
                <a16:creationId xmlns:a16="http://schemas.microsoft.com/office/drawing/2014/main" xmlns="" id="{3858C27F-1CB3-4C3A-847E-D11DF5CA11C8}"/>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鼻の異物（鼻腔異物）"/>
          <p:cNvSpPr txBox="1">
            <a:spLocks noGrp="1"/>
          </p:cNvSpPr>
          <p:nvPr>
            <p:ph type="title"/>
          </p:nvPr>
        </p:nvSpPr>
        <p:spPr>
          <a:prstGeom prst="rect">
            <a:avLst/>
          </a:prstGeom>
        </p:spPr>
        <p:txBody>
          <a:bodyPr/>
          <a:lstStyle/>
          <a:p>
            <a:r>
              <a:t>鼻の異物（鼻腔異物）</a:t>
            </a:r>
          </a:p>
        </p:txBody>
      </p:sp>
      <p:sp>
        <p:nvSpPr>
          <p:cNvPr id="231" name="玩具の部品、豆、木の実、紙、ティッシュなど…"/>
          <p:cNvSpPr txBox="1">
            <a:spLocks noGrp="1"/>
          </p:cNvSpPr>
          <p:nvPr>
            <p:ph type="body" idx="1"/>
          </p:nvPr>
        </p:nvSpPr>
        <p:spPr>
          <a:prstGeom prst="rect">
            <a:avLst/>
          </a:prstGeom>
        </p:spPr>
        <p:txBody>
          <a:bodyPr/>
          <a:lstStyle/>
          <a:p>
            <a:pPr marL="398145" indent="-398145" defTabSz="554990">
              <a:spcBef>
                <a:spcPts val="3900"/>
              </a:spcBef>
              <a:buBlip>
                <a:blip r:embed="rId3"/>
              </a:buBlip>
              <a:defRPr sz="3230"/>
            </a:pPr>
            <a:r>
              <a:rPr dirty="0" err="1"/>
              <a:t>玩具の部品、豆、木の実、紙、ティッシュなど</a:t>
            </a:r>
            <a:endParaRPr dirty="0"/>
          </a:p>
          <a:p>
            <a:pPr marL="398145" indent="-398145" defTabSz="554990">
              <a:spcBef>
                <a:spcPts val="3900"/>
              </a:spcBef>
              <a:buBlip>
                <a:blip r:embed="rId3"/>
              </a:buBlip>
              <a:defRPr sz="3230"/>
            </a:pPr>
            <a:r>
              <a:rPr dirty="0" err="1"/>
              <a:t>両鼻腔に入れたり何個も入れることがあるので、注意が必要である</a:t>
            </a:r>
            <a:r>
              <a:rPr dirty="0"/>
              <a:t>。</a:t>
            </a:r>
          </a:p>
          <a:p>
            <a:pPr marL="398145" indent="-398145" defTabSz="554990">
              <a:spcBef>
                <a:spcPts val="3900"/>
              </a:spcBef>
              <a:buBlip>
                <a:blip r:embed="rId3"/>
              </a:buBlip>
              <a:defRPr sz="3230"/>
            </a:pPr>
            <a:r>
              <a:rPr dirty="0" err="1"/>
              <a:t>また吸い込むと気道異物になることがあるので、過度に叱って子</a:t>
            </a:r>
            <a:r>
              <a:rPr lang="ja-JP" altLang="en-US" dirty="0"/>
              <a:t>ども</a:t>
            </a:r>
            <a:r>
              <a:rPr dirty="0" err="1"/>
              <a:t>を泣かせたりしないように注意して下さい</a:t>
            </a:r>
            <a:r>
              <a:rPr dirty="0"/>
              <a:t>。</a:t>
            </a:r>
          </a:p>
          <a:p>
            <a:pPr marL="398145" indent="-398145" defTabSz="554990">
              <a:spcBef>
                <a:spcPts val="3900"/>
              </a:spcBef>
              <a:buBlip>
                <a:blip r:embed="rId3"/>
              </a:buBlip>
              <a:defRPr sz="3230"/>
            </a:pPr>
            <a:r>
              <a:rPr dirty="0" err="1">
                <a:solidFill>
                  <a:srgbClr val="FF2600"/>
                </a:solidFill>
              </a:rPr>
              <a:t>すぐに</a:t>
            </a:r>
            <a:r>
              <a:rPr dirty="0" err="1"/>
              <a:t>近隣の耳鼻咽喉科へ連れて行って取ってもらうようにして下さい</a:t>
            </a:r>
            <a:r>
              <a:rPr dirty="0"/>
              <a:t>。</a:t>
            </a:r>
          </a:p>
        </p:txBody>
      </p:sp>
      <p:sp>
        <p:nvSpPr>
          <p:cNvPr id="2" name="スライド番号プレースホルダー 1">
            <a:extLst>
              <a:ext uri="{FF2B5EF4-FFF2-40B4-BE49-F238E27FC236}">
                <a16:creationId xmlns:a16="http://schemas.microsoft.com/office/drawing/2014/main" xmlns="" id="{8F320ED5-97EB-4DCF-93F0-045E36970C74}"/>
              </a:ext>
            </a:extLst>
          </p:cNvPr>
          <p:cNvSpPr>
            <a:spLocks noGrp="1"/>
          </p:cNvSpPr>
          <p:nvPr>
            <p:ph type="sldNum" sz="quarter" idx="2"/>
          </p:nvPr>
        </p:nvSpPr>
        <p:spPr/>
        <p:txBody>
          <a:bodyPr/>
          <a:lstStyle/>
          <a:p>
            <a:fld id="{86CB4B4D-7CA3-9044-876B-883B54F8677D}" type="slidenum">
              <a:rPr lang="en-US" altLang="ja-JP" smtClean="0"/>
              <a:t>22</a:t>
            </a:fld>
            <a:endParaRPr lang="ja-JP" altLang="en-US"/>
          </a:p>
        </p:txBody>
      </p:sp>
      <p:sp>
        <p:nvSpPr>
          <p:cNvPr id="5" name="テキスト ボックス 4">
            <a:extLst>
              <a:ext uri="{FF2B5EF4-FFF2-40B4-BE49-F238E27FC236}">
                <a16:creationId xmlns:a16="http://schemas.microsoft.com/office/drawing/2014/main" xmlns="" id="{00B919A6-7AE3-4FE5-B53F-D1A880141063}"/>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咽頭の異物"/>
          <p:cNvSpPr txBox="1">
            <a:spLocks noGrp="1"/>
          </p:cNvSpPr>
          <p:nvPr>
            <p:ph type="title"/>
          </p:nvPr>
        </p:nvSpPr>
        <p:spPr>
          <a:prstGeom prst="rect">
            <a:avLst/>
          </a:prstGeom>
        </p:spPr>
        <p:txBody>
          <a:bodyPr/>
          <a:lstStyle/>
          <a:p>
            <a:r>
              <a:t>咽頭の異物</a:t>
            </a:r>
          </a:p>
        </p:txBody>
      </p:sp>
      <p:sp>
        <p:nvSpPr>
          <p:cNvPr id="236" name="給食の際の魚の骨がほとんどである。…"/>
          <p:cNvSpPr txBox="1">
            <a:spLocks noGrp="1"/>
          </p:cNvSpPr>
          <p:nvPr>
            <p:ph type="body" idx="1"/>
          </p:nvPr>
        </p:nvSpPr>
        <p:spPr>
          <a:prstGeom prst="rect">
            <a:avLst/>
          </a:prstGeom>
        </p:spPr>
        <p:txBody>
          <a:bodyPr/>
          <a:lstStyle/>
          <a:p>
            <a:pPr>
              <a:buBlip>
                <a:blip r:embed="rId3"/>
              </a:buBlip>
            </a:pPr>
            <a:r>
              <a:t>給食の際の魚の骨がほとんどである。</a:t>
            </a:r>
          </a:p>
          <a:p>
            <a:pPr>
              <a:buBlip>
                <a:blip r:embed="rId3"/>
              </a:buBlip>
            </a:pPr>
            <a:r>
              <a:rPr>
                <a:solidFill>
                  <a:srgbClr val="FF2600"/>
                </a:solidFill>
              </a:rPr>
              <a:t>すぐに</a:t>
            </a:r>
            <a:r>
              <a:t>耳鼻咽喉科を受診するようにして下さい。（ご飯を丸呑みして無理に取ろうとしないで下さい）</a:t>
            </a:r>
          </a:p>
          <a:p>
            <a:pPr>
              <a:buBlip>
                <a:blip r:embed="rId3"/>
              </a:buBlip>
            </a:pPr>
            <a:r>
              <a:t>まれに硬貨があり、ものが飲み込めずに涎をたらすことがある。</a:t>
            </a:r>
          </a:p>
        </p:txBody>
      </p:sp>
      <p:sp>
        <p:nvSpPr>
          <p:cNvPr id="2" name="スライド番号プレースホルダー 1">
            <a:extLst>
              <a:ext uri="{FF2B5EF4-FFF2-40B4-BE49-F238E27FC236}">
                <a16:creationId xmlns:a16="http://schemas.microsoft.com/office/drawing/2014/main" xmlns="" id="{C0CEB5FC-A895-4E24-9D4F-7BD9612A5F09}"/>
              </a:ext>
            </a:extLst>
          </p:cNvPr>
          <p:cNvSpPr>
            <a:spLocks noGrp="1"/>
          </p:cNvSpPr>
          <p:nvPr>
            <p:ph type="sldNum" sz="quarter" idx="2"/>
          </p:nvPr>
        </p:nvSpPr>
        <p:spPr/>
        <p:txBody>
          <a:bodyPr/>
          <a:lstStyle/>
          <a:p>
            <a:fld id="{86CB4B4D-7CA3-9044-876B-883B54F8677D}" type="slidenum">
              <a:rPr lang="en-US" altLang="ja-JP" smtClean="0"/>
              <a:t>23</a:t>
            </a:fld>
            <a:endParaRPr lang="ja-JP" altLang="en-US"/>
          </a:p>
        </p:txBody>
      </p:sp>
      <p:sp>
        <p:nvSpPr>
          <p:cNvPr id="5" name="テキスト ボックス 4">
            <a:extLst>
              <a:ext uri="{FF2B5EF4-FFF2-40B4-BE49-F238E27FC236}">
                <a16:creationId xmlns:a16="http://schemas.microsoft.com/office/drawing/2014/main" xmlns="" id="{A719F5A9-50BE-4673-8AA1-15D5B7B3817F}"/>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41" name="頸部食道・下咽頭の異物"/>
          <p:cNvSpPr txBox="1">
            <a:spLocks noGrp="1"/>
          </p:cNvSpPr>
          <p:nvPr>
            <p:ph type="title"/>
          </p:nvPr>
        </p:nvSpPr>
        <p:spPr>
          <a:prstGeom prst="rect">
            <a:avLst/>
          </a:prstGeom>
        </p:spPr>
        <p:txBody>
          <a:bodyPr/>
          <a:lstStyle/>
          <a:p>
            <a:r>
              <a:t>頸部食道・下咽頭の異物</a:t>
            </a:r>
          </a:p>
        </p:txBody>
      </p:sp>
      <p:sp>
        <p:nvSpPr>
          <p:cNvPr id="242" name="魚骨、玩具、硬貨、ボタン電池など。…"/>
          <p:cNvSpPr txBox="1">
            <a:spLocks noGrp="1"/>
          </p:cNvSpPr>
          <p:nvPr>
            <p:ph type="body" sz="half" idx="1"/>
          </p:nvPr>
        </p:nvSpPr>
        <p:spPr>
          <a:prstGeom prst="rect">
            <a:avLst/>
          </a:prstGeom>
        </p:spPr>
        <p:txBody>
          <a:bodyPr/>
          <a:lstStyle/>
          <a:p>
            <a:pPr>
              <a:buBlip>
                <a:blip r:embed="rId4"/>
              </a:buBlip>
            </a:pPr>
            <a:r>
              <a:t>魚骨、玩具、硬貨、ボタン電池など。</a:t>
            </a:r>
          </a:p>
          <a:p>
            <a:pPr>
              <a:buBlip>
                <a:blip r:embed="rId4"/>
              </a:buBlip>
            </a:pPr>
            <a:r>
              <a:t>ものが呑み込めない。嘔吐する。</a:t>
            </a:r>
          </a:p>
          <a:p>
            <a:pPr>
              <a:buBlip>
                <a:blip r:embed="rId4"/>
              </a:buBlip>
            </a:pPr>
            <a:r>
              <a:rPr>
                <a:solidFill>
                  <a:srgbClr val="FF2600"/>
                </a:solidFill>
              </a:rPr>
              <a:t>すぐに</a:t>
            </a:r>
            <a:r>
              <a:t>耳鼻咽喉科（クリニックまたは病院）を受診して下さい。</a:t>
            </a:r>
          </a:p>
        </p:txBody>
      </p:sp>
      <p:sp>
        <p:nvSpPr>
          <p:cNvPr id="243" name="新耳鼻咽喉科学（切替）より引用"/>
          <p:cNvSpPr txBox="1"/>
          <p:nvPr/>
        </p:nvSpPr>
        <p:spPr>
          <a:xfrm>
            <a:off x="1039719" y="8706837"/>
            <a:ext cx="4686301" cy="406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新耳鼻咽喉科学（切替）より引用</a:t>
            </a:r>
          </a:p>
        </p:txBody>
      </p:sp>
      <p:sp>
        <p:nvSpPr>
          <p:cNvPr id="2" name="スライド番号プレースホルダー 1">
            <a:extLst>
              <a:ext uri="{FF2B5EF4-FFF2-40B4-BE49-F238E27FC236}">
                <a16:creationId xmlns:a16="http://schemas.microsoft.com/office/drawing/2014/main" xmlns="" id="{55BF1948-8DCE-4E83-B1BA-9E2C8341CC69}"/>
              </a:ext>
            </a:extLst>
          </p:cNvPr>
          <p:cNvSpPr>
            <a:spLocks noGrp="1"/>
          </p:cNvSpPr>
          <p:nvPr>
            <p:ph type="sldNum" sz="quarter" idx="2"/>
          </p:nvPr>
        </p:nvSpPr>
        <p:spPr/>
        <p:txBody>
          <a:bodyPr/>
          <a:lstStyle/>
          <a:p>
            <a:fld id="{86CB4B4D-7CA3-9044-876B-883B54F8677D}" type="slidenum">
              <a:rPr lang="en-US" altLang="ja-JP" smtClean="0"/>
              <a:t>24</a:t>
            </a:fld>
            <a:endParaRPr lang="ja-JP" altLang="en-US"/>
          </a:p>
        </p:txBody>
      </p:sp>
      <p:sp>
        <p:nvSpPr>
          <p:cNvPr id="7" name="テキスト ボックス 6">
            <a:extLst>
              <a:ext uri="{FF2B5EF4-FFF2-40B4-BE49-F238E27FC236}">
                <a16:creationId xmlns:a16="http://schemas.microsoft.com/office/drawing/2014/main" xmlns="" id="{1F898E51-FDD0-4F2A-B99F-F5E4891C0518}"/>
              </a:ext>
            </a:extLst>
          </p:cNvPr>
          <p:cNvSpPr txBox="1"/>
          <p:nvPr/>
        </p:nvSpPr>
        <p:spPr>
          <a:xfrm flipH="1">
            <a:off x="6502399" y="8712118"/>
            <a:ext cx="503407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喉頭・気管・気管支の異物"/>
          <p:cNvSpPr txBox="1">
            <a:spLocks noGrp="1"/>
          </p:cNvSpPr>
          <p:nvPr>
            <p:ph type="title"/>
          </p:nvPr>
        </p:nvSpPr>
        <p:spPr>
          <a:prstGeom prst="rect">
            <a:avLst/>
          </a:prstGeom>
        </p:spPr>
        <p:txBody>
          <a:bodyPr/>
          <a:lstStyle/>
          <a:p>
            <a:r>
              <a:t>喉頭・気管・気管支の異物</a:t>
            </a:r>
          </a:p>
        </p:txBody>
      </p:sp>
      <p:sp>
        <p:nvSpPr>
          <p:cNvPr id="248" name="一般的な好発年齢は1歳〜2歳で、異物は食物が全体の8割で、その中でも豆類が7割を占める。それ以外では玩具、針類など。…"/>
          <p:cNvSpPr txBox="1">
            <a:spLocks noGrp="1"/>
          </p:cNvSpPr>
          <p:nvPr>
            <p:ph type="body" idx="1"/>
          </p:nvPr>
        </p:nvSpPr>
        <p:spPr>
          <a:prstGeom prst="rect">
            <a:avLst/>
          </a:prstGeom>
        </p:spPr>
        <p:txBody>
          <a:bodyPr/>
          <a:lstStyle/>
          <a:p>
            <a:pPr>
              <a:buBlip>
                <a:blip r:embed="rId3"/>
              </a:buBlip>
            </a:pPr>
            <a:r>
              <a:t>一般的な好発年齢は1歳〜2歳で、異物は食物が全体の8割で、その中でも豆類が7割を占める。それ以外では玩具、針類など。</a:t>
            </a:r>
          </a:p>
          <a:p>
            <a:pPr>
              <a:buBlip>
                <a:blip r:embed="rId3"/>
              </a:buBlip>
            </a:pPr>
            <a:r>
              <a:t>誤嚥直後に激しい咳の発作が起きるのが特徴。</a:t>
            </a:r>
          </a:p>
          <a:p>
            <a:pPr>
              <a:buBlip>
                <a:blip r:embed="rId3"/>
              </a:buBlip>
            </a:pPr>
            <a:r>
              <a:t>給食でパンが詰まったりこんにゃくゼリーが詰まったりするのもここで、窒息するので、</a:t>
            </a:r>
            <a:r>
              <a:rPr>
                <a:solidFill>
                  <a:srgbClr val="FF2600"/>
                </a:solidFill>
              </a:rPr>
              <a:t>緊急</a:t>
            </a:r>
            <a:r>
              <a:t>の対応が必要になる。</a:t>
            </a:r>
          </a:p>
        </p:txBody>
      </p:sp>
      <p:sp>
        <p:nvSpPr>
          <p:cNvPr id="2" name="スライド番号プレースホルダー 1">
            <a:extLst>
              <a:ext uri="{FF2B5EF4-FFF2-40B4-BE49-F238E27FC236}">
                <a16:creationId xmlns:a16="http://schemas.microsoft.com/office/drawing/2014/main" xmlns="" id="{2E794106-A97B-48AC-99E1-453EC0F2AD12}"/>
              </a:ext>
            </a:extLst>
          </p:cNvPr>
          <p:cNvSpPr>
            <a:spLocks noGrp="1"/>
          </p:cNvSpPr>
          <p:nvPr>
            <p:ph type="sldNum" sz="quarter" idx="2"/>
          </p:nvPr>
        </p:nvSpPr>
        <p:spPr/>
        <p:txBody>
          <a:bodyPr/>
          <a:lstStyle/>
          <a:p>
            <a:fld id="{86CB4B4D-7CA3-9044-876B-883B54F8677D}" type="slidenum">
              <a:rPr lang="en-US" altLang="ja-JP" smtClean="0"/>
              <a:t>25</a:t>
            </a:fld>
            <a:endParaRPr lang="ja-JP" altLang="en-US"/>
          </a:p>
        </p:txBody>
      </p:sp>
      <p:sp>
        <p:nvSpPr>
          <p:cNvPr id="5" name="テキスト ボックス 4">
            <a:extLst>
              <a:ext uri="{FF2B5EF4-FFF2-40B4-BE49-F238E27FC236}">
                <a16:creationId xmlns:a16="http://schemas.microsoft.com/office/drawing/2014/main" xmlns="" id="{88858C4E-F789-4874-9C17-47B6F09FDF93}"/>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注意を要する異物＝ボタン電池"/>
          <p:cNvSpPr txBox="1">
            <a:spLocks noGrp="1"/>
          </p:cNvSpPr>
          <p:nvPr>
            <p:ph type="title"/>
          </p:nvPr>
        </p:nvSpPr>
        <p:spPr>
          <a:prstGeom prst="rect">
            <a:avLst/>
          </a:prstGeom>
        </p:spPr>
        <p:txBody>
          <a:bodyPr/>
          <a:lstStyle>
            <a:lvl1pPr defTabSz="566674">
              <a:defRPr sz="6208"/>
            </a:lvl1pPr>
          </a:lstStyle>
          <a:p>
            <a:r>
              <a:t>☆注意を要する異物＝ボタン電池</a:t>
            </a:r>
          </a:p>
        </p:txBody>
      </p:sp>
      <p:sp>
        <p:nvSpPr>
          <p:cNvPr id="253" name="ボタン電池（コイン電池）は電流が流れるため、周囲の神経を損傷して神経麻痺や局所の炎症癒着による機能障害を起こしたり、胃や食道でも粘膜を腐食して穿孔を起こして、重篤なことになる可能性がある。このためすぐに摘出するの必要がある。…"/>
          <p:cNvSpPr txBox="1">
            <a:spLocks noGrp="1"/>
          </p:cNvSpPr>
          <p:nvPr>
            <p:ph type="body" idx="1"/>
          </p:nvPr>
        </p:nvSpPr>
        <p:spPr>
          <a:prstGeom prst="rect">
            <a:avLst/>
          </a:prstGeom>
        </p:spPr>
        <p:txBody>
          <a:bodyPr/>
          <a:lstStyle/>
          <a:p>
            <a:pPr marL="398145" indent="-398145" defTabSz="554990">
              <a:spcBef>
                <a:spcPts val="3900"/>
              </a:spcBef>
              <a:buBlip>
                <a:blip r:embed="rId3"/>
              </a:buBlip>
              <a:defRPr sz="3230"/>
            </a:pPr>
            <a:r>
              <a:t>ボタン電池（コイン電池）は電流が流れるため、周囲の神経を損傷して神経麻痺や局所の炎症癒着による機能障害を起こしたり、胃や食道でも粘膜を腐食して穿孔を起こして、重篤なことになる可能性がある。このため</a:t>
            </a:r>
            <a:r>
              <a:rPr>
                <a:solidFill>
                  <a:srgbClr val="FF2600"/>
                </a:solidFill>
              </a:rPr>
              <a:t>すぐに</a:t>
            </a:r>
            <a:r>
              <a:t>摘出するの必要がある。</a:t>
            </a:r>
          </a:p>
          <a:p>
            <a:pPr marL="398145" indent="-398145" defTabSz="554990">
              <a:spcBef>
                <a:spcPts val="3900"/>
              </a:spcBef>
              <a:buBlip>
                <a:blip r:embed="rId3"/>
              </a:buBlip>
              <a:defRPr sz="3230"/>
            </a:pPr>
            <a:r>
              <a:t>異物の誤嚥・誤飲に際しては本人ならびにそれを目撃などしていた関係の生徒に何を誤嚥したのかの問診が有益である。いずれにしても、</a:t>
            </a:r>
            <a:r>
              <a:rPr>
                <a:solidFill>
                  <a:srgbClr val="FF2600"/>
                </a:solidFill>
              </a:rPr>
              <a:t>すぐに</a:t>
            </a:r>
            <a:r>
              <a:t>医療機関に連れて行くのが望ましい。</a:t>
            </a:r>
          </a:p>
        </p:txBody>
      </p:sp>
      <p:sp>
        <p:nvSpPr>
          <p:cNvPr id="2" name="スライド番号プレースホルダー 1">
            <a:extLst>
              <a:ext uri="{FF2B5EF4-FFF2-40B4-BE49-F238E27FC236}">
                <a16:creationId xmlns:a16="http://schemas.microsoft.com/office/drawing/2014/main" xmlns="" id="{53F7A6DE-0D71-4D27-944B-75868C150F7F}"/>
              </a:ext>
            </a:extLst>
          </p:cNvPr>
          <p:cNvSpPr>
            <a:spLocks noGrp="1"/>
          </p:cNvSpPr>
          <p:nvPr>
            <p:ph type="sldNum" sz="quarter" idx="2"/>
          </p:nvPr>
        </p:nvSpPr>
        <p:spPr/>
        <p:txBody>
          <a:bodyPr/>
          <a:lstStyle/>
          <a:p>
            <a:fld id="{86CB4B4D-7CA3-9044-876B-883B54F8677D}" type="slidenum">
              <a:rPr lang="en-US" altLang="ja-JP" smtClean="0"/>
              <a:t>26</a:t>
            </a:fld>
            <a:endParaRPr lang="ja-JP" altLang="en-US"/>
          </a:p>
        </p:txBody>
      </p:sp>
      <p:sp>
        <p:nvSpPr>
          <p:cNvPr id="5" name="テキスト ボックス 4">
            <a:extLst>
              <a:ext uri="{FF2B5EF4-FFF2-40B4-BE49-F238E27FC236}">
                <a16:creationId xmlns:a16="http://schemas.microsoft.com/office/drawing/2014/main" xmlns="" id="{1D991579-4900-487A-987B-678CA0F957A3}"/>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5. 学校給食における誤嚥・窒息"/>
          <p:cNvSpPr txBox="1">
            <a:spLocks noGrp="1"/>
          </p:cNvSpPr>
          <p:nvPr>
            <p:ph type="title"/>
          </p:nvPr>
        </p:nvSpPr>
        <p:spPr>
          <a:prstGeom prst="rect">
            <a:avLst/>
          </a:prstGeom>
        </p:spPr>
        <p:txBody>
          <a:bodyPr/>
          <a:lstStyle/>
          <a:p>
            <a:r>
              <a:t>5. 学校給食における誤嚥・窒息</a:t>
            </a:r>
          </a:p>
        </p:txBody>
      </p:sp>
      <p:sp>
        <p:nvSpPr>
          <p:cNvPr id="2" name="スライド番号プレースホルダー 1">
            <a:extLst>
              <a:ext uri="{FF2B5EF4-FFF2-40B4-BE49-F238E27FC236}">
                <a16:creationId xmlns:a16="http://schemas.microsoft.com/office/drawing/2014/main" xmlns="" id="{9FEA32CA-B608-4150-BCDD-853EBCA57E01}"/>
              </a:ext>
            </a:extLst>
          </p:cNvPr>
          <p:cNvSpPr>
            <a:spLocks noGrp="1"/>
          </p:cNvSpPr>
          <p:nvPr>
            <p:ph type="sldNum" sz="quarter" idx="2"/>
          </p:nvPr>
        </p:nvSpPr>
        <p:spPr/>
        <p:txBody>
          <a:bodyPr/>
          <a:lstStyle/>
          <a:p>
            <a:fld id="{86CB4B4D-7CA3-9044-876B-883B54F8677D}" type="slidenum">
              <a:rPr lang="en-US" altLang="ja-JP" smtClean="0"/>
              <a:t>27</a:t>
            </a:fld>
            <a:endParaRPr lang="ja-JP" altLang="en-US"/>
          </a:p>
        </p:txBody>
      </p:sp>
      <p:sp>
        <p:nvSpPr>
          <p:cNvPr id="4" name="テキスト ボックス 3">
            <a:extLst>
              <a:ext uri="{FF2B5EF4-FFF2-40B4-BE49-F238E27FC236}">
                <a16:creationId xmlns:a16="http://schemas.microsoft.com/office/drawing/2014/main" xmlns="" id="{E8F068FE-534D-4472-9487-D938ED4544B9}"/>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学校給食における誤嚥・窒息の対応"/>
          <p:cNvSpPr txBox="1">
            <a:spLocks noGrp="1"/>
          </p:cNvSpPr>
          <p:nvPr>
            <p:ph type="title"/>
          </p:nvPr>
        </p:nvSpPr>
        <p:spPr>
          <a:prstGeom prst="rect">
            <a:avLst/>
          </a:prstGeom>
        </p:spPr>
        <p:txBody>
          <a:bodyPr/>
          <a:lstStyle>
            <a:lvl1pPr defTabSz="537463">
              <a:defRPr sz="5888"/>
            </a:lvl1pPr>
          </a:lstStyle>
          <a:p>
            <a:r>
              <a:t>学校給食における誤嚥・窒息の対応</a:t>
            </a:r>
          </a:p>
        </p:txBody>
      </p:sp>
      <p:sp>
        <p:nvSpPr>
          <p:cNvPr id="260" name="広い意味では異物ですが、緊急対応が必要になります。…"/>
          <p:cNvSpPr txBox="1">
            <a:spLocks noGrp="1"/>
          </p:cNvSpPr>
          <p:nvPr>
            <p:ph type="body" idx="1"/>
          </p:nvPr>
        </p:nvSpPr>
        <p:spPr>
          <a:prstGeom prst="rect">
            <a:avLst/>
          </a:prstGeom>
        </p:spPr>
        <p:txBody>
          <a:bodyPr/>
          <a:lstStyle/>
          <a:p>
            <a:pPr>
              <a:buBlip>
                <a:blip r:embed="rId3"/>
              </a:buBlip>
            </a:pPr>
            <a:r>
              <a:t>広い意味では異物ですが、緊急対応が必要になります。</a:t>
            </a:r>
          </a:p>
          <a:p>
            <a:pPr>
              <a:buBlip>
                <a:blip r:embed="rId3"/>
              </a:buBlip>
            </a:pPr>
            <a:r>
              <a:t>まず咳き込ませてみた後、呼吸状態が安定しているようであれば、同日中に速やかに専門医療機関を受診させる。咳き込みが止まり、呼吸困難を伴う場合には、</a:t>
            </a:r>
            <a:r>
              <a:rPr>
                <a:solidFill>
                  <a:srgbClr val="FF2600"/>
                </a:solidFill>
              </a:rPr>
              <a:t>早急に救急車</a:t>
            </a:r>
            <a:r>
              <a:t>を要請する。</a:t>
            </a:r>
          </a:p>
          <a:p>
            <a:pPr>
              <a:buBlip>
                <a:blip r:embed="rId3"/>
              </a:buBlip>
            </a:pPr>
            <a:r>
              <a:t>救急車でさえ待てない場合もあり、腹部突き上げ法（ハイムリッヒ法）や背部叩打法を行う。</a:t>
            </a:r>
          </a:p>
        </p:txBody>
      </p:sp>
      <p:sp>
        <p:nvSpPr>
          <p:cNvPr id="2" name="スライド番号プレースホルダー 1">
            <a:extLst>
              <a:ext uri="{FF2B5EF4-FFF2-40B4-BE49-F238E27FC236}">
                <a16:creationId xmlns:a16="http://schemas.microsoft.com/office/drawing/2014/main" xmlns="" id="{1E833B40-C233-4321-B857-45F64836B4A4}"/>
              </a:ext>
            </a:extLst>
          </p:cNvPr>
          <p:cNvSpPr>
            <a:spLocks noGrp="1"/>
          </p:cNvSpPr>
          <p:nvPr>
            <p:ph type="sldNum" sz="quarter" idx="2"/>
          </p:nvPr>
        </p:nvSpPr>
        <p:spPr/>
        <p:txBody>
          <a:bodyPr/>
          <a:lstStyle/>
          <a:p>
            <a:fld id="{86CB4B4D-7CA3-9044-876B-883B54F8677D}" type="slidenum">
              <a:rPr lang="en-US" altLang="ja-JP" smtClean="0"/>
              <a:t>28</a:t>
            </a:fld>
            <a:endParaRPr lang="ja-JP" altLang="en-US"/>
          </a:p>
        </p:txBody>
      </p:sp>
      <p:sp>
        <p:nvSpPr>
          <p:cNvPr id="5" name="テキスト ボックス 4">
            <a:extLst>
              <a:ext uri="{FF2B5EF4-FFF2-40B4-BE49-F238E27FC236}">
                <a16:creationId xmlns:a16="http://schemas.microsoft.com/office/drawing/2014/main" xmlns="" id="{0ADD5C9C-8205-4D35-9EC6-EC238122E1E8}"/>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65" name="学校給食における窒息事故の防止についてー文部科学省"/>
          <p:cNvSpPr txBox="1">
            <a:spLocks noGrp="1"/>
          </p:cNvSpPr>
          <p:nvPr>
            <p:ph type="title"/>
          </p:nvPr>
        </p:nvSpPr>
        <p:spPr>
          <a:prstGeom prst="rect">
            <a:avLst/>
          </a:prstGeom>
        </p:spPr>
        <p:txBody>
          <a:bodyPr/>
          <a:lstStyle>
            <a:lvl1pPr defTabSz="537463">
              <a:defRPr sz="5888"/>
            </a:lvl1pPr>
          </a:lstStyle>
          <a:p>
            <a:r>
              <a:t>学校給食における窒息事故の防止についてー文部科学省</a:t>
            </a:r>
          </a:p>
        </p:txBody>
      </p:sp>
      <p:sp>
        <p:nvSpPr>
          <p:cNvPr id="266" name="平成20年10月、学校給食のパンによる窒息事故の発生が報告されました。…"/>
          <p:cNvSpPr txBox="1">
            <a:spLocks noGrp="1"/>
          </p:cNvSpPr>
          <p:nvPr>
            <p:ph type="body" sz="half" idx="1"/>
          </p:nvPr>
        </p:nvSpPr>
        <p:spPr>
          <a:prstGeom prst="rect">
            <a:avLst/>
          </a:prstGeom>
        </p:spPr>
        <p:txBody>
          <a:bodyPr/>
          <a:lstStyle/>
          <a:p>
            <a:pPr>
              <a:buBlip>
                <a:blip r:embed="rId4"/>
              </a:buBlip>
            </a:pPr>
            <a:r>
              <a:t>平成20年10月、学校給食のパンによる窒息事故の発生が報告されました。</a:t>
            </a:r>
          </a:p>
          <a:p>
            <a:pPr>
              <a:buBlip>
                <a:blip r:embed="rId4"/>
              </a:buBlip>
            </a:pPr>
            <a:r>
              <a:t>平成25年6月27日、小学校の学校給食において、特別支援学級第2学年に在籍する児童がプラムの種により窒息する事故が発生しました。</a:t>
            </a:r>
          </a:p>
        </p:txBody>
      </p:sp>
      <p:sp>
        <p:nvSpPr>
          <p:cNvPr id="267" name="★印は12歳以下の子供で重症重篤死亡の被害が発生した食品"/>
          <p:cNvSpPr txBox="1"/>
          <p:nvPr/>
        </p:nvSpPr>
        <p:spPr>
          <a:xfrm>
            <a:off x="582519" y="8786283"/>
            <a:ext cx="5600701" cy="342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★印は12歳以下の子供で重症重篤死亡の被害が発生した食品</a:t>
            </a:r>
          </a:p>
        </p:txBody>
      </p:sp>
      <p:sp>
        <p:nvSpPr>
          <p:cNvPr id="2" name="スライド番号プレースホルダー 1">
            <a:extLst>
              <a:ext uri="{FF2B5EF4-FFF2-40B4-BE49-F238E27FC236}">
                <a16:creationId xmlns:a16="http://schemas.microsoft.com/office/drawing/2014/main" xmlns="" id="{DC18334B-5245-4216-B943-BA6DAC784A19}"/>
              </a:ext>
            </a:extLst>
          </p:cNvPr>
          <p:cNvSpPr>
            <a:spLocks noGrp="1"/>
          </p:cNvSpPr>
          <p:nvPr>
            <p:ph type="sldNum" sz="quarter" idx="2"/>
          </p:nvPr>
        </p:nvSpPr>
        <p:spPr/>
        <p:txBody>
          <a:bodyPr/>
          <a:lstStyle/>
          <a:p>
            <a:fld id="{86CB4B4D-7CA3-9044-876B-883B54F8677D}" type="slidenum">
              <a:rPr lang="en-US" altLang="ja-JP" smtClean="0"/>
              <a:t>29</a:t>
            </a:fld>
            <a:endParaRPr lang="ja-JP" altLang="en-US"/>
          </a:p>
        </p:txBody>
      </p:sp>
      <p:sp>
        <p:nvSpPr>
          <p:cNvPr id="7" name="テキスト ボックス 6">
            <a:extLst>
              <a:ext uri="{FF2B5EF4-FFF2-40B4-BE49-F238E27FC236}">
                <a16:creationId xmlns:a16="http://schemas.microsoft.com/office/drawing/2014/main" xmlns="" id="{6966C671-AF3D-439C-8F1F-27D05B84DEE0}"/>
              </a:ext>
            </a:extLst>
          </p:cNvPr>
          <p:cNvSpPr txBox="1"/>
          <p:nvPr/>
        </p:nvSpPr>
        <p:spPr>
          <a:xfrm flipH="1">
            <a:off x="6626267" y="8712118"/>
            <a:ext cx="506051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はじめに"/>
          <p:cNvSpPr txBox="1">
            <a:spLocks noGrp="1"/>
          </p:cNvSpPr>
          <p:nvPr>
            <p:ph type="title"/>
          </p:nvPr>
        </p:nvSpPr>
        <p:spPr>
          <a:prstGeom prst="rect">
            <a:avLst/>
          </a:prstGeom>
        </p:spPr>
        <p:txBody>
          <a:bodyPr/>
          <a:lstStyle/>
          <a:p>
            <a:r>
              <a:t>はじめに</a:t>
            </a:r>
          </a:p>
        </p:txBody>
      </p:sp>
      <p:sp>
        <p:nvSpPr>
          <p:cNvPr id="140" name="対象は、学校医や養護教諭などを念頭において作成した。だいたいスライドのテキストのみで読めるようにした。…"/>
          <p:cNvSpPr txBox="1">
            <a:spLocks noGrp="1"/>
          </p:cNvSpPr>
          <p:nvPr>
            <p:ph type="body" idx="1"/>
          </p:nvPr>
        </p:nvSpPr>
        <p:spPr>
          <a:prstGeom prst="rect">
            <a:avLst/>
          </a:prstGeom>
        </p:spPr>
        <p:txBody>
          <a:bodyPr/>
          <a:lstStyle/>
          <a:p>
            <a:pPr marL="360426" indent="-360426" defTabSz="502412">
              <a:spcBef>
                <a:spcPts val="3600"/>
              </a:spcBef>
              <a:buBlip>
                <a:blip r:embed="rId3"/>
              </a:buBlip>
              <a:defRPr sz="2924"/>
            </a:pPr>
            <a:r>
              <a:t>対象は、学校医や養護教諭などを念頭において作成した。だいたいスライドのテキストのみで読めるようにした。</a:t>
            </a:r>
          </a:p>
          <a:p>
            <a:pPr marL="360426" indent="-360426" defTabSz="502412">
              <a:spcBef>
                <a:spcPts val="3600"/>
              </a:spcBef>
              <a:buBlip>
                <a:blip r:embed="rId3"/>
              </a:buBlip>
              <a:defRPr sz="2924"/>
            </a:pPr>
            <a:r>
              <a:t>鼻骨骨折、外傷性鼓膜穿孔、その他の外傷、異物を中心に説明した。</a:t>
            </a:r>
          </a:p>
          <a:p>
            <a:pPr marL="360426" indent="-360426" defTabSz="502412">
              <a:spcBef>
                <a:spcPts val="3600"/>
              </a:spcBef>
              <a:buBlip>
                <a:blip r:embed="rId3"/>
              </a:buBlip>
              <a:defRPr sz="2924"/>
            </a:pPr>
            <a:r>
              <a:t>外傷それ自体ではないが、外傷に伴って起きる鼻出血や心因性難聴なども簡単に解説した。</a:t>
            </a:r>
          </a:p>
          <a:p>
            <a:pPr marL="360426" indent="-360426" defTabSz="502412">
              <a:spcBef>
                <a:spcPts val="3600"/>
              </a:spcBef>
              <a:buBlip>
                <a:blip r:embed="rId3"/>
              </a:buBlip>
              <a:defRPr sz="2924"/>
            </a:pPr>
            <a:r>
              <a:t>主には次スライドの二つの資料を参考にした。その他、厚生労働省や教育委員会のホームページ</a:t>
            </a:r>
          </a:p>
        </p:txBody>
      </p:sp>
      <p:sp>
        <p:nvSpPr>
          <p:cNvPr id="2" name="スライド番号プレースホルダー 1">
            <a:extLst>
              <a:ext uri="{FF2B5EF4-FFF2-40B4-BE49-F238E27FC236}">
                <a16:creationId xmlns:a16="http://schemas.microsoft.com/office/drawing/2014/main" xmlns="" id="{1FF57435-89B8-4CBA-95EF-47C175A6F098}"/>
              </a:ext>
            </a:extLst>
          </p:cNvPr>
          <p:cNvSpPr>
            <a:spLocks noGrp="1"/>
          </p:cNvSpPr>
          <p:nvPr>
            <p:ph type="sldNum" sz="quarter" idx="2"/>
          </p:nvPr>
        </p:nvSpPr>
        <p:spPr/>
        <p:txBody>
          <a:bodyPr/>
          <a:lstStyle/>
          <a:p>
            <a:fld id="{86CB4B4D-7CA3-9044-876B-883B54F8677D}" type="slidenum">
              <a:rPr lang="en-US" altLang="ja-JP" smtClean="0"/>
              <a:t>3</a:t>
            </a:fld>
            <a:endParaRPr lang="ja-JP" altLang="en-US"/>
          </a:p>
        </p:txBody>
      </p:sp>
      <p:sp>
        <p:nvSpPr>
          <p:cNvPr id="5" name="テキスト ボックス 4">
            <a:extLst>
              <a:ext uri="{FF2B5EF4-FFF2-40B4-BE49-F238E27FC236}">
                <a16:creationId xmlns:a16="http://schemas.microsoft.com/office/drawing/2014/main" xmlns="" id="{51BE1B5B-3360-4A76-8607-D0D177DCDBFB}"/>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07.pdf" descr="p07.pdf"/>
          <p:cNvPicPr>
            <a:picLocks noChangeAspect="1"/>
          </p:cNvPicPr>
          <p:nvPr/>
        </p:nvPicPr>
        <p:blipFill>
          <a:blip r:embed="rId3"/>
          <a:stretch>
            <a:fillRect/>
          </a:stretch>
        </p:blipFill>
        <p:spPr>
          <a:xfrm>
            <a:off x="1438870" y="-2279254"/>
            <a:ext cx="10127242" cy="14311979"/>
          </a:xfrm>
          <a:prstGeom prst="rect">
            <a:avLst/>
          </a:prstGeom>
          <a:ln w="12700">
            <a:miter lim="400000"/>
          </a:ln>
        </p:spPr>
      </p:pic>
      <p:sp>
        <p:nvSpPr>
          <p:cNvPr id="2" name="スライド番号プレースホルダー 1">
            <a:extLst>
              <a:ext uri="{FF2B5EF4-FFF2-40B4-BE49-F238E27FC236}">
                <a16:creationId xmlns:a16="http://schemas.microsoft.com/office/drawing/2014/main" xmlns="" id="{ADA6D705-C3DA-4E83-B217-ABDF388CAADD}"/>
              </a:ext>
            </a:extLst>
          </p:cNvPr>
          <p:cNvSpPr>
            <a:spLocks noGrp="1"/>
          </p:cNvSpPr>
          <p:nvPr>
            <p:ph type="sldNum" sz="quarter" idx="2"/>
          </p:nvPr>
        </p:nvSpPr>
        <p:spPr/>
        <p:txBody>
          <a:bodyPr/>
          <a:lstStyle/>
          <a:p>
            <a:fld id="{86CB4B4D-7CA3-9044-876B-883B54F8677D}" type="slidenum">
              <a:rPr lang="en-US" altLang="ja-JP" smtClean="0"/>
              <a:t>30</a:t>
            </a:fld>
            <a:endParaRPr lang="ja-JP" altLang="en-US"/>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p03.pdf" descr="p03.pdf"/>
          <p:cNvPicPr>
            <a:picLocks noChangeAspect="1"/>
          </p:cNvPicPr>
          <p:nvPr/>
        </p:nvPicPr>
        <p:blipFill>
          <a:blip r:embed="rId3"/>
          <a:stretch>
            <a:fillRect/>
          </a:stretch>
        </p:blipFill>
        <p:spPr>
          <a:xfrm>
            <a:off x="-657821" y="-875111"/>
            <a:ext cx="14320426" cy="20241342"/>
          </a:xfrm>
          <a:prstGeom prst="rect">
            <a:avLst/>
          </a:prstGeom>
          <a:ln w="12700">
            <a:miter lim="400000"/>
          </a:ln>
        </p:spPr>
      </p:pic>
      <p:sp>
        <p:nvSpPr>
          <p:cNvPr id="2" name="スライド番号プレースホルダー 1">
            <a:extLst>
              <a:ext uri="{FF2B5EF4-FFF2-40B4-BE49-F238E27FC236}">
                <a16:creationId xmlns:a16="http://schemas.microsoft.com/office/drawing/2014/main" xmlns="" id="{1FE80AE9-8B34-4383-8608-835903B3F634}"/>
              </a:ext>
            </a:extLst>
          </p:cNvPr>
          <p:cNvSpPr>
            <a:spLocks noGrp="1"/>
          </p:cNvSpPr>
          <p:nvPr>
            <p:ph type="sldNum" sz="quarter" idx="2"/>
          </p:nvPr>
        </p:nvSpPr>
        <p:spPr/>
        <p:txBody>
          <a:bodyPr/>
          <a:lstStyle/>
          <a:p>
            <a:fld id="{86CB4B4D-7CA3-9044-876B-883B54F8677D}" type="slidenum">
              <a:rPr lang="en-US" altLang="ja-JP" smtClean="0"/>
              <a:t>31</a:t>
            </a:fld>
            <a:endParaRPr lang="ja-JP" altLang="en-US"/>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0000 -0.798896" pathEditMode="relative">
                                      <p:cBhvr>
                                        <p:cTn id="6" dur="1000" fill="hold"/>
                                        <p:tgtEl>
                                          <p:spTgt spid="2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03.pdf" descr="p03.pdf"/>
          <p:cNvPicPr>
            <a:picLocks noChangeAspect="1"/>
          </p:cNvPicPr>
          <p:nvPr/>
        </p:nvPicPr>
        <p:blipFill>
          <a:blip r:embed="rId3"/>
          <a:srcRect t="41783"/>
          <a:stretch>
            <a:fillRect/>
          </a:stretch>
        </p:blipFill>
        <p:spPr>
          <a:xfrm>
            <a:off x="-657821" y="-202607"/>
            <a:ext cx="14320426" cy="11783738"/>
          </a:xfrm>
          <a:prstGeom prst="rect">
            <a:avLst/>
          </a:prstGeom>
          <a:ln w="12700">
            <a:miter lim="400000"/>
          </a:ln>
        </p:spPr>
      </p:pic>
      <p:sp>
        <p:nvSpPr>
          <p:cNvPr id="2" name="スライド番号プレースホルダー 1">
            <a:extLst>
              <a:ext uri="{FF2B5EF4-FFF2-40B4-BE49-F238E27FC236}">
                <a16:creationId xmlns:a16="http://schemas.microsoft.com/office/drawing/2014/main" xmlns="" id="{688031DE-B604-4A38-A962-3960F099C76A}"/>
              </a:ext>
            </a:extLst>
          </p:cNvPr>
          <p:cNvSpPr>
            <a:spLocks noGrp="1"/>
          </p:cNvSpPr>
          <p:nvPr>
            <p:ph type="sldNum" sz="quarter" idx="2"/>
          </p:nvPr>
        </p:nvSpPr>
        <p:spPr/>
        <p:txBody>
          <a:bodyPr/>
          <a:lstStyle/>
          <a:p>
            <a:fld id="{86CB4B4D-7CA3-9044-876B-883B54F8677D}" type="slidenum">
              <a:rPr lang="en-US" altLang="ja-JP" smtClean="0"/>
              <a:t>32</a:t>
            </a:fld>
            <a:endParaRPr lang="ja-JP" altLang="en-US"/>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84" name="ハイムリッヒ法（腹部突き上げ法）"/>
          <p:cNvSpPr txBox="1">
            <a:spLocks noGrp="1"/>
          </p:cNvSpPr>
          <p:nvPr>
            <p:ph type="title"/>
          </p:nvPr>
        </p:nvSpPr>
        <p:spPr>
          <a:prstGeom prst="rect">
            <a:avLst/>
          </a:prstGeom>
        </p:spPr>
        <p:txBody>
          <a:bodyPr/>
          <a:lstStyle>
            <a:lvl1pPr defTabSz="537463">
              <a:defRPr sz="5888"/>
            </a:lvl1pPr>
          </a:lstStyle>
          <a:p>
            <a:r>
              <a:rPr dirty="0" err="1"/>
              <a:t>ハイムリッヒ法</a:t>
            </a:r>
            <a:r>
              <a:rPr sz="5800" dirty="0" err="1"/>
              <a:t>（腹部突き上げ法</a:t>
            </a:r>
            <a:r>
              <a:rPr sz="5800" dirty="0"/>
              <a:t>）</a:t>
            </a:r>
          </a:p>
        </p:txBody>
      </p:sp>
      <p:sp>
        <p:nvSpPr>
          <p:cNvPr id="285" name="大人や年長児では、後ろから両腕を回し、みぞおちの下で片方の手を握り拳にして、腹部を上方へ圧迫します(図 3)。…"/>
          <p:cNvSpPr txBox="1">
            <a:spLocks noGrp="1"/>
          </p:cNvSpPr>
          <p:nvPr>
            <p:ph type="body" sz="half" idx="1"/>
          </p:nvPr>
        </p:nvSpPr>
        <p:spPr>
          <a:prstGeom prst="rect">
            <a:avLst/>
          </a:prstGeom>
        </p:spPr>
        <p:txBody>
          <a:bodyPr/>
          <a:lstStyle/>
          <a:p>
            <a:pPr>
              <a:buBlip>
                <a:blip r:embed="rId4"/>
              </a:buBlip>
            </a:pPr>
            <a:r>
              <a:rPr dirty="0" err="1"/>
              <a:t>大人や年長児では、後ろから両腕を回し、みぞおちの下で片方の手を握り拳にして、腹部を上方へ圧迫します</a:t>
            </a:r>
            <a:r>
              <a:rPr dirty="0"/>
              <a:t>。</a:t>
            </a:r>
          </a:p>
          <a:p>
            <a:pPr>
              <a:buBlip>
                <a:blip r:embed="rId4"/>
              </a:buBlip>
            </a:pPr>
            <a:r>
              <a:rPr dirty="0" err="1"/>
              <a:t>この方法が行えない場合、横向きに寝かせて、または、座って前かがみにして背部叩打法を試みます</a:t>
            </a:r>
            <a:r>
              <a:rPr dirty="0"/>
              <a:t>。 </a:t>
            </a:r>
          </a:p>
        </p:txBody>
      </p:sp>
      <p:sp>
        <p:nvSpPr>
          <p:cNvPr id="2" name="スライド番号プレースホルダー 1">
            <a:extLst>
              <a:ext uri="{FF2B5EF4-FFF2-40B4-BE49-F238E27FC236}">
                <a16:creationId xmlns:a16="http://schemas.microsoft.com/office/drawing/2014/main" xmlns="" id="{5ACDCA8B-B672-4087-BF92-BB26C2B61AF6}"/>
              </a:ext>
            </a:extLst>
          </p:cNvPr>
          <p:cNvSpPr>
            <a:spLocks noGrp="1"/>
          </p:cNvSpPr>
          <p:nvPr>
            <p:ph type="sldNum" sz="quarter" idx="2"/>
          </p:nvPr>
        </p:nvSpPr>
        <p:spPr/>
        <p:txBody>
          <a:bodyPr/>
          <a:lstStyle/>
          <a:p>
            <a:fld id="{86CB4B4D-7CA3-9044-876B-883B54F8677D}" type="slidenum">
              <a:rPr lang="en-US" altLang="ja-JP" smtClean="0"/>
              <a:t>33</a:t>
            </a:fld>
            <a:endParaRPr lang="ja-JP" altLang="en-US"/>
          </a:p>
        </p:txBody>
      </p:sp>
      <p:sp>
        <p:nvSpPr>
          <p:cNvPr id="6" name="テキスト ボックス 5">
            <a:extLst>
              <a:ext uri="{FF2B5EF4-FFF2-40B4-BE49-F238E27FC236}">
                <a16:creationId xmlns:a16="http://schemas.microsoft.com/office/drawing/2014/main" xmlns="" id="{1F71C496-B038-4EDE-AE60-071E37E9E737}"/>
              </a:ext>
            </a:extLst>
          </p:cNvPr>
          <p:cNvSpPr txBox="1"/>
          <p:nvPr/>
        </p:nvSpPr>
        <p:spPr>
          <a:xfrm flipH="1">
            <a:off x="6502399" y="8712118"/>
            <a:ext cx="500901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イメージ" descr="イメージ"/>
          <p:cNvPicPr>
            <a:picLocks noGrp="1"/>
          </p:cNvPicPr>
          <p:nvPr>
            <p:ph type="pic" idx="21"/>
          </p:nvPr>
        </p:nvPicPr>
        <p:blipFill>
          <a:blip r:embed="rId3"/>
          <a:stretch>
            <a:fillRect/>
          </a:stretch>
        </p:blipFill>
        <p:spPr>
          <a:xfrm>
            <a:off x="493619" y="2905899"/>
            <a:ext cx="5778501" cy="5854701"/>
          </a:xfrm>
          <a:prstGeom prst="rect">
            <a:avLst/>
          </a:prstGeom>
        </p:spPr>
      </p:pic>
      <p:sp>
        <p:nvSpPr>
          <p:cNvPr id="290" name="背部叩打法"/>
          <p:cNvSpPr txBox="1">
            <a:spLocks noGrp="1"/>
          </p:cNvSpPr>
          <p:nvPr>
            <p:ph type="title"/>
          </p:nvPr>
        </p:nvSpPr>
        <p:spPr>
          <a:prstGeom prst="rect">
            <a:avLst/>
          </a:prstGeom>
        </p:spPr>
        <p:txBody>
          <a:bodyPr/>
          <a:lstStyle/>
          <a:p>
            <a:r>
              <a:t>背部叩打法</a:t>
            </a:r>
          </a:p>
        </p:txBody>
      </p:sp>
      <p:sp>
        <p:nvSpPr>
          <p:cNvPr id="291" name="立て膝で太ももがうつぶせにした子のみぞおちを圧迫するようにして(図 2)、どちらも頭を低くして、 背中のまん中を平手で何度も連続して叩きます。なお、腹部臓器を傷つけないよう力を加減します。"/>
          <p:cNvSpPr txBox="1">
            <a:spLocks noGrp="1"/>
          </p:cNvSpPr>
          <p:nvPr>
            <p:ph type="body" sz="half" idx="1"/>
          </p:nvPr>
        </p:nvSpPr>
        <p:spPr>
          <a:prstGeom prst="rect">
            <a:avLst/>
          </a:prstGeom>
        </p:spPr>
        <p:txBody>
          <a:bodyPr/>
          <a:lstStyle>
            <a:lvl1pPr>
              <a:buBlip>
                <a:blip r:embed="rId4"/>
              </a:buBlip>
            </a:lvl1pPr>
          </a:lstStyle>
          <a:p>
            <a:r>
              <a:rPr dirty="0" err="1"/>
              <a:t>立て膝で太ももがうつぶせにした子のみぞおちを圧迫するようにして、どちらも頭を低くして</a:t>
            </a:r>
            <a:r>
              <a:rPr dirty="0"/>
              <a:t>、 </a:t>
            </a:r>
            <a:r>
              <a:rPr dirty="0" err="1"/>
              <a:t>背中のまん中を平手で何度も連続して叩きます。なお、腹部臓器を傷つけないよう力を加減します</a:t>
            </a:r>
            <a:r>
              <a:rPr dirty="0"/>
              <a:t>。 </a:t>
            </a:r>
          </a:p>
        </p:txBody>
      </p:sp>
      <p:sp>
        <p:nvSpPr>
          <p:cNvPr id="2" name="スライド番号プレースホルダー 1">
            <a:extLst>
              <a:ext uri="{FF2B5EF4-FFF2-40B4-BE49-F238E27FC236}">
                <a16:creationId xmlns:a16="http://schemas.microsoft.com/office/drawing/2014/main" xmlns="" id="{A20BD72D-56DB-41A6-B752-8BBF243042DC}"/>
              </a:ext>
            </a:extLst>
          </p:cNvPr>
          <p:cNvSpPr>
            <a:spLocks noGrp="1"/>
          </p:cNvSpPr>
          <p:nvPr>
            <p:ph type="sldNum" sz="quarter" idx="2"/>
          </p:nvPr>
        </p:nvSpPr>
        <p:spPr/>
        <p:txBody>
          <a:bodyPr/>
          <a:lstStyle/>
          <a:p>
            <a:fld id="{86CB4B4D-7CA3-9044-876B-883B54F8677D}" type="slidenum">
              <a:rPr lang="en-US" altLang="ja-JP" smtClean="0"/>
              <a:t>34</a:t>
            </a:fld>
            <a:endParaRPr lang="ja-JP" altLang="en-US"/>
          </a:p>
        </p:txBody>
      </p:sp>
      <p:sp>
        <p:nvSpPr>
          <p:cNvPr id="6" name="テキスト ボックス 5">
            <a:extLst>
              <a:ext uri="{FF2B5EF4-FFF2-40B4-BE49-F238E27FC236}">
                <a16:creationId xmlns:a16="http://schemas.microsoft.com/office/drawing/2014/main" xmlns="" id="{418EC5FD-C98F-4FAF-8E93-17F3FB97BC28}"/>
              </a:ext>
            </a:extLst>
          </p:cNvPr>
          <p:cNvSpPr txBox="1"/>
          <p:nvPr/>
        </p:nvSpPr>
        <p:spPr>
          <a:xfrm flipH="1">
            <a:off x="6876789" y="8712118"/>
            <a:ext cx="463463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さいごに"/>
          <p:cNvSpPr txBox="1">
            <a:spLocks noGrp="1"/>
          </p:cNvSpPr>
          <p:nvPr>
            <p:ph type="title"/>
          </p:nvPr>
        </p:nvSpPr>
        <p:spPr>
          <a:prstGeom prst="rect">
            <a:avLst/>
          </a:prstGeom>
        </p:spPr>
        <p:txBody>
          <a:bodyPr/>
          <a:lstStyle/>
          <a:p>
            <a:r>
              <a:t>さいごに</a:t>
            </a:r>
          </a:p>
        </p:txBody>
      </p:sp>
      <p:sp>
        <p:nvSpPr>
          <p:cNvPr id="296" name="今回のテーマは外傷でしたが、外傷はすなわち何らかの事故であり、加害者がいる場合は特にそうですし、仮にそうで無くても学校の管理責任が問われたりするので、直後の状態の記録が大切になります。…"/>
          <p:cNvSpPr txBox="1">
            <a:spLocks noGrp="1"/>
          </p:cNvSpPr>
          <p:nvPr>
            <p:ph type="body" idx="1"/>
          </p:nvPr>
        </p:nvSpPr>
        <p:spPr>
          <a:prstGeom prst="rect">
            <a:avLst/>
          </a:prstGeom>
        </p:spPr>
        <p:txBody>
          <a:bodyPr/>
          <a:lstStyle/>
          <a:p>
            <a:pPr>
              <a:buBlip>
                <a:blip r:embed="rId2"/>
              </a:buBlip>
            </a:pPr>
            <a:r>
              <a:t>今回のテーマは外傷でしたが、外傷はすなわち何らかの事故であり、加害者がいる場合は特にそうですし、仮にそうで無くても学校の管理責任が問われたりするので、直後の状態の記録が大切になります。</a:t>
            </a:r>
          </a:p>
          <a:p>
            <a:pPr>
              <a:buBlip>
                <a:blip r:embed="rId2"/>
              </a:buBlip>
            </a:pPr>
            <a:r>
              <a:t>必ずしも対応に緊急を要しない場合もあるかもしれませんが、速やかに医療機関を受診させるようにお願いします。</a:t>
            </a:r>
          </a:p>
        </p:txBody>
      </p:sp>
      <p:sp>
        <p:nvSpPr>
          <p:cNvPr id="2" name="スライド番号プレースホルダー 1">
            <a:extLst>
              <a:ext uri="{FF2B5EF4-FFF2-40B4-BE49-F238E27FC236}">
                <a16:creationId xmlns:a16="http://schemas.microsoft.com/office/drawing/2014/main" xmlns="" id="{520FD3A6-ED57-46BF-9576-308535A78BCC}"/>
              </a:ext>
            </a:extLst>
          </p:cNvPr>
          <p:cNvSpPr>
            <a:spLocks noGrp="1"/>
          </p:cNvSpPr>
          <p:nvPr>
            <p:ph type="sldNum" sz="quarter" idx="2"/>
          </p:nvPr>
        </p:nvSpPr>
        <p:spPr/>
        <p:txBody>
          <a:bodyPr/>
          <a:lstStyle/>
          <a:p>
            <a:fld id="{86CB4B4D-7CA3-9044-876B-883B54F8677D}" type="slidenum">
              <a:rPr lang="en-US" altLang="ja-JP" smtClean="0"/>
              <a:t>35</a:t>
            </a:fld>
            <a:endParaRPr lang="ja-JP" altLang="en-US"/>
          </a:p>
        </p:txBody>
      </p:sp>
      <p:sp>
        <p:nvSpPr>
          <p:cNvPr id="5" name="テキスト ボックス 4">
            <a:extLst>
              <a:ext uri="{FF2B5EF4-FFF2-40B4-BE49-F238E27FC236}">
                <a16:creationId xmlns:a16="http://schemas.microsoft.com/office/drawing/2014/main" xmlns="" id="{394DEC12-3380-4424-9A08-5DD94839B725}"/>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3369D65E-1587-4DD6-BB1D-9D311483ADBD}"/>
              </a:ext>
            </a:extLst>
          </p:cNvPr>
          <p:cNvSpPr>
            <a:spLocks noGrp="1"/>
          </p:cNvSpPr>
          <p:nvPr>
            <p:ph type="sldNum" sz="quarter" idx="2"/>
          </p:nvPr>
        </p:nvSpPr>
        <p:spPr/>
        <p:txBody>
          <a:bodyPr/>
          <a:lstStyle/>
          <a:p>
            <a:fld id="{86CB4B4D-7CA3-9044-876B-883B54F8677D}" type="slidenum">
              <a:rPr lang="en-US" altLang="ja-JP" smtClean="0"/>
              <a:t>36</a:t>
            </a:fld>
            <a:endParaRPr lang="ja-JP" alt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イメージ" descr="イメージ"/>
          <p:cNvPicPr>
            <a:picLocks noGrp="1"/>
          </p:cNvPicPr>
          <p:nvPr>
            <p:ph type="pic" idx="21"/>
          </p:nvPr>
        </p:nvPicPr>
        <p:blipFill>
          <a:blip r:embed="rId3"/>
          <a:stretch>
            <a:fillRect/>
          </a:stretch>
        </p:blipFill>
        <p:spPr>
          <a:xfrm>
            <a:off x="6678519" y="892949"/>
            <a:ext cx="5829301" cy="7861301"/>
          </a:xfrm>
          <a:prstGeom prst="rect">
            <a:avLst/>
          </a:prstGeom>
        </p:spPr>
      </p:pic>
      <p:sp>
        <p:nvSpPr>
          <p:cNvPr id="145" name="新耳鼻咽喉科学…"/>
          <p:cNvSpPr txBox="1">
            <a:spLocks noGrp="1"/>
          </p:cNvSpPr>
          <p:nvPr>
            <p:ph type="title"/>
          </p:nvPr>
        </p:nvSpPr>
        <p:spPr>
          <a:prstGeom prst="rect">
            <a:avLst/>
          </a:prstGeom>
        </p:spPr>
        <p:txBody>
          <a:bodyPr/>
          <a:lstStyle/>
          <a:p>
            <a:pPr defTabSz="560831">
              <a:defRPr sz="6144"/>
            </a:pPr>
            <a:r>
              <a:t>新耳鼻咽喉科学</a:t>
            </a:r>
          </a:p>
          <a:p>
            <a:pPr defTabSz="560831">
              <a:defRPr sz="6144"/>
            </a:pPr>
            <a:endParaRPr/>
          </a:p>
          <a:p>
            <a:pPr defTabSz="560831">
              <a:defRPr sz="6144"/>
            </a:pPr>
            <a:r>
              <a:t>東京大学名誉教授</a:t>
            </a:r>
          </a:p>
          <a:p>
            <a:pPr defTabSz="560831">
              <a:defRPr sz="6144"/>
            </a:pPr>
            <a:r>
              <a:t>切替一郎　原著</a:t>
            </a:r>
          </a:p>
          <a:p>
            <a:pPr defTabSz="560831">
              <a:defRPr sz="6144"/>
            </a:pPr>
            <a:r>
              <a:t>野村恭也　編著</a:t>
            </a:r>
          </a:p>
        </p:txBody>
      </p:sp>
      <p:sp>
        <p:nvSpPr>
          <p:cNvPr id="146" name="参考にした書籍①"/>
          <p:cNvSpPr txBox="1">
            <a:spLocks noGrp="1"/>
          </p:cNvSpPr>
          <p:nvPr>
            <p:ph type="body" sz="quarter" idx="1"/>
          </p:nvPr>
        </p:nvSpPr>
        <p:spPr>
          <a:prstGeom prst="rect">
            <a:avLst/>
          </a:prstGeom>
        </p:spPr>
        <p:txBody>
          <a:bodyPr/>
          <a:lstStyle/>
          <a:p>
            <a:r>
              <a:t>参考にした書籍①</a:t>
            </a:r>
          </a:p>
        </p:txBody>
      </p:sp>
      <p:sp>
        <p:nvSpPr>
          <p:cNvPr id="2" name="スライド番号プレースホルダー 1">
            <a:extLst>
              <a:ext uri="{FF2B5EF4-FFF2-40B4-BE49-F238E27FC236}">
                <a16:creationId xmlns:a16="http://schemas.microsoft.com/office/drawing/2014/main" xmlns="" id="{59A59E82-4583-4130-9BC0-20017AFFEC3C}"/>
              </a:ext>
            </a:extLst>
          </p:cNvPr>
          <p:cNvSpPr>
            <a:spLocks noGrp="1"/>
          </p:cNvSpPr>
          <p:nvPr>
            <p:ph type="sldNum" sz="quarter" idx="2"/>
          </p:nvPr>
        </p:nvSpPr>
        <p:spPr/>
        <p:txBody>
          <a:bodyPr/>
          <a:lstStyle/>
          <a:p>
            <a:fld id="{86CB4B4D-7CA3-9044-876B-883B54F8677D}" type="slidenum">
              <a:rPr lang="en-US" altLang="ja-JP" smtClean="0"/>
              <a:t>4</a:t>
            </a:fld>
            <a:endParaRPr lang="ja-JP" altLang="en-US"/>
          </a:p>
        </p:txBody>
      </p:sp>
      <p:sp>
        <p:nvSpPr>
          <p:cNvPr id="6" name="テキスト ボックス 5">
            <a:extLst>
              <a:ext uri="{FF2B5EF4-FFF2-40B4-BE49-F238E27FC236}">
                <a16:creationId xmlns:a16="http://schemas.microsoft.com/office/drawing/2014/main" xmlns="" id="{9A9447E0-33DE-4A8A-8688-B63FF58316BC}"/>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学校における耳鼻咽喉科救急疾患の対応と処置.pdf" descr="学校における耳鼻咽喉科救急疾患の対応と処置.pdf"/>
          <p:cNvPicPr>
            <a:picLocks noGrp="1"/>
          </p:cNvPicPr>
          <p:nvPr>
            <p:ph type="pic" idx="21"/>
          </p:nvPr>
        </p:nvPicPr>
        <p:blipFill>
          <a:blip r:embed="rId3"/>
          <a:stretch>
            <a:fillRect/>
          </a:stretch>
        </p:blipFill>
        <p:spPr>
          <a:xfrm>
            <a:off x="6678519" y="892949"/>
            <a:ext cx="5829301" cy="7861301"/>
          </a:xfrm>
          <a:prstGeom prst="rect">
            <a:avLst/>
          </a:prstGeom>
        </p:spPr>
      </p:pic>
      <p:sp>
        <p:nvSpPr>
          <p:cNvPr id="151" name="学校における耳鼻咽喉科救急疾患の対応と処置（日本耳鼻咽喉科学会 学校保健委員会）"/>
          <p:cNvSpPr txBox="1">
            <a:spLocks noGrp="1"/>
          </p:cNvSpPr>
          <p:nvPr>
            <p:ph type="title"/>
          </p:nvPr>
        </p:nvSpPr>
        <p:spPr>
          <a:prstGeom prst="rect">
            <a:avLst/>
          </a:prstGeom>
        </p:spPr>
        <p:txBody>
          <a:bodyPr/>
          <a:lstStyle>
            <a:lvl1pPr defTabSz="537463">
              <a:defRPr sz="5888"/>
            </a:lvl1pPr>
          </a:lstStyle>
          <a:p>
            <a:r>
              <a:t>学校における耳鼻咽喉科救急疾患の対応と処置（日本耳鼻咽喉科学会　学校保健委員会）</a:t>
            </a:r>
          </a:p>
        </p:txBody>
      </p:sp>
      <p:sp>
        <p:nvSpPr>
          <p:cNvPr id="152" name="参考資料②"/>
          <p:cNvSpPr txBox="1">
            <a:spLocks noGrp="1"/>
          </p:cNvSpPr>
          <p:nvPr>
            <p:ph type="body" sz="quarter" idx="1"/>
          </p:nvPr>
        </p:nvSpPr>
        <p:spPr>
          <a:prstGeom prst="rect">
            <a:avLst/>
          </a:prstGeom>
        </p:spPr>
        <p:txBody>
          <a:bodyPr/>
          <a:lstStyle/>
          <a:p>
            <a:r>
              <a:t>参考資料②</a:t>
            </a:r>
          </a:p>
        </p:txBody>
      </p:sp>
      <p:sp>
        <p:nvSpPr>
          <p:cNvPr id="153" name="https://www.gakkohoken.jp/uploads/pdfs/theme/theme105_01.pdf"/>
          <p:cNvSpPr txBox="1"/>
          <p:nvPr/>
        </p:nvSpPr>
        <p:spPr>
          <a:xfrm>
            <a:off x="7264827" y="5029200"/>
            <a:ext cx="4656685"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400"/>
            </a:lvl1pPr>
          </a:lstStyle>
          <a:p>
            <a:r>
              <a:t>https://www.gakkohoken.jp/uploads/pdfs/theme/theme105_01.pdf</a:t>
            </a:r>
          </a:p>
        </p:txBody>
      </p:sp>
      <p:sp>
        <p:nvSpPr>
          <p:cNvPr id="2" name="スライド番号プレースホルダー 1">
            <a:extLst>
              <a:ext uri="{FF2B5EF4-FFF2-40B4-BE49-F238E27FC236}">
                <a16:creationId xmlns:a16="http://schemas.microsoft.com/office/drawing/2014/main" xmlns="" id="{654FC81F-DC1C-4439-841E-0E1422D69C80}"/>
              </a:ext>
            </a:extLst>
          </p:cNvPr>
          <p:cNvSpPr>
            <a:spLocks noGrp="1"/>
          </p:cNvSpPr>
          <p:nvPr>
            <p:ph type="sldNum" sz="quarter" idx="2"/>
          </p:nvPr>
        </p:nvSpPr>
        <p:spPr/>
        <p:txBody>
          <a:bodyPr/>
          <a:lstStyle/>
          <a:p>
            <a:fld id="{86CB4B4D-7CA3-9044-876B-883B54F8677D}" type="slidenum">
              <a:rPr lang="en-US" altLang="ja-JP" smtClean="0"/>
              <a:t>5</a:t>
            </a:fld>
            <a:endParaRPr lang="ja-JP" altLang="en-US"/>
          </a:p>
        </p:txBody>
      </p:sp>
      <p:sp>
        <p:nvSpPr>
          <p:cNvPr id="7" name="テキスト ボックス 6">
            <a:extLst>
              <a:ext uri="{FF2B5EF4-FFF2-40B4-BE49-F238E27FC236}">
                <a16:creationId xmlns:a16="http://schemas.microsoft.com/office/drawing/2014/main" xmlns="" id="{AD363BE5-C882-4809-B236-0639CA5AD11E}"/>
              </a:ext>
            </a:extLst>
          </p:cNvPr>
          <p:cNvSpPr txBox="1"/>
          <p:nvPr/>
        </p:nvSpPr>
        <p:spPr>
          <a:xfrm flipH="1">
            <a:off x="1002082" y="8712118"/>
            <a:ext cx="550031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前編…"/>
          <p:cNvSpPr txBox="1">
            <a:spLocks noGrp="1"/>
          </p:cNvSpPr>
          <p:nvPr>
            <p:ph type="body" idx="1"/>
          </p:nvPr>
        </p:nvSpPr>
        <p:spPr>
          <a:prstGeom prst="rect">
            <a:avLst/>
          </a:prstGeom>
        </p:spPr>
        <p:txBody>
          <a:bodyPr/>
          <a:lstStyle/>
          <a:p>
            <a:pPr marL="0" lvl="3" indent="0">
              <a:buSzTx/>
              <a:buNone/>
            </a:pPr>
            <a:r>
              <a:t>前編</a:t>
            </a:r>
          </a:p>
          <a:p>
            <a:pPr marL="546100" indent="-546100">
              <a:buClr>
                <a:srgbClr val="A1A1A1"/>
              </a:buClr>
              <a:buSzPct val="100000"/>
              <a:buAutoNum type="arabicPeriod"/>
            </a:pPr>
            <a:r>
              <a:t>鼻骨骨折、（外傷による鼻出血）</a:t>
            </a:r>
          </a:p>
          <a:p>
            <a:pPr marL="546100" indent="-546100">
              <a:buClr>
                <a:srgbClr val="A1A1A1"/>
              </a:buClr>
              <a:buSzPct val="100000"/>
              <a:buAutoNum type="arabicPeriod"/>
            </a:pPr>
            <a:r>
              <a:t>その他の顔面頸部の外傷</a:t>
            </a:r>
          </a:p>
          <a:p>
            <a:pPr marL="0" indent="0">
              <a:buSzTx/>
              <a:buNone/>
            </a:pPr>
            <a:r>
              <a:t>後編</a:t>
            </a:r>
          </a:p>
          <a:p>
            <a:pPr marL="546100" indent="-546100">
              <a:buClr>
                <a:srgbClr val="A1A1A1"/>
              </a:buClr>
              <a:buSzPct val="100000"/>
              <a:buAutoNum type="arabicPeriod" startAt="3"/>
            </a:pPr>
            <a:r>
              <a:t>外傷性鼓膜穿孔、音響外傷、耳介の外傷</a:t>
            </a:r>
          </a:p>
          <a:p>
            <a:pPr marL="546100" indent="-546100">
              <a:buClr>
                <a:srgbClr val="A1A1A1"/>
              </a:buClr>
              <a:buSzPct val="100000"/>
              <a:buAutoNum type="arabicPeriod" startAt="3"/>
            </a:pPr>
            <a:r>
              <a:t>耳の異物、鼻の異物、咽頭喉頭の異物（魚骨など）</a:t>
            </a:r>
          </a:p>
          <a:p>
            <a:pPr marL="546100" indent="-546100">
              <a:buClr>
                <a:srgbClr val="A1A1A1"/>
              </a:buClr>
              <a:buSzPct val="100000"/>
              <a:buAutoNum type="arabicPeriod" startAt="3"/>
            </a:pPr>
            <a:r>
              <a:t>学校給食における誤嚥・窒息</a:t>
            </a:r>
          </a:p>
        </p:txBody>
      </p:sp>
      <p:sp>
        <p:nvSpPr>
          <p:cNvPr id="2" name="スライド番号プレースホルダー 1">
            <a:extLst>
              <a:ext uri="{FF2B5EF4-FFF2-40B4-BE49-F238E27FC236}">
                <a16:creationId xmlns:a16="http://schemas.microsoft.com/office/drawing/2014/main" xmlns="" id="{4788D866-AC97-4DE9-9850-8FA802AA3756}"/>
              </a:ext>
            </a:extLst>
          </p:cNvPr>
          <p:cNvSpPr>
            <a:spLocks noGrp="1"/>
          </p:cNvSpPr>
          <p:nvPr>
            <p:ph type="sldNum" sz="quarter" idx="2"/>
          </p:nvPr>
        </p:nvSpPr>
        <p:spPr/>
        <p:txBody>
          <a:bodyPr/>
          <a:lstStyle/>
          <a:p>
            <a:fld id="{86CB4B4D-7CA3-9044-876B-883B54F8677D}" type="slidenum">
              <a:rPr lang="en-US" altLang="ja-JP" smtClean="0"/>
              <a:t>6</a:t>
            </a:fld>
            <a:endParaRPr lang="ja-JP" altLang="en-US"/>
          </a:p>
        </p:txBody>
      </p:sp>
      <p:sp>
        <p:nvSpPr>
          <p:cNvPr id="4" name="テキスト ボックス 3">
            <a:extLst>
              <a:ext uri="{FF2B5EF4-FFF2-40B4-BE49-F238E27FC236}">
                <a16:creationId xmlns:a16="http://schemas.microsoft.com/office/drawing/2014/main" xmlns="" id="{3E4A97ED-EE1A-4BAD-8604-B89C8E499BBC}"/>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緊急度の表現"/>
          <p:cNvSpPr txBox="1">
            <a:spLocks noGrp="1"/>
          </p:cNvSpPr>
          <p:nvPr>
            <p:ph type="title"/>
          </p:nvPr>
        </p:nvSpPr>
        <p:spPr>
          <a:prstGeom prst="rect">
            <a:avLst/>
          </a:prstGeom>
        </p:spPr>
        <p:txBody>
          <a:bodyPr/>
          <a:lstStyle/>
          <a:p>
            <a:r>
              <a:t>緊急度の表現</a:t>
            </a:r>
          </a:p>
        </p:txBody>
      </p:sp>
      <p:sp>
        <p:nvSpPr>
          <p:cNvPr id="162" name="救急：文字通り救急車を呼ぶレベル。救急車の場合は搬送先は耳鼻咽喉科では無く、救急病院や救命センターに搬送される。…"/>
          <p:cNvSpPr txBox="1">
            <a:spLocks noGrp="1"/>
          </p:cNvSpPr>
          <p:nvPr>
            <p:ph type="body" idx="1"/>
          </p:nvPr>
        </p:nvSpPr>
        <p:spPr>
          <a:prstGeom prst="rect">
            <a:avLst/>
          </a:prstGeom>
        </p:spPr>
        <p:txBody>
          <a:bodyPr/>
          <a:lstStyle/>
          <a:p>
            <a:pPr marL="398145" indent="-398145" defTabSz="554990">
              <a:spcBef>
                <a:spcPts val="3900"/>
              </a:spcBef>
              <a:buBlip>
                <a:blip r:embed="rId3"/>
              </a:buBlip>
              <a:defRPr sz="3230"/>
            </a:pPr>
            <a:r>
              <a:rPr dirty="0" err="1">
                <a:solidFill>
                  <a:srgbClr val="FF2600"/>
                </a:solidFill>
              </a:rPr>
              <a:t>救急</a:t>
            </a:r>
            <a:r>
              <a:rPr dirty="0" err="1"/>
              <a:t>：文字通り救急車を呼ぶレベル。救急車の場合は搬送先は耳鼻咽喉科では無く、救急病院や救命センターに搬送される</a:t>
            </a:r>
            <a:r>
              <a:rPr dirty="0"/>
              <a:t>。</a:t>
            </a:r>
          </a:p>
          <a:p>
            <a:pPr marL="398145" indent="-398145" defTabSz="554990">
              <a:spcBef>
                <a:spcPts val="3900"/>
              </a:spcBef>
              <a:buBlip>
                <a:blip r:embed="rId3"/>
              </a:buBlip>
              <a:defRPr sz="3230"/>
            </a:pPr>
            <a:r>
              <a:rPr dirty="0" err="1">
                <a:solidFill>
                  <a:srgbClr val="FF2600"/>
                </a:solidFill>
              </a:rPr>
              <a:t>すぐに</a:t>
            </a:r>
            <a:r>
              <a:rPr dirty="0" err="1"/>
              <a:t>：その場ですぐに担任教師または保健教諭が近隣の耳鼻</a:t>
            </a:r>
            <a:r>
              <a:rPr lang="ja-JP" altLang="en-US" dirty="0"/>
              <a:t>咽喉</a:t>
            </a:r>
            <a:r>
              <a:rPr dirty="0" err="1"/>
              <a:t>科に連れて行くのが望ましい</a:t>
            </a:r>
            <a:r>
              <a:rPr dirty="0"/>
              <a:t>。（</a:t>
            </a:r>
            <a:r>
              <a:rPr dirty="0" err="1"/>
              <a:t>開業医の耳鼻</a:t>
            </a:r>
            <a:r>
              <a:rPr lang="ja-JP" altLang="en-US" dirty="0"/>
              <a:t>咽喉</a:t>
            </a:r>
            <a:r>
              <a:rPr dirty="0" err="1"/>
              <a:t>科が開いてない時間帯の場合は、中央急病診療所</a:t>
            </a:r>
            <a:r>
              <a:rPr dirty="0"/>
              <a:t>）</a:t>
            </a:r>
          </a:p>
          <a:p>
            <a:pPr marL="398145" indent="-398145" defTabSz="554990">
              <a:spcBef>
                <a:spcPts val="3900"/>
              </a:spcBef>
              <a:buBlip>
                <a:blip r:embed="rId3"/>
              </a:buBlip>
              <a:defRPr sz="3230"/>
            </a:pPr>
            <a:r>
              <a:rPr dirty="0" err="1">
                <a:solidFill>
                  <a:srgbClr val="FF2600"/>
                </a:solidFill>
              </a:rPr>
              <a:t>速やかに</a:t>
            </a:r>
            <a:r>
              <a:rPr dirty="0" err="1"/>
              <a:t>（すみやかに</a:t>
            </a:r>
            <a:r>
              <a:rPr dirty="0"/>
              <a:t>）：</a:t>
            </a:r>
            <a:r>
              <a:rPr dirty="0" err="1"/>
              <a:t>合理的に耳鼻科を受診できる範囲で早めに、平日の日中ならその日のうちに、あるいは翌日に</a:t>
            </a:r>
            <a:r>
              <a:rPr dirty="0"/>
              <a:t>。</a:t>
            </a:r>
          </a:p>
        </p:txBody>
      </p:sp>
      <p:pic>
        <p:nvPicPr>
          <p:cNvPr id="163" name="20071119221909.jpg" descr="20071119221909.jpg"/>
          <p:cNvPicPr>
            <a:picLocks noChangeAspect="1"/>
          </p:cNvPicPr>
          <p:nvPr/>
        </p:nvPicPr>
        <p:blipFill>
          <a:blip r:embed="rId4"/>
          <a:srcRect l="1970" t="2945" r="2068" b="4588"/>
          <a:stretch>
            <a:fillRect/>
          </a:stretch>
        </p:blipFill>
        <p:spPr>
          <a:xfrm>
            <a:off x="9254050" y="1043196"/>
            <a:ext cx="1526939" cy="1471327"/>
          </a:xfrm>
          <a:custGeom>
            <a:avLst/>
            <a:gdLst/>
            <a:ahLst/>
            <a:cxnLst>
              <a:cxn ang="0">
                <a:pos x="wd2" y="hd2"/>
              </a:cxn>
              <a:cxn ang="5400000">
                <a:pos x="wd2" y="hd2"/>
              </a:cxn>
              <a:cxn ang="10800000">
                <a:pos x="wd2" y="hd2"/>
              </a:cxn>
              <a:cxn ang="16200000">
                <a:pos x="wd2" y="hd2"/>
              </a:cxn>
            </a:cxnLst>
            <a:rect l="0" t="0" r="r" b="b"/>
            <a:pathLst>
              <a:path w="20661" h="21581" extrusionOk="0">
                <a:moveTo>
                  <a:pt x="10649" y="7"/>
                </a:moveTo>
                <a:cubicBezTo>
                  <a:pt x="10253" y="33"/>
                  <a:pt x="9798" y="130"/>
                  <a:pt x="9210" y="293"/>
                </a:cubicBezTo>
                <a:cubicBezTo>
                  <a:pt x="7599" y="737"/>
                  <a:pt x="6208" y="1354"/>
                  <a:pt x="4506" y="2388"/>
                </a:cubicBezTo>
                <a:cubicBezTo>
                  <a:pt x="4260" y="2538"/>
                  <a:pt x="4047" y="2633"/>
                  <a:pt x="3883" y="2691"/>
                </a:cubicBezTo>
                <a:cubicBezTo>
                  <a:pt x="3839" y="2732"/>
                  <a:pt x="3781" y="2755"/>
                  <a:pt x="3706" y="2755"/>
                </a:cubicBezTo>
                <a:cubicBezTo>
                  <a:pt x="3676" y="2755"/>
                  <a:pt x="3635" y="2780"/>
                  <a:pt x="3598" y="2790"/>
                </a:cubicBezTo>
                <a:cubicBezTo>
                  <a:pt x="3642" y="2867"/>
                  <a:pt x="3336" y="3166"/>
                  <a:pt x="2836" y="3529"/>
                </a:cubicBezTo>
                <a:cubicBezTo>
                  <a:pt x="2375" y="3864"/>
                  <a:pt x="1815" y="4313"/>
                  <a:pt x="1590" y="4531"/>
                </a:cubicBezTo>
                <a:cubicBezTo>
                  <a:pt x="1365" y="4748"/>
                  <a:pt x="1062" y="4972"/>
                  <a:pt x="919" y="5031"/>
                </a:cubicBezTo>
                <a:cubicBezTo>
                  <a:pt x="756" y="5098"/>
                  <a:pt x="678" y="5207"/>
                  <a:pt x="715" y="5311"/>
                </a:cubicBezTo>
                <a:cubicBezTo>
                  <a:pt x="748" y="5405"/>
                  <a:pt x="666" y="5554"/>
                  <a:pt x="527" y="5660"/>
                </a:cubicBezTo>
                <a:cubicBezTo>
                  <a:pt x="391" y="5763"/>
                  <a:pt x="317" y="5846"/>
                  <a:pt x="360" y="5846"/>
                </a:cubicBezTo>
                <a:cubicBezTo>
                  <a:pt x="404" y="5846"/>
                  <a:pt x="327" y="6042"/>
                  <a:pt x="188" y="6283"/>
                </a:cubicBezTo>
                <a:cubicBezTo>
                  <a:pt x="59" y="6507"/>
                  <a:pt x="-4" y="6730"/>
                  <a:pt x="0" y="6941"/>
                </a:cubicBezTo>
                <a:cubicBezTo>
                  <a:pt x="5" y="7151"/>
                  <a:pt x="76" y="7353"/>
                  <a:pt x="215" y="7534"/>
                </a:cubicBezTo>
                <a:cubicBezTo>
                  <a:pt x="301" y="7646"/>
                  <a:pt x="286" y="7724"/>
                  <a:pt x="167" y="7831"/>
                </a:cubicBezTo>
                <a:cubicBezTo>
                  <a:pt x="-66" y="8041"/>
                  <a:pt x="-29" y="8200"/>
                  <a:pt x="237" y="8157"/>
                </a:cubicBezTo>
                <a:cubicBezTo>
                  <a:pt x="415" y="8129"/>
                  <a:pt x="528" y="8260"/>
                  <a:pt x="774" y="8757"/>
                </a:cubicBezTo>
                <a:cubicBezTo>
                  <a:pt x="945" y="9104"/>
                  <a:pt x="1144" y="9463"/>
                  <a:pt x="1214" y="9554"/>
                </a:cubicBezTo>
                <a:cubicBezTo>
                  <a:pt x="1311" y="9682"/>
                  <a:pt x="1307" y="9775"/>
                  <a:pt x="1203" y="9956"/>
                </a:cubicBezTo>
                <a:cubicBezTo>
                  <a:pt x="1129" y="10085"/>
                  <a:pt x="1085" y="10207"/>
                  <a:pt x="1107" y="10230"/>
                </a:cubicBezTo>
                <a:cubicBezTo>
                  <a:pt x="1195" y="10326"/>
                  <a:pt x="1943" y="10362"/>
                  <a:pt x="1955" y="10270"/>
                </a:cubicBezTo>
                <a:cubicBezTo>
                  <a:pt x="1962" y="10215"/>
                  <a:pt x="1974" y="10100"/>
                  <a:pt x="1982" y="10020"/>
                </a:cubicBezTo>
                <a:cubicBezTo>
                  <a:pt x="1990" y="9931"/>
                  <a:pt x="2328" y="9816"/>
                  <a:pt x="2857" y="9729"/>
                </a:cubicBezTo>
                <a:cubicBezTo>
                  <a:pt x="3760" y="9580"/>
                  <a:pt x="5483" y="9012"/>
                  <a:pt x="6165" y="8635"/>
                </a:cubicBezTo>
                <a:cubicBezTo>
                  <a:pt x="6385" y="8513"/>
                  <a:pt x="6650" y="8403"/>
                  <a:pt x="6756" y="8384"/>
                </a:cubicBezTo>
                <a:cubicBezTo>
                  <a:pt x="6862" y="8366"/>
                  <a:pt x="7070" y="8264"/>
                  <a:pt x="7218" y="8163"/>
                </a:cubicBezTo>
                <a:cubicBezTo>
                  <a:pt x="7366" y="8062"/>
                  <a:pt x="7925" y="7729"/>
                  <a:pt x="8458" y="7424"/>
                </a:cubicBezTo>
                <a:cubicBezTo>
                  <a:pt x="8991" y="7119"/>
                  <a:pt x="9506" y="6794"/>
                  <a:pt x="9602" y="6702"/>
                </a:cubicBezTo>
                <a:cubicBezTo>
                  <a:pt x="9698" y="6610"/>
                  <a:pt x="9819" y="6546"/>
                  <a:pt x="9870" y="6556"/>
                </a:cubicBezTo>
                <a:cubicBezTo>
                  <a:pt x="10145" y="6611"/>
                  <a:pt x="10198" y="6493"/>
                  <a:pt x="10219" y="5817"/>
                </a:cubicBezTo>
                <a:cubicBezTo>
                  <a:pt x="10248" y="4939"/>
                  <a:pt x="10407" y="4694"/>
                  <a:pt x="10848" y="4862"/>
                </a:cubicBezTo>
                <a:cubicBezTo>
                  <a:pt x="11012" y="4925"/>
                  <a:pt x="11149" y="5059"/>
                  <a:pt x="11149" y="5153"/>
                </a:cubicBezTo>
                <a:cubicBezTo>
                  <a:pt x="11149" y="5248"/>
                  <a:pt x="11241" y="5366"/>
                  <a:pt x="11353" y="5415"/>
                </a:cubicBezTo>
                <a:cubicBezTo>
                  <a:pt x="11542" y="5499"/>
                  <a:pt x="11543" y="5516"/>
                  <a:pt x="11379" y="5712"/>
                </a:cubicBezTo>
                <a:cubicBezTo>
                  <a:pt x="11143" y="5995"/>
                  <a:pt x="11159" y="6254"/>
                  <a:pt x="11433" y="6655"/>
                </a:cubicBezTo>
                <a:cubicBezTo>
                  <a:pt x="11666" y="6997"/>
                  <a:pt x="11622" y="7313"/>
                  <a:pt x="11358" y="7203"/>
                </a:cubicBezTo>
                <a:cubicBezTo>
                  <a:pt x="11277" y="7169"/>
                  <a:pt x="11183" y="7181"/>
                  <a:pt x="11154" y="7232"/>
                </a:cubicBezTo>
                <a:cubicBezTo>
                  <a:pt x="11125" y="7282"/>
                  <a:pt x="10953" y="7301"/>
                  <a:pt x="10773" y="7272"/>
                </a:cubicBezTo>
                <a:cubicBezTo>
                  <a:pt x="10523" y="7233"/>
                  <a:pt x="10450" y="7263"/>
                  <a:pt x="10450" y="7406"/>
                </a:cubicBezTo>
                <a:cubicBezTo>
                  <a:pt x="10450" y="7510"/>
                  <a:pt x="10513" y="7598"/>
                  <a:pt x="10595" y="7598"/>
                </a:cubicBezTo>
                <a:cubicBezTo>
                  <a:pt x="10849" y="7598"/>
                  <a:pt x="11121" y="8148"/>
                  <a:pt x="10993" y="8408"/>
                </a:cubicBezTo>
                <a:cubicBezTo>
                  <a:pt x="10844" y="8708"/>
                  <a:pt x="10845" y="8730"/>
                  <a:pt x="11084" y="8798"/>
                </a:cubicBezTo>
                <a:cubicBezTo>
                  <a:pt x="11238" y="8841"/>
                  <a:pt x="11314" y="8776"/>
                  <a:pt x="11374" y="8547"/>
                </a:cubicBezTo>
                <a:cubicBezTo>
                  <a:pt x="11418" y="8378"/>
                  <a:pt x="11446" y="8186"/>
                  <a:pt x="11438" y="8122"/>
                </a:cubicBezTo>
                <a:cubicBezTo>
                  <a:pt x="11431" y="8058"/>
                  <a:pt x="11520" y="7875"/>
                  <a:pt x="11637" y="7715"/>
                </a:cubicBezTo>
                <a:lnTo>
                  <a:pt x="11847" y="7424"/>
                </a:lnTo>
                <a:lnTo>
                  <a:pt x="12153" y="7820"/>
                </a:lnTo>
                <a:cubicBezTo>
                  <a:pt x="12399" y="8139"/>
                  <a:pt x="12515" y="8206"/>
                  <a:pt x="12749" y="8157"/>
                </a:cubicBezTo>
                <a:cubicBezTo>
                  <a:pt x="12984" y="8108"/>
                  <a:pt x="13072" y="8157"/>
                  <a:pt x="13194" y="8413"/>
                </a:cubicBezTo>
                <a:cubicBezTo>
                  <a:pt x="13335" y="8709"/>
                  <a:pt x="13320" y="8754"/>
                  <a:pt x="13017" y="9153"/>
                </a:cubicBezTo>
                <a:cubicBezTo>
                  <a:pt x="12839" y="9388"/>
                  <a:pt x="12719" y="9583"/>
                  <a:pt x="12754" y="9583"/>
                </a:cubicBezTo>
                <a:cubicBezTo>
                  <a:pt x="12789" y="9583"/>
                  <a:pt x="12713" y="9806"/>
                  <a:pt x="12582" y="10078"/>
                </a:cubicBezTo>
                <a:cubicBezTo>
                  <a:pt x="12279" y="10710"/>
                  <a:pt x="12179" y="12550"/>
                  <a:pt x="12394" y="13536"/>
                </a:cubicBezTo>
                <a:cubicBezTo>
                  <a:pt x="12570" y="14343"/>
                  <a:pt x="13268" y="15808"/>
                  <a:pt x="13721" y="16330"/>
                </a:cubicBezTo>
                <a:cubicBezTo>
                  <a:pt x="14092" y="16759"/>
                  <a:pt x="15066" y="17342"/>
                  <a:pt x="15697" y="17512"/>
                </a:cubicBezTo>
                <a:cubicBezTo>
                  <a:pt x="15919" y="17572"/>
                  <a:pt x="16485" y="17609"/>
                  <a:pt x="16959" y="17594"/>
                </a:cubicBezTo>
                <a:cubicBezTo>
                  <a:pt x="17985" y="17560"/>
                  <a:pt x="18578" y="17298"/>
                  <a:pt x="19306" y="16557"/>
                </a:cubicBezTo>
                <a:cubicBezTo>
                  <a:pt x="21534" y="14289"/>
                  <a:pt x="20916" y="9576"/>
                  <a:pt x="18173" y="7924"/>
                </a:cubicBezTo>
                <a:cubicBezTo>
                  <a:pt x="17097" y="7277"/>
                  <a:pt x="15495" y="7212"/>
                  <a:pt x="14558" y="7779"/>
                </a:cubicBezTo>
                <a:cubicBezTo>
                  <a:pt x="14300" y="7935"/>
                  <a:pt x="14043" y="8031"/>
                  <a:pt x="13989" y="7994"/>
                </a:cubicBezTo>
                <a:cubicBezTo>
                  <a:pt x="13935" y="7958"/>
                  <a:pt x="13903" y="8000"/>
                  <a:pt x="13919" y="8082"/>
                </a:cubicBezTo>
                <a:cubicBezTo>
                  <a:pt x="13968" y="8322"/>
                  <a:pt x="13591" y="8331"/>
                  <a:pt x="13474" y="8093"/>
                </a:cubicBezTo>
                <a:cubicBezTo>
                  <a:pt x="13399" y="7941"/>
                  <a:pt x="13410" y="7790"/>
                  <a:pt x="13501" y="7593"/>
                </a:cubicBezTo>
                <a:cubicBezTo>
                  <a:pt x="13619" y="7335"/>
                  <a:pt x="13578" y="7228"/>
                  <a:pt x="13066" y="6422"/>
                </a:cubicBezTo>
                <a:cubicBezTo>
                  <a:pt x="12755" y="5934"/>
                  <a:pt x="12534" y="5484"/>
                  <a:pt x="12577" y="5433"/>
                </a:cubicBezTo>
                <a:cubicBezTo>
                  <a:pt x="12620" y="5382"/>
                  <a:pt x="12599" y="5378"/>
                  <a:pt x="12529" y="5421"/>
                </a:cubicBezTo>
                <a:cubicBezTo>
                  <a:pt x="12459" y="5465"/>
                  <a:pt x="12369" y="5444"/>
                  <a:pt x="12330" y="5375"/>
                </a:cubicBezTo>
                <a:cubicBezTo>
                  <a:pt x="12289" y="5303"/>
                  <a:pt x="12126" y="5281"/>
                  <a:pt x="11954" y="5322"/>
                </a:cubicBezTo>
                <a:cubicBezTo>
                  <a:pt x="11435" y="5446"/>
                  <a:pt x="11513" y="5218"/>
                  <a:pt x="12223" y="4531"/>
                </a:cubicBezTo>
                <a:cubicBezTo>
                  <a:pt x="13305" y="3481"/>
                  <a:pt x="13360" y="3013"/>
                  <a:pt x="12620" y="1276"/>
                </a:cubicBezTo>
                <a:cubicBezTo>
                  <a:pt x="12523" y="1049"/>
                  <a:pt x="12454" y="880"/>
                  <a:pt x="12389" y="741"/>
                </a:cubicBezTo>
                <a:cubicBezTo>
                  <a:pt x="12317" y="599"/>
                  <a:pt x="12242" y="462"/>
                  <a:pt x="12163" y="362"/>
                </a:cubicBezTo>
                <a:cubicBezTo>
                  <a:pt x="12055" y="237"/>
                  <a:pt x="11938" y="183"/>
                  <a:pt x="11734" y="124"/>
                </a:cubicBezTo>
                <a:cubicBezTo>
                  <a:pt x="11383" y="21"/>
                  <a:pt x="11045" y="-18"/>
                  <a:pt x="10649" y="7"/>
                </a:cubicBezTo>
                <a:close/>
                <a:moveTo>
                  <a:pt x="10611" y="2150"/>
                </a:moveTo>
                <a:cubicBezTo>
                  <a:pt x="11053" y="2144"/>
                  <a:pt x="11439" y="2201"/>
                  <a:pt x="11476" y="2278"/>
                </a:cubicBezTo>
                <a:cubicBezTo>
                  <a:pt x="11513" y="2354"/>
                  <a:pt x="11275" y="2615"/>
                  <a:pt x="10944" y="2854"/>
                </a:cubicBezTo>
                <a:cubicBezTo>
                  <a:pt x="10613" y="3093"/>
                  <a:pt x="9736" y="3771"/>
                  <a:pt x="9000" y="4362"/>
                </a:cubicBezTo>
                <a:cubicBezTo>
                  <a:pt x="7500" y="5566"/>
                  <a:pt x="5340" y="6763"/>
                  <a:pt x="3475" y="7424"/>
                </a:cubicBezTo>
                <a:cubicBezTo>
                  <a:pt x="1371" y="8169"/>
                  <a:pt x="1041" y="7988"/>
                  <a:pt x="2207" y="6731"/>
                </a:cubicBezTo>
                <a:cubicBezTo>
                  <a:pt x="4298" y="4477"/>
                  <a:pt x="8520" y="2178"/>
                  <a:pt x="10611" y="2150"/>
                </a:cubicBezTo>
                <a:close/>
                <a:moveTo>
                  <a:pt x="1515" y="15562"/>
                </a:moveTo>
                <a:cubicBezTo>
                  <a:pt x="1465" y="15582"/>
                  <a:pt x="1412" y="15599"/>
                  <a:pt x="1391" y="15585"/>
                </a:cubicBezTo>
                <a:cubicBezTo>
                  <a:pt x="1335" y="15548"/>
                  <a:pt x="1305" y="15562"/>
                  <a:pt x="1321" y="15614"/>
                </a:cubicBezTo>
                <a:cubicBezTo>
                  <a:pt x="1329" y="15638"/>
                  <a:pt x="1279" y="15729"/>
                  <a:pt x="1235" y="15812"/>
                </a:cubicBezTo>
                <a:cubicBezTo>
                  <a:pt x="1296" y="15751"/>
                  <a:pt x="1379" y="15692"/>
                  <a:pt x="1445" y="15632"/>
                </a:cubicBezTo>
                <a:lnTo>
                  <a:pt x="1515" y="15562"/>
                </a:lnTo>
                <a:close/>
                <a:moveTo>
                  <a:pt x="580" y="19270"/>
                </a:moveTo>
                <a:cubicBezTo>
                  <a:pt x="673" y="19597"/>
                  <a:pt x="906" y="19906"/>
                  <a:pt x="1391" y="20435"/>
                </a:cubicBezTo>
                <a:cubicBezTo>
                  <a:pt x="1406" y="20375"/>
                  <a:pt x="1380" y="20308"/>
                  <a:pt x="1316" y="20266"/>
                </a:cubicBezTo>
                <a:cubicBezTo>
                  <a:pt x="1235" y="20212"/>
                  <a:pt x="1230" y="20131"/>
                  <a:pt x="1262" y="20039"/>
                </a:cubicBezTo>
                <a:cubicBezTo>
                  <a:pt x="1011" y="19792"/>
                  <a:pt x="790" y="19542"/>
                  <a:pt x="634" y="19328"/>
                </a:cubicBezTo>
                <a:cubicBezTo>
                  <a:pt x="632" y="19326"/>
                  <a:pt x="630" y="19325"/>
                  <a:pt x="629" y="19323"/>
                </a:cubicBezTo>
                <a:cubicBezTo>
                  <a:pt x="616" y="19306"/>
                  <a:pt x="592" y="19286"/>
                  <a:pt x="580" y="19270"/>
                </a:cubicBezTo>
                <a:close/>
                <a:moveTo>
                  <a:pt x="2164" y="21267"/>
                </a:moveTo>
                <a:cubicBezTo>
                  <a:pt x="2203" y="21306"/>
                  <a:pt x="2194" y="21301"/>
                  <a:pt x="2234" y="21343"/>
                </a:cubicBezTo>
                <a:cubicBezTo>
                  <a:pt x="2376" y="21488"/>
                  <a:pt x="2533" y="21582"/>
                  <a:pt x="2578" y="21552"/>
                </a:cubicBezTo>
                <a:cubicBezTo>
                  <a:pt x="2590" y="21544"/>
                  <a:pt x="2706" y="21578"/>
                  <a:pt x="2750" y="21581"/>
                </a:cubicBezTo>
                <a:cubicBezTo>
                  <a:pt x="2650" y="21520"/>
                  <a:pt x="2578" y="21456"/>
                  <a:pt x="2578" y="21395"/>
                </a:cubicBezTo>
                <a:cubicBezTo>
                  <a:pt x="2445" y="21370"/>
                  <a:pt x="2306" y="21335"/>
                  <a:pt x="2164" y="21267"/>
                </a:cubicBezTo>
                <a:close/>
              </a:path>
            </a:pathLst>
          </a:custGeom>
          <a:ln w="12700">
            <a:miter lim="400000"/>
          </a:ln>
        </p:spPr>
      </p:pic>
      <p:sp>
        <p:nvSpPr>
          <p:cNvPr id="164" name="救急車"/>
          <p:cNvSpPr/>
          <p:nvPr/>
        </p:nvSpPr>
        <p:spPr>
          <a:xfrm>
            <a:off x="6583590" y="1201407"/>
            <a:ext cx="1530953" cy="695986"/>
          </a:xfrm>
          <a:custGeom>
            <a:avLst/>
            <a:gdLst/>
            <a:ahLst/>
            <a:cxnLst>
              <a:cxn ang="0">
                <a:pos x="wd2" y="hd2"/>
              </a:cxn>
              <a:cxn ang="5400000">
                <a:pos x="wd2" y="hd2"/>
              </a:cxn>
              <a:cxn ang="10800000">
                <a:pos x="wd2" y="hd2"/>
              </a:cxn>
              <a:cxn ang="16200000">
                <a:pos x="wd2" y="hd2"/>
              </a:cxn>
            </a:cxnLst>
            <a:rect l="0" t="0" r="r" b="b"/>
            <a:pathLst>
              <a:path w="21600" h="21600" extrusionOk="0">
                <a:moveTo>
                  <a:pt x="827" y="0"/>
                </a:moveTo>
                <a:cubicBezTo>
                  <a:pt x="642" y="0"/>
                  <a:pt x="493" y="329"/>
                  <a:pt x="493" y="735"/>
                </a:cubicBezTo>
                <a:lnTo>
                  <a:pt x="493" y="17049"/>
                </a:lnTo>
                <a:lnTo>
                  <a:pt x="0" y="17049"/>
                </a:lnTo>
                <a:lnTo>
                  <a:pt x="0" y="18708"/>
                </a:lnTo>
                <a:lnTo>
                  <a:pt x="3616" y="18708"/>
                </a:lnTo>
                <a:lnTo>
                  <a:pt x="3616" y="18363"/>
                </a:lnTo>
                <a:cubicBezTo>
                  <a:pt x="3616" y="15988"/>
                  <a:pt x="4492" y="14061"/>
                  <a:pt x="5572" y="14061"/>
                </a:cubicBezTo>
                <a:cubicBezTo>
                  <a:pt x="6652" y="14061"/>
                  <a:pt x="7526" y="15988"/>
                  <a:pt x="7526" y="18363"/>
                </a:cubicBezTo>
                <a:lnTo>
                  <a:pt x="7526" y="18708"/>
                </a:lnTo>
                <a:lnTo>
                  <a:pt x="8351" y="18708"/>
                </a:lnTo>
                <a:lnTo>
                  <a:pt x="8351" y="4517"/>
                </a:lnTo>
                <a:cubicBezTo>
                  <a:pt x="8351" y="3874"/>
                  <a:pt x="8590" y="3348"/>
                  <a:pt x="8883" y="3348"/>
                </a:cubicBezTo>
                <a:lnTo>
                  <a:pt x="11244" y="3348"/>
                </a:lnTo>
                <a:cubicBezTo>
                  <a:pt x="11537" y="3348"/>
                  <a:pt x="11775" y="3874"/>
                  <a:pt x="11775" y="4517"/>
                </a:cubicBezTo>
                <a:lnTo>
                  <a:pt x="11775" y="18708"/>
                </a:lnTo>
                <a:lnTo>
                  <a:pt x="14053" y="18708"/>
                </a:lnTo>
                <a:lnTo>
                  <a:pt x="14053" y="735"/>
                </a:lnTo>
                <a:cubicBezTo>
                  <a:pt x="14053" y="328"/>
                  <a:pt x="13904" y="0"/>
                  <a:pt x="13719" y="0"/>
                </a:cubicBezTo>
                <a:lnTo>
                  <a:pt x="827" y="0"/>
                </a:lnTo>
                <a:close/>
                <a:moveTo>
                  <a:pt x="1498" y="1440"/>
                </a:moveTo>
                <a:lnTo>
                  <a:pt x="2226" y="1440"/>
                </a:lnTo>
                <a:cubicBezTo>
                  <a:pt x="2329" y="1440"/>
                  <a:pt x="2413" y="1624"/>
                  <a:pt x="2413" y="1852"/>
                </a:cubicBezTo>
                <a:lnTo>
                  <a:pt x="2413" y="2758"/>
                </a:lnTo>
                <a:cubicBezTo>
                  <a:pt x="2413" y="2986"/>
                  <a:pt x="2329" y="3170"/>
                  <a:pt x="2226" y="3170"/>
                </a:cubicBezTo>
                <a:lnTo>
                  <a:pt x="1498" y="3170"/>
                </a:lnTo>
                <a:cubicBezTo>
                  <a:pt x="1395" y="3170"/>
                  <a:pt x="1311" y="2986"/>
                  <a:pt x="1311" y="2758"/>
                </a:cubicBezTo>
                <a:lnTo>
                  <a:pt x="1311" y="1852"/>
                </a:lnTo>
                <a:cubicBezTo>
                  <a:pt x="1311" y="1624"/>
                  <a:pt x="1395" y="1440"/>
                  <a:pt x="1498" y="1440"/>
                </a:cubicBezTo>
                <a:close/>
                <a:moveTo>
                  <a:pt x="6958" y="1440"/>
                </a:moveTo>
                <a:lnTo>
                  <a:pt x="7685" y="1440"/>
                </a:lnTo>
                <a:cubicBezTo>
                  <a:pt x="7788" y="1440"/>
                  <a:pt x="7872" y="1624"/>
                  <a:pt x="7872" y="1852"/>
                </a:cubicBezTo>
                <a:lnTo>
                  <a:pt x="7872" y="2758"/>
                </a:lnTo>
                <a:cubicBezTo>
                  <a:pt x="7872" y="2986"/>
                  <a:pt x="7788" y="3170"/>
                  <a:pt x="7685" y="3170"/>
                </a:cubicBezTo>
                <a:lnTo>
                  <a:pt x="6958" y="3170"/>
                </a:lnTo>
                <a:cubicBezTo>
                  <a:pt x="6854" y="3170"/>
                  <a:pt x="6770" y="2986"/>
                  <a:pt x="6770" y="2758"/>
                </a:cubicBezTo>
                <a:lnTo>
                  <a:pt x="6770" y="1852"/>
                </a:lnTo>
                <a:cubicBezTo>
                  <a:pt x="6770" y="1624"/>
                  <a:pt x="6854" y="1440"/>
                  <a:pt x="6958" y="1440"/>
                </a:cubicBezTo>
                <a:close/>
                <a:moveTo>
                  <a:pt x="12418" y="1440"/>
                </a:moveTo>
                <a:lnTo>
                  <a:pt x="13146" y="1440"/>
                </a:lnTo>
                <a:cubicBezTo>
                  <a:pt x="13249" y="1440"/>
                  <a:pt x="13333" y="1624"/>
                  <a:pt x="13333" y="1852"/>
                </a:cubicBezTo>
                <a:lnTo>
                  <a:pt x="13333" y="2758"/>
                </a:lnTo>
                <a:cubicBezTo>
                  <a:pt x="13333" y="2986"/>
                  <a:pt x="13249" y="3170"/>
                  <a:pt x="13146" y="3170"/>
                </a:cubicBezTo>
                <a:lnTo>
                  <a:pt x="12418" y="3170"/>
                </a:lnTo>
                <a:cubicBezTo>
                  <a:pt x="12315" y="3170"/>
                  <a:pt x="12231" y="2986"/>
                  <a:pt x="12231" y="2758"/>
                </a:cubicBezTo>
                <a:lnTo>
                  <a:pt x="12231" y="1852"/>
                </a:lnTo>
                <a:cubicBezTo>
                  <a:pt x="12231" y="1624"/>
                  <a:pt x="12315" y="1440"/>
                  <a:pt x="12418" y="1440"/>
                </a:cubicBezTo>
                <a:close/>
                <a:moveTo>
                  <a:pt x="8883" y="4009"/>
                </a:moveTo>
                <a:cubicBezTo>
                  <a:pt x="8755" y="4009"/>
                  <a:pt x="8650" y="4237"/>
                  <a:pt x="8650" y="4517"/>
                </a:cubicBezTo>
                <a:lnTo>
                  <a:pt x="8650" y="18708"/>
                </a:lnTo>
                <a:lnTo>
                  <a:pt x="11477" y="18708"/>
                </a:lnTo>
                <a:lnTo>
                  <a:pt x="11477" y="4517"/>
                </a:lnTo>
                <a:cubicBezTo>
                  <a:pt x="11477" y="4237"/>
                  <a:pt x="11371" y="4009"/>
                  <a:pt x="11244" y="4009"/>
                </a:cubicBezTo>
                <a:lnTo>
                  <a:pt x="8883" y="4009"/>
                </a:lnTo>
                <a:close/>
                <a:moveTo>
                  <a:pt x="4185" y="4250"/>
                </a:moveTo>
                <a:lnTo>
                  <a:pt x="4951" y="4250"/>
                </a:lnTo>
                <a:lnTo>
                  <a:pt x="4951" y="6028"/>
                </a:lnTo>
                <a:lnTo>
                  <a:pt x="5651" y="5141"/>
                </a:lnTo>
                <a:lnTo>
                  <a:pt x="6034" y="6600"/>
                </a:lnTo>
                <a:lnTo>
                  <a:pt x="5334" y="7487"/>
                </a:lnTo>
                <a:lnTo>
                  <a:pt x="6034" y="8374"/>
                </a:lnTo>
                <a:lnTo>
                  <a:pt x="5651" y="9837"/>
                </a:lnTo>
                <a:lnTo>
                  <a:pt x="4951" y="8946"/>
                </a:lnTo>
                <a:lnTo>
                  <a:pt x="4951" y="10724"/>
                </a:lnTo>
                <a:lnTo>
                  <a:pt x="4185" y="10724"/>
                </a:lnTo>
                <a:lnTo>
                  <a:pt x="4185" y="8946"/>
                </a:lnTo>
                <a:lnTo>
                  <a:pt x="3486" y="9837"/>
                </a:lnTo>
                <a:lnTo>
                  <a:pt x="3103" y="8374"/>
                </a:lnTo>
                <a:lnTo>
                  <a:pt x="3802" y="7487"/>
                </a:lnTo>
                <a:lnTo>
                  <a:pt x="3103" y="6600"/>
                </a:lnTo>
                <a:lnTo>
                  <a:pt x="3486" y="5141"/>
                </a:lnTo>
                <a:lnTo>
                  <a:pt x="4185" y="6028"/>
                </a:lnTo>
                <a:lnTo>
                  <a:pt x="4185" y="4250"/>
                </a:lnTo>
                <a:close/>
                <a:moveTo>
                  <a:pt x="14546" y="5152"/>
                </a:moveTo>
                <a:cubicBezTo>
                  <a:pt x="14507" y="5152"/>
                  <a:pt x="14475" y="5225"/>
                  <a:pt x="14475" y="5312"/>
                </a:cubicBezTo>
                <a:lnTo>
                  <a:pt x="14475" y="18549"/>
                </a:lnTo>
                <a:cubicBezTo>
                  <a:pt x="14475" y="18636"/>
                  <a:pt x="14507" y="18708"/>
                  <a:pt x="14546" y="18708"/>
                </a:cubicBezTo>
                <a:lnTo>
                  <a:pt x="17209" y="18708"/>
                </a:lnTo>
                <a:cubicBezTo>
                  <a:pt x="17245" y="18708"/>
                  <a:pt x="17275" y="18652"/>
                  <a:pt x="17280" y="18575"/>
                </a:cubicBezTo>
                <a:cubicBezTo>
                  <a:pt x="17331" y="17837"/>
                  <a:pt x="17619" y="14302"/>
                  <a:pt x="18497" y="14302"/>
                </a:cubicBezTo>
                <a:cubicBezTo>
                  <a:pt x="19477" y="14302"/>
                  <a:pt x="19256" y="14302"/>
                  <a:pt x="19553" y="14302"/>
                </a:cubicBezTo>
                <a:cubicBezTo>
                  <a:pt x="19847" y="14302"/>
                  <a:pt x="20600" y="14434"/>
                  <a:pt x="20771" y="18022"/>
                </a:cubicBezTo>
                <a:cubicBezTo>
                  <a:pt x="20775" y="18104"/>
                  <a:pt x="20806" y="18170"/>
                  <a:pt x="20844" y="18166"/>
                </a:cubicBezTo>
                <a:cubicBezTo>
                  <a:pt x="21172" y="18133"/>
                  <a:pt x="21600" y="17845"/>
                  <a:pt x="21600" y="17053"/>
                </a:cubicBezTo>
                <a:lnTo>
                  <a:pt x="21600" y="15078"/>
                </a:lnTo>
                <a:cubicBezTo>
                  <a:pt x="21600" y="14587"/>
                  <a:pt x="21387" y="14185"/>
                  <a:pt x="21165" y="14143"/>
                </a:cubicBezTo>
                <a:cubicBezTo>
                  <a:pt x="21162" y="14569"/>
                  <a:pt x="21160" y="14915"/>
                  <a:pt x="21160" y="14915"/>
                </a:cubicBezTo>
                <a:cubicBezTo>
                  <a:pt x="21160" y="14915"/>
                  <a:pt x="20670" y="14482"/>
                  <a:pt x="20670" y="13894"/>
                </a:cubicBezTo>
                <a:cubicBezTo>
                  <a:pt x="20670" y="13306"/>
                  <a:pt x="20670" y="12543"/>
                  <a:pt x="20670" y="12543"/>
                </a:cubicBezTo>
                <a:lnTo>
                  <a:pt x="21102" y="12543"/>
                </a:lnTo>
                <a:cubicBezTo>
                  <a:pt x="21102" y="12517"/>
                  <a:pt x="21103" y="12497"/>
                  <a:pt x="21102" y="12491"/>
                </a:cubicBezTo>
                <a:cubicBezTo>
                  <a:pt x="21076" y="12124"/>
                  <a:pt x="20982" y="11120"/>
                  <a:pt x="20726" y="10932"/>
                </a:cubicBezTo>
                <a:cubicBezTo>
                  <a:pt x="20485" y="10755"/>
                  <a:pt x="19562" y="10148"/>
                  <a:pt x="18969" y="9874"/>
                </a:cubicBezTo>
                <a:cubicBezTo>
                  <a:pt x="18773" y="9783"/>
                  <a:pt x="18592" y="9570"/>
                  <a:pt x="18454" y="9250"/>
                </a:cubicBezTo>
                <a:lnTo>
                  <a:pt x="16846" y="6128"/>
                </a:lnTo>
                <a:cubicBezTo>
                  <a:pt x="16578" y="5506"/>
                  <a:pt x="16205" y="5152"/>
                  <a:pt x="15815" y="5152"/>
                </a:cubicBezTo>
                <a:lnTo>
                  <a:pt x="14546" y="5152"/>
                </a:lnTo>
                <a:close/>
                <a:moveTo>
                  <a:pt x="9426" y="5973"/>
                </a:moveTo>
                <a:lnTo>
                  <a:pt x="9874" y="5973"/>
                </a:lnTo>
                <a:lnTo>
                  <a:pt x="9874" y="9814"/>
                </a:lnTo>
                <a:lnTo>
                  <a:pt x="9426" y="9814"/>
                </a:lnTo>
                <a:cubicBezTo>
                  <a:pt x="9258" y="9814"/>
                  <a:pt x="9121" y="9514"/>
                  <a:pt x="9121" y="9143"/>
                </a:cubicBezTo>
                <a:lnTo>
                  <a:pt x="9121" y="6644"/>
                </a:lnTo>
                <a:cubicBezTo>
                  <a:pt x="9121" y="6273"/>
                  <a:pt x="9258" y="5973"/>
                  <a:pt x="9426" y="5973"/>
                </a:cubicBezTo>
                <a:close/>
                <a:moveTo>
                  <a:pt x="10252" y="5973"/>
                </a:moveTo>
                <a:lnTo>
                  <a:pt x="10700" y="5973"/>
                </a:lnTo>
                <a:cubicBezTo>
                  <a:pt x="10869" y="5973"/>
                  <a:pt x="11006" y="6273"/>
                  <a:pt x="11006" y="6644"/>
                </a:cubicBezTo>
                <a:lnTo>
                  <a:pt x="11006" y="9143"/>
                </a:lnTo>
                <a:cubicBezTo>
                  <a:pt x="11006" y="9514"/>
                  <a:pt x="10869" y="9814"/>
                  <a:pt x="10700" y="9814"/>
                </a:cubicBezTo>
                <a:lnTo>
                  <a:pt x="10252" y="9814"/>
                </a:lnTo>
                <a:lnTo>
                  <a:pt x="10252" y="5973"/>
                </a:lnTo>
                <a:close/>
                <a:moveTo>
                  <a:pt x="15208" y="6396"/>
                </a:moveTo>
                <a:lnTo>
                  <a:pt x="15955" y="6396"/>
                </a:lnTo>
                <a:cubicBezTo>
                  <a:pt x="16152" y="6396"/>
                  <a:pt x="16340" y="6601"/>
                  <a:pt x="16473" y="6960"/>
                </a:cubicBezTo>
                <a:lnTo>
                  <a:pt x="17324" y="8593"/>
                </a:lnTo>
                <a:cubicBezTo>
                  <a:pt x="17359" y="8688"/>
                  <a:pt x="17378" y="8813"/>
                  <a:pt x="17378" y="8942"/>
                </a:cubicBezTo>
                <a:lnTo>
                  <a:pt x="17378" y="9952"/>
                </a:lnTo>
                <a:cubicBezTo>
                  <a:pt x="17378" y="10235"/>
                  <a:pt x="17286" y="10464"/>
                  <a:pt x="17172" y="10464"/>
                </a:cubicBezTo>
                <a:lnTo>
                  <a:pt x="15208" y="10464"/>
                </a:lnTo>
                <a:cubicBezTo>
                  <a:pt x="15094" y="10464"/>
                  <a:pt x="15002" y="10235"/>
                  <a:pt x="15002" y="9952"/>
                </a:cubicBezTo>
                <a:lnTo>
                  <a:pt x="15002" y="6908"/>
                </a:lnTo>
                <a:cubicBezTo>
                  <a:pt x="15002" y="6625"/>
                  <a:pt x="15094" y="6396"/>
                  <a:pt x="15208" y="6396"/>
                </a:cubicBezTo>
                <a:close/>
                <a:moveTo>
                  <a:pt x="5547" y="15123"/>
                </a:moveTo>
                <a:cubicBezTo>
                  <a:pt x="4734" y="15123"/>
                  <a:pt x="4075" y="16575"/>
                  <a:pt x="4075" y="18363"/>
                </a:cubicBezTo>
                <a:cubicBezTo>
                  <a:pt x="4075" y="20151"/>
                  <a:pt x="4734" y="21600"/>
                  <a:pt x="5547" y="21600"/>
                </a:cubicBezTo>
                <a:cubicBezTo>
                  <a:pt x="6360" y="21600"/>
                  <a:pt x="7018" y="20151"/>
                  <a:pt x="7018" y="18363"/>
                </a:cubicBezTo>
                <a:cubicBezTo>
                  <a:pt x="7018" y="16575"/>
                  <a:pt x="6360" y="15123"/>
                  <a:pt x="5547" y="15123"/>
                </a:cubicBezTo>
                <a:close/>
                <a:moveTo>
                  <a:pt x="19074" y="15123"/>
                </a:moveTo>
                <a:cubicBezTo>
                  <a:pt x="18261" y="15123"/>
                  <a:pt x="17602" y="16575"/>
                  <a:pt x="17602" y="18363"/>
                </a:cubicBezTo>
                <a:cubicBezTo>
                  <a:pt x="17602" y="20151"/>
                  <a:pt x="18261" y="21600"/>
                  <a:pt x="19074" y="21600"/>
                </a:cubicBezTo>
                <a:cubicBezTo>
                  <a:pt x="19887" y="21600"/>
                  <a:pt x="20547" y="20151"/>
                  <a:pt x="20547" y="18363"/>
                </a:cubicBezTo>
                <a:cubicBezTo>
                  <a:pt x="20547" y="16575"/>
                  <a:pt x="19887" y="15123"/>
                  <a:pt x="19074" y="15123"/>
                </a:cubicBezTo>
                <a:close/>
                <a:moveTo>
                  <a:pt x="5547" y="16990"/>
                </a:moveTo>
                <a:cubicBezTo>
                  <a:pt x="5892" y="16990"/>
                  <a:pt x="6171" y="17605"/>
                  <a:pt x="6171" y="18363"/>
                </a:cubicBezTo>
                <a:cubicBezTo>
                  <a:pt x="6171" y="19122"/>
                  <a:pt x="5892" y="19737"/>
                  <a:pt x="5547" y="19737"/>
                </a:cubicBezTo>
                <a:cubicBezTo>
                  <a:pt x="5202" y="19737"/>
                  <a:pt x="4922" y="19122"/>
                  <a:pt x="4922" y="18363"/>
                </a:cubicBezTo>
                <a:cubicBezTo>
                  <a:pt x="4922" y="17605"/>
                  <a:pt x="5202" y="16990"/>
                  <a:pt x="5547" y="16990"/>
                </a:cubicBezTo>
                <a:close/>
                <a:moveTo>
                  <a:pt x="19074" y="16990"/>
                </a:moveTo>
                <a:cubicBezTo>
                  <a:pt x="19419" y="16990"/>
                  <a:pt x="19698" y="17605"/>
                  <a:pt x="19698" y="18363"/>
                </a:cubicBezTo>
                <a:cubicBezTo>
                  <a:pt x="19698" y="19122"/>
                  <a:pt x="19419" y="19737"/>
                  <a:pt x="19074" y="19737"/>
                </a:cubicBezTo>
                <a:cubicBezTo>
                  <a:pt x="18729" y="19737"/>
                  <a:pt x="18449" y="19122"/>
                  <a:pt x="18449" y="18363"/>
                </a:cubicBezTo>
                <a:cubicBezTo>
                  <a:pt x="18449" y="17605"/>
                  <a:pt x="18729" y="16990"/>
                  <a:pt x="19074" y="16990"/>
                </a:cubicBezTo>
                <a:close/>
              </a:path>
            </a:pathLst>
          </a:custGeom>
          <a:blipFill>
            <a:blip r:embed="rId5"/>
          </a:blipFill>
          <a:ln w="12700">
            <a:miter lim="400000"/>
          </a:ln>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 name="スライド番号プレースホルダー 1">
            <a:extLst>
              <a:ext uri="{FF2B5EF4-FFF2-40B4-BE49-F238E27FC236}">
                <a16:creationId xmlns:a16="http://schemas.microsoft.com/office/drawing/2014/main" xmlns="" id="{A0B80E11-7754-4520-A87E-088BA50A6CB1}"/>
              </a:ext>
            </a:extLst>
          </p:cNvPr>
          <p:cNvSpPr>
            <a:spLocks noGrp="1"/>
          </p:cNvSpPr>
          <p:nvPr>
            <p:ph type="sldNum" sz="quarter" idx="2"/>
          </p:nvPr>
        </p:nvSpPr>
        <p:spPr/>
        <p:txBody>
          <a:bodyPr/>
          <a:lstStyle/>
          <a:p>
            <a:fld id="{86CB4B4D-7CA3-9044-876B-883B54F8677D}" type="slidenum">
              <a:rPr lang="en-US" altLang="ja-JP" smtClean="0"/>
              <a:t>7</a:t>
            </a:fld>
            <a:endParaRPr lang="ja-JP" altLang="en-US"/>
          </a:p>
        </p:txBody>
      </p:sp>
      <p:sp>
        <p:nvSpPr>
          <p:cNvPr id="7" name="テキスト ボックス 6">
            <a:extLst>
              <a:ext uri="{FF2B5EF4-FFF2-40B4-BE49-F238E27FC236}">
                <a16:creationId xmlns:a16="http://schemas.microsoft.com/office/drawing/2014/main" xmlns="" id="{2AB7730C-7202-4585-90EB-6831CD86E28B}"/>
              </a:ext>
            </a:extLst>
          </p:cNvPr>
          <p:cNvSpPr txBox="1"/>
          <p:nvPr/>
        </p:nvSpPr>
        <p:spPr>
          <a:xfrm flipH="1">
            <a:off x="4771291" y="8712118"/>
            <a:ext cx="442077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医療機関"/>
          <p:cNvSpPr txBox="1">
            <a:spLocks noGrp="1"/>
          </p:cNvSpPr>
          <p:nvPr>
            <p:ph type="title"/>
          </p:nvPr>
        </p:nvSpPr>
        <p:spPr>
          <a:prstGeom prst="rect">
            <a:avLst/>
          </a:prstGeom>
        </p:spPr>
        <p:txBody>
          <a:bodyPr/>
          <a:lstStyle/>
          <a:p>
            <a:r>
              <a:t>医療機関</a:t>
            </a:r>
          </a:p>
        </p:txBody>
      </p:sp>
      <p:sp>
        <p:nvSpPr>
          <p:cNvPr id="169" name="救急病院：耳鼻咽喉科を有しない病院もあるが、緊急度の高い場合はとりあえず救急病院に搬送するのがよい。耳鼻科的治療が必要かどうかは救急病院の担当医が判断してくれる。…"/>
          <p:cNvSpPr txBox="1">
            <a:spLocks noGrp="1"/>
          </p:cNvSpPr>
          <p:nvPr>
            <p:ph type="body" idx="1"/>
          </p:nvPr>
        </p:nvSpPr>
        <p:spPr>
          <a:prstGeom prst="rect">
            <a:avLst/>
          </a:prstGeom>
        </p:spPr>
        <p:txBody>
          <a:bodyPr/>
          <a:lstStyle/>
          <a:p>
            <a:pPr marL="356235" indent="-356235" defTabSz="496570">
              <a:spcBef>
                <a:spcPts val="3500"/>
              </a:spcBef>
              <a:buBlip>
                <a:blip r:embed="rId3"/>
              </a:buBlip>
              <a:defRPr sz="2890"/>
            </a:pPr>
            <a:r>
              <a:rPr dirty="0" err="1">
                <a:solidFill>
                  <a:srgbClr val="FF2600"/>
                </a:solidFill>
              </a:rPr>
              <a:t>救急病院</a:t>
            </a:r>
            <a:r>
              <a:rPr dirty="0" err="1"/>
              <a:t>：耳鼻咽喉科を有しない病院もあるが、緊急度の高い場合はとりあえず救急病院に搬送するのがよい。耳鼻</a:t>
            </a:r>
            <a:r>
              <a:rPr lang="ja-JP" altLang="en-US" dirty="0"/>
              <a:t>咽喉</a:t>
            </a:r>
            <a:r>
              <a:rPr dirty="0" err="1"/>
              <a:t>科的治療が必要かどうかは救急病院の担当医が判断してくれる</a:t>
            </a:r>
            <a:r>
              <a:rPr dirty="0"/>
              <a:t>。</a:t>
            </a:r>
          </a:p>
          <a:p>
            <a:pPr marL="356235" indent="-356235" defTabSz="496570">
              <a:spcBef>
                <a:spcPts val="3500"/>
              </a:spcBef>
              <a:buBlip>
                <a:blip r:embed="rId3"/>
              </a:buBlip>
              <a:defRPr sz="2890"/>
            </a:pPr>
            <a:r>
              <a:rPr dirty="0" err="1">
                <a:solidFill>
                  <a:srgbClr val="FF2600"/>
                </a:solidFill>
              </a:rPr>
              <a:t>総合病院</a:t>
            </a:r>
            <a:r>
              <a:rPr dirty="0" err="1"/>
              <a:t>：一般的な受付時間は午前のみの病院がほとんどです。まずクリニックを受診して、必要と判断されたら紹介されます</a:t>
            </a:r>
            <a:r>
              <a:rPr dirty="0"/>
              <a:t>。</a:t>
            </a:r>
          </a:p>
          <a:p>
            <a:pPr marL="356235" indent="-356235" defTabSz="496570">
              <a:spcBef>
                <a:spcPts val="3500"/>
              </a:spcBef>
              <a:buBlip>
                <a:blip r:embed="rId3"/>
              </a:buBlip>
              <a:defRPr sz="2890"/>
            </a:pPr>
            <a:r>
              <a:rPr dirty="0">
                <a:solidFill>
                  <a:srgbClr val="FF2600"/>
                </a:solidFill>
              </a:rPr>
              <a:t>耳鼻咽喉科クリニック</a:t>
            </a:r>
            <a:r>
              <a:rPr dirty="0"/>
              <a:t>：診療時間は決まっている。夕診もやっているところはあるが、午前中に起こった外傷なら午前中に受診するようにしましょう。耳鼻</a:t>
            </a:r>
            <a:r>
              <a:rPr lang="ja-JP" altLang="en-US" dirty="0"/>
              <a:t>咽喉</a:t>
            </a:r>
            <a:r>
              <a:rPr dirty="0" err="1"/>
              <a:t>科医でないと診れない外傷も多いので重篤度・緊急度の低い場合は耳鼻咽喉科クリニックをお勧めして下さい</a:t>
            </a:r>
            <a:r>
              <a:rPr dirty="0"/>
              <a:t>。</a:t>
            </a:r>
          </a:p>
        </p:txBody>
      </p:sp>
      <p:pic>
        <p:nvPicPr>
          <p:cNvPr id="170" name="20071119221909.jpg" descr="20071119221909.jpg"/>
          <p:cNvPicPr>
            <a:picLocks noChangeAspect="1"/>
          </p:cNvPicPr>
          <p:nvPr/>
        </p:nvPicPr>
        <p:blipFill>
          <a:blip r:embed="rId4"/>
          <a:srcRect l="1970" t="2945" r="2068" b="4588"/>
          <a:stretch>
            <a:fillRect/>
          </a:stretch>
        </p:blipFill>
        <p:spPr>
          <a:xfrm>
            <a:off x="9254050" y="1043196"/>
            <a:ext cx="1526939" cy="1471327"/>
          </a:xfrm>
          <a:custGeom>
            <a:avLst/>
            <a:gdLst/>
            <a:ahLst/>
            <a:cxnLst>
              <a:cxn ang="0">
                <a:pos x="wd2" y="hd2"/>
              </a:cxn>
              <a:cxn ang="5400000">
                <a:pos x="wd2" y="hd2"/>
              </a:cxn>
              <a:cxn ang="10800000">
                <a:pos x="wd2" y="hd2"/>
              </a:cxn>
              <a:cxn ang="16200000">
                <a:pos x="wd2" y="hd2"/>
              </a:cxn>
            </a:cxnLst>
            <a:rect l="0" t="0" r="r" b="b"/>
            <a:pathLst>
              <a:path w="20661" h="21581" extrusionOk="0">
                <a:moveTo>
                  <a:pt x="10649" y="7"/>
                </a:moveTo>
                <a:cubicBezTo>
                  <a:pt x="10253" y="33"/>
                  <a:pt x="9798" y="130"/>
                  <a:pt x="9210" y="293"/>
                </a:cubicBezTo>
                <a:cubicBezTo>
                  <a:pt x="7599" y="737"/>
                  <a:pt x="6208" y="1354"/>
                  <a:pt x="4506" y="2388"/>
                </a:cubicBezTo>
                <a:cubicBezTo>
                  <a:pt x="4260" y="2538"/>
                  <a:pt x="4047" y="2633"/>
                  <a:pt x="3883" y="2691"/>
                </a:cubicBezTo>
                <a:cubicBezTo>
                  <a:pt x="3839" y="2732"/>
                  <a:pt x="3781" y="2755"/>
                  <a:pt x="3706" y="2755"/>
                </a:cubicBezTo>
                <a:cubicBezTo>
                  <a:pt x="3676" y="2755"/>
                  <a:pt x="3635" y="2780"/>
                  <a:pt x="3598" y="2790"/>
                </a:cubicBezTo>
                <a:cubicBezTo>
                  <a:pt x="3642" y="2867"/>
                  <a:pt x="3336" y="3166"/>
                  <a:pt x="2836" y="3529"/>
                </a:cubicBezTo>
                <a:cubicBezTo>
                  <a:pt x="2375" y="3864"/>
                  <a:pt x="1815" y="4313"/>
                  <a:pt x="1590" y="4531"/>
                </a:cubicBezTo>
                <a:cubicBezTo>
                  <a:pt x="1365" y="4748"/>
                  <a:pt x="1062" y="4972"/>
                  <a:pt x="919" y="5031"/>
                </a:cubicBezTo>
                <a:cubicBezTo>
                  <a:pt x="756" y="5098"/>
                  <a:pt x="678" y="5207"/>
                  <a:pt x="715" y="5311"/>
                </a:cubicBezTo>
                <a:cubicBezTo>
                  <a:pt x="748" y="5405"/>
                  <a:pt x="666" y="5554"/>
                  <a:pt x="527" y="5660"/>
                </a:cubicBezTo>
                <a:cubicBezTo>
                  <a:pt x="391" y="5763"/>
                  <a:pt x="317" y="5846"/>
                  <a:pt x="360" y="5846"/>
                </a:cubicBezTo>
                <a:cubicBezTo>
                  <a:pt x="404" y="5846"/>
                  <a:pt x="327" y="6042"/>
                  <a:pt x="188" y="6283"/>
                </a:cubicBezTo>
                <a:cubicBezTo>
                  <a:pt x="59" y="6507"/>
                  <a:pt x="-4" y="6730"/>
                  <a:pt x="0" y="6941"/>
                </a:cubicBezTo>
                <a:cubicBezTo>
                  <a:pt x="5" y="7151"/>
                  <a:pt x="76" y="7353"/>
                  <a:pt x="215" y="7534"/>
                </a:cubicBezTo>
                <a:cubicBezTo>
                  <a:pt x="301" y="7646"/>
                  <a:pt x="286" y="7724"/>
                  <a:pt x="167" y="7831"/>
                </a:cubicBezTo>
                <a:cubicBezTo>
                  <a:pt x="-66" y="8041"/>
                  <a:pt x="-29" y="8200"/>
                  <a:pt x="237" y="8157"/>
                </a:cubicBezTo>
                <a:cubicBezTo>
                  <a:pt x="415" y="8129"/>
                  <a:pt x="528" y="8260"/>
                  <a:pt x="774" y="8757"/>
                </a:cubicBezTo>
                <a:cubicBezTo>
                  <a:pt x="945" y="9104"/>
                  <a:pt x="1144" y="9463"/>
                  <a:pt x="1214" y="9554"/>
                </a:cubicBezTo>
                <a:cubicBezTo>
                  <a:pt x="1311" y="9682"/>
                  <a:pt x="1307" y="9775"/>
                  <a:pt x="1203" y="9956"/>
                </a:cubicBezTo>
                <a:cubicBezTo>
                  <a:pt x="1129" y="10085"/>
                  <a:pt x="1085" y="10207"/>
                  <a:pt x="1107" y="10230"/>
                </a:cubicBezTo>
                <a:cubicBezTo>
                  <a:pt x="1195" y="10326"/>
                  <a:pt x="1943" y="10362"/>
                  <a:pt x="1955" y="10270"/>
                </a:cubicBezTo>
                <a:cubicBezTo>
                  <a:pt x="1962" y="10215"/>
                  <a:pt x="1974" y="10100"/>
                  <a:pt x="1982" y="10020"/>
                </a:cubicBezTo>
                <a:cubicBezTo>
                  <a:pt x="1990" y="9931"/>
                  <a:pt x="2328" y="9816"/>
                  <a:pt x="2857" y="9729"/>
                </a:cubicBezTo>
                <a:cubicBezTo>
                  <a:pt x="3760" y="9580"/>
                  <a:pt x="5483" y="9012"/>
                  <a:pt x="6165" y="8635"/>
                </a:cubicBezTo>
                <a:cubicBezTo>
                  <a:pt x="6385" y="8513"/>
                  <a:pt x="6650" y="8403"/>
                  <a:pt x="6756" y="8384"/>
                </a:cubicBezTo>
                <a:cubicBezTo>
                  <a:pt x="6862" y="8366"/>
                  <a:pt x="7070" y="8264"/>
                  <a:pt x="7218" y="8163"/>
                </a:cubicBezTo>
                <a:cubicBezTo>
                  <a:pt x="7366" y="8062"/>
                  <a:pt x="7925" y="7729"/>
                  <a:pt x="8458" y="7424"/>
                </a:cubicBezTo>
                <a:cubicBezTo>
                  <a:pt x="8991" y="7119"/>
                  <a:pt x="9506" y="6794"/>
                  <a:pt x="9602" y="6702"/>
                </a:cubicBezTo>
                <a:cubicBezTo>
                  <a:pt x="9698" y="6610"/>
                  <a:pt x="9819" y="6546"/>
                  <a:pt x="9870" y="6556"/>
                </a:cubicBezTo>
                <a:cubicBezTo>
                  <a:pt x="10145" y="6611"/>
                  <a:pt x="10198" y="6493"/>
                  <a:pt x="10219" y="5817"/>
                </a:cubicBezTo>
                <a:cubicBezTo>
                  <a:pt x="10248" y="4939"/>
                  <a:pt x="10407" y="4694"/>
                  <a:pt x="10848" y="4862"/>
                </a:cubicBezTo>
                <a:cubicBezTo>
                  <a:pt x="11012" y="4925"/>
                  <a:pt x="11149" y="5059"/>
                  <a:pt x="11149" y="5153"/>
                </a:cubicBezTo>
                <a:cubicBezTo>
                  <a:pt x="11149" y="5248"/>
                  <a:pt x="11241" y="5366"/>
                  <a:pt x="11353" y="5415"/>
                </a:cubicBezTo>
                <a:cubicBezTo>
                  <a:pt x="11542" y="5499"/>
                  <a:pt x="11543" y="5516"/>
                  <a:pt x="11379" y="5712"/>
                </a:cubicBezTo>
                <a:cubicBezTo>
                  <a:pt x="11143" y="5995"/>
                  <a:pt x="11159" y="6254"/>
                  <a:pt x="11433" y="6655"/>
                </a:cubicBezTo>
                <a:cubicBezTo>
                  <a:pt x="11666" y="6997"/>
                  <a:pt x="11622" y="7313"/>
                  <a:pt x="11358" y="7203"/>
                </a:cubicBezTo>
                <a:cubicBezTo>
                  <a:pt x="11277" y="7169"/>
                  <a:pt x="11183" y="7181"/>
                  <a:pt x="11154" y="7232"/>
                </a:cubicBezTo>
                <a:cubicBezTo>
                  <a:pt x="11125" y="7282"/>
                  <a:pt x="10953" y="7301"/>
                  <a:pt x="10773" y="7272"/>
                </a:cubicBezTo>
                <a:cubicBezTo>
                  <a:pt x="10523" y="7233"/>
                  <a:pt x="10450" y="7263"/>
                  <a:pt x="10450" y="7406"/>
                </a:cubicBezTo>
                <a:cubicBezTo>
                  <a:pt x="10450" y="7510"/>
                  <a:pt x="10513" y="7598"/>
                  <a:pt x="10595" y="7598"/>
                </a:cubicBezTo>
                <a:cubicBezTo>
                  <a:pt x="10849" y="7598"/>
                  <a:pt x="11121" y="8148"/>
                  <a:pt x="10993" y="8408"/>
                </a:cubicBezTo>
                <a:cubicBezTo>
                  <a:pt x="10844" y="8708"/>
                  <a:pt x="10845" y="8730"/>
                  <a:pt x="11084" y="8798"/>
                </a:cubicBezTo>
                <a:cubicBezTo>
                  <a:pt x="11238" y="8841"/>
                  <a:pt x="11314" y="8776"/>
                  <a:pt x="11374" y="8547"/>
                </a:cubicBezTo>
                <a:cubicBezTo>
                  <a:pt x="11418" y="8378"/>
                  <a:pt x="11446" y="8186"/>
                  <a:pt x="11438" y="8122"/>
                </a:cubicBezTo>
                <a:cubicBezTo>
                  <a:pt x="11431" y="8058"/>
                  <a:pt x="11520" y="7875"/>
                  <a:pt x="11637" y="7715"/>
                </a:cubicBezTo>
                <a:lnTo>
                  <a:pt x="11847" y="7424"/>
                </a:lnTo>
                <a:lnTo>
                  <a:pt x="12153" y="7820"/>
                </a:lnTo>
                <a:cubicBezTo>
                  <a:pt x="12399" y="8139"/>
                  <a:pt x="12515" y="8206"/>
                  <a:pt x="12749" y="8157"/>
                </a:cubicBezTo>
                <a:cubicBezTo>
                  <a:pt x="12984" y="8108"/>
                  <a:pt x="13072" y="8157"/>
                  <a:pt x="13194" y="8413"/>
                </a:cubicBezTo>
                <a:cubicBezTo>
                  <a:pt x="13335" y="8709"/>
                  <a:pt x="13320" y="8754"/>
                  <a:pt x="13017" y="9153"/>
                </a:cubicBezTo>
                <a:cubicBezTo>
                  <a:pt x="12839" y="9388"/>
                  <a:pt x="12719" y="9583"/>
                  <a:pt x="12754" y="9583"/>
                </a:cubicBezTo>
                <a:cubicBezTo>
                  <a:pt x="12789" y="9583"/>
                  <a:pt x="12713" y="9806"/>
                  <a:pt x="12582" y="10078"/>
                </a:cubicBezTo>
                <a:cubicBezTo>
                  <a:pt x="12279" y="10710"/>
                  <a:pt x="12179" y="12550"/>
                  <a:pt x="12394" y="13536"/>
                </a:cubicBezTo>
                <a:cubicBezTo>
                  <a:pt x="12570" y="14343"/>
                  <a:pt x="13268" y="15808"/>
                  <a:pt x="13721" y="16330"/>
                </a:cubicBezTo>
                <a:cubicBezTo>
                  <a:pt x="14092" y="16759"/>
                  <a:pt x="15066" y="17342"/>
                  <a:pt x="15697" y="17512"/>
                </a:cubicBezTo>
                <a:cubicBezTo>
                  <a:pt x="15919" y="17572"/>
                  <a:pt x="16485" y="17609"/>
                  <a:pt x="16959" y="17594"/>
                </a:cubicBezTo>
                <a:cubicBezTo>
                  <a:pt x="17985" y="17560"/>
                  <a:pt x="18578" y="17298"/>
                  <a:pt x="19306" y="16557"/>
                </a:cubicBezTo>
                <a:cubicBezTo>
                  <a:pt x="21534" y="14289"/>
                  <a:pt x="20916" y="9576"/>
                  <a:pt x="18173" y="7924"/>
                </a:cubicBezTo>
                <a:cubicBezTo>
                  <a:pt x="17097" y="7277"/>
                  <a:pt x="15495" y="7212"/>
                  <a:pt x="14558" y="7779"/>
                </a:cubicBezTo>
                <a:cubicBezTo>
                  <a:pt x="14300" y="7935"/>
                  <a:pt x="14043" y="8031"/>
                  <a:pt x="13989" y="7994"/>
                </a:cubicBezTo>
                <a:cubicBezTo>
                  <a:pt x="13935" y="7958"/>
                  <a:pt x="13903" y="8000"/>
                  <a:pt x="13919" y="8082"/>
                </a:cubicBezTo>
                <a:cubicBezTo>
                  <a:pt x="13968" y="8322"/>
                  <a:pt x="13591" y="8331"/>
                  <a:pt x="13474" y="8093"/>
                </a:cubicBezTo>
                <a:cubicBezTo>
                  <a:pt x="13399" y="7941"/>
                  <a:pt x="13410" y="7790"/>
                  <a:pt x="13501" y="7593"/>
                </a:cubicBezTo>
                <a:cubicBezTo>
                  <a:pt x="13619" y="7335"/>
                  <a:pt x="13578" y="7228"/>
                  <a:pt x="13066" y="6422"/>
                </a:cubicBezTo>
                <a:cubicBezTo>
                  <a:pt x="12755" y="5934"/>
                  <a:pt x="12534" y="5484"/>
                  <a:pt x="12577" y="5433"/>
                </a:cubicBezTo>
                <a:cubicBezTo>
                  <a:pt x="12620" y="5382"/>
                  <a:pt x="12599" y="5378"/>
                  <a:pt x="12529" y="5421"/>
                </a:cubicBezTo>
                <a:cubicBezTo>
                  <a:pt x="12459" y="5465"/>
                  <a:pt x="12369" y="5444"/>
                  <a:pt x="12330" y="5375"/>
                </a:cubicBezTo>
                <a:cubicBezTo>
                  <a:pt x="12289" y="5303"/>
                  <a:pt x="12126" y="5281"/>
                  <a:pt x="11954" y="5322"/>
                </a:cubicBezTo>
                <a:cubicBezTo>
                  <a:pt x="11435" y="5446"/>
                  <a:pt x="11513" y="5218"/>
                  <a:pt x="12223" y="4531"/>
                </a:cubicBezTo>
                <a:cubicBezTo>
                  <a:pt x="13305" y="3481"/>
                  <a:pt x="13360" y="3013"/>
                  <a:pt x="12620" y="1276"/>
                </a:cubicBezTo>
                <a:cubicBezTo>
                  <a:pt x="12523" y="1049"/>
                  <a:pt x="12454" y="880"/>
                  <a:pt x="12389" y="741"/>
                </a:cubicBezTo>
                <a:cubicBezTo>
                  <a:pt x="12317" y="599"/>
                  <a:pt x="12242" y="462"/>
                  <a:pt x="12163" y="362"/>
                </a:cubicBezTo>
                <a:cubicBezTo>
                  <a:pt x="12055" y="237"/>
                  <a:pt x="11938" y="183"/>
                  <a:pt x="11734" y="124"/>
                </a:cubicBezTo>
                <a:cubicBezTo>
                  <a:pt x="11383" y="21"/>
                  <a:pt x="11045" y="-18"/>
                  <a:pt x="10649" y="7"/>
                </a:cubicBezTo>
                <a:close/>
                <a:moveTo>
                  <a:pt x="10611" y="2150"/>
                </a:moveTo>
                <a:cubicBezTo>
                  <a:pt x="11053" y="2144"/>
                  <a:pt x="11439" y="2201"/>
                  <a:pt x="11476" y="2278"/>
                </a:cubicBezTo>
                <a:cubicBezTo>
                  <a:pt x="11513" y="2354"/>
                  <a:pt x="11275" y="2615"/>
                  <a:pt x="10944" y="2854"/>
                </a:cubicBezTo>
                <a:cubicBezTo>
                  <a:pt x="10613" y="3093"/>
                  <a:pt x="9736" y="3771"/>
                  <a:pt x="9000" y="4362"/>
                </a:cubicBezTo>
                <a:cubicBezTo>
                  <a:pt x="7500" y="5566"/>
                  <a:pt x="5340" y="6763"/>
                  <a:pt x="3475" y="7424"/>
                </a:cubicBezTo>
                <a:cubicBezTo>
                  <a:pt x="1371" y="8169"/>
                  <a:pt x="1041" y="7988"/>
                  <a:pt x="2207" y="6731"/>
                </a:cubicBezTo>
                <a:cubicBezTo>
                  <a:pt x="4298" y="4477"/>
                  <a:pt x="8520" y="2178"/>
                  <a:pt x="10611" y="2150"/>
                </a:cubicBezTo>
                <a:close/>
                <a:moveTo>
                  <a:pt x="1515" y="15562"/>
                </a:moveTo>
                <a:cubicBezTo>
                  <a:pt x="1465" y="15582"/>
                  <a:pt x="1412" y="15599"/>
                  <a:pt x="1391" y="15585"/>
                </a:cubicBezTo>
                <a:cubicBezTo>
                  <a:pt x="1335" y="15548"/>
                  <a:pt x="1305" y="15562"/>
                  <a:pt x="1321" y="15614"/>
                </a:cubicBezTo>
                <a:cubicBezTo>
                  <a:pt x="1329" y="15638"/>
                  <a:pt x="1279" y="15729"/>
                  <a:pt x="1235" y="15812"/>
                </a:cubicBezTo>
                <a:cubicBezTo>
                  <a:pt x="1296" y="15751"/>
                  <a:pt x="1379" y="15692"/>
                  <a:pt x="1445" y="15632"/>
                </a:cubicBezTo>
                <a:lnTo>
                  <a:pt x="1515" y="15562"/>
                </a:lnTo>
                <a:close/>
                <a:moveTo>
                  <a:pt x="580" y="19270"/>
                </a:moveTo>
                <a:cubicBezTo>
                  <a:pt x="673" y="19597"/>
                  <a:pt x="906" y="19906"/>
                  <a:pt x="1391" y="20435"/>
                </a:cubicBezTo>
                <a:cubicBezTo>
                  <a:pt x="1406" y="20375"/>
                  <a:pt x="1380" y="20308"/>
                  <a:pt x="1316" y="20266"/>
                </a:cubicBezTo>
                <a:cubicBezTo>
                  <a:pt x="1235" y="20212"/>
                  <a:pt x="1230" y="20131"/>
                  <a:pt x="1262" y="20039"/>
                </a:cubicBezTo>
                <a:cubicBezTo>
                  <a:pt x="1011" y="19792"/>
                  <a:pt x="790" y="19542"/>
                  <a:pt x="634" y="19328"/>
                </a:cubicBezTo>
                <a:cubicBezTo>
                  <a:pt x="632" y="19326"/>
                  <a:pt x="630" y="19325"/>
                  <a:pt x="629" y="19323"/>
                </a:cubicBezTo>
                <a:cubicBezTo>
                  <a:pt x="616" y="19306"/>
                  <a:pt x="592" y="19286"/>
                  <a:pt x="580" y="19270"/>
                </a:cubicBezTo>
                <a:close/>
                <a:moveTo>
                  <a:pt x="2164" y="21267"/>
                </a:moveTo>
                <a:cubicBezTo>
                  <a:pt x="2203" y="21306"/>
                  <a:pt x="2194" y="21301"/>
                  <a:pt x="2234" y="21343"/>
                </a:cubicBezTo>
                <a:cubicBezTo>
                  <a:pt x="2376" y="21488"/>
                  <a:pt x="2533" y="21582"/>
                  <a:pt x="2578" y="21552"/>
                </a:cubicBezTo>
                <a:cubicBezTo>
                  <a:pt x="2590" y="21544"/>
                  <a:pt x="2706" y="21578"/>
                  <a:pt x="2750" y="21581"/>
                </a:cubicBezTo>
                <a:cubicBezTo>
                  <a:pt x="2650" y="21520"/>
                  <a:pt x="2578" y="21456"/>
                  <a:pt x="2578" y="21395"/>
                </a:cubicBezTo>
                <a:cubicBezTo>
                  <a:pt x="2445" y="21370"/>
                  <a:pt x="2306" y="21335"/>
                  <a:pt x="2164" y="21267"/>
                </a:cubicBezTo>
                <a:close/>
              </a:path>
            </a:pathLst>
          </a:custGeom>
          <a:ln w="12700">
            <a:miter lim="400000"/>
          </a:ln>
        </p:spPr>
      </p:pic>
      <p:sp>
        <p:nvSpPr>
          <p:cNvPr id="171" name="救急車"/>
          <p:cNvSpPr/>
          <p:nvPr/>
        </p:nvSpPr>
        <p:spPr>
          <a:xfrm>
            <a:off x="6583590" y="1201407"/>
            <a:ext cx="1530953" cy="695986"/>
          </a:xfrm>
          <a:custGeom>
            <a:avLst/>
            <a:gdLst/>
            <a:ahLst/>
            <a:cxnLst>
              <a:cxn ang="0">
                <a:pos x="wd2" y="hd2"/>
              </a:cxn>
              <a:cxn ang="5400000">
                <a:pos x="wd2" y="hd2"/>
              </a:cxn>
              <a:cxn ang="10800000">
                <a:pos x="wd2" y="hd2"/>
              </a:cxn>
              <a:cxn ang="16200000">
                <a:pos x="wd2" y="hd2"/>
              </a:cxn>
            </a:cxnLst>
            <a:rect l="0" t="0" r="r" b="b"/>
            <a:pathLst>
              <a:path w="21600" h="21600" extrusionOk="0">
                <a:moveTo>
                  <a:pt x="827" y="0"/>
                </a:moveTo>
                <a:cubicBezTo>
                  <a:pt x="642" y="0"/>
                  <a:pt x="493" y="329"/>
                  <a:pt x="493" y="735"/>
                </a:cubicBezTo>
                <a:lnTo>
                  <a:pt x="493" y="17049"/>
                </a:lnTo>
                <a:lnTo>
                  <a:pt x="0" y="17049"/>
                </a:lnTo>
                <a:lnTo>
                  <a:pt x="0" y="18708"/>
                </a:lnTo>
                <a:lnTo>
                  <a:pt x="3616" y="18708"/>
                </a:lnTo>
                <a:lnTo>
                  <a:pt x="3616" y="18363"/>
                </a:lnTo>
                <a:cubicBezTo>
                  <a:pt x="3616" y="15988"/>
                  <a:pt x="4492" y="14061"/>
                  <a:pt x="5572" y="14061"/>
                </a:cubicBezTo>
                <a:cubicBezTo>
                  <a:pt x="6652" y="14061"/>
                  <a:pt x="7526" y="15988"/>
                  <a:pt x="7526" y="18363"/>
                </a:cubicBezTo>
                <a:lnTo>
                  <a:pt x="7526" y="18708"/>
                </a:lnTo>
                <a:lnTo>
                  <a:pt x="8351" y="18708"/>
                </a:lnTo>
                <a:lnTo>
                  <a:pt x="8351" y="4517"/>
                </a:lnTo>
                <a:cubicBezTo>
                  <a:pt x="8351" y="3874"/>
                  <a:pt x="8590" y="3348"/>
                  <a:pt x="8883" y="3348"/>
                </a:cubicBezTo>
                <a:lnTo>
                  <a:pt x="11244" y="3348"/>
                </a:lnTo>
                <a:cubicBezTo>
                  <a:pt x="11537" y="3348"/>
                  <a:pt x="11775" y="3874"/>
                  <a:pt x="11775" y="4517"/>
                </a:cubicBezTo>
                <a:lnTo>
                  <a:pt x="11775" y="18708"/>
                </a:lnTo>
                <a:lnTo>
                  <a:pt x="14053" y="18708"/>
                </a:lnTo>
                <a:lnTo>
                  <a:pt x="14053" y="735"/>
                </a:lnTo>
                <a:cubicBezTo>
                  <a:pt x="14053" y="328"/>
                  <a:pt x="13904" y="0"/>
                  <a:pt x="13719" y="0"/>
                </a:cubicBezTo>
                <a:lnTo>
                  <a:pt x="827" y="0"/>
                </a:lnTo>
                <a:close/>
                <a:moveTo>
                  <a:pt x="1498" y="1440"/>
                </a:moveTo>
                <a:lnTo>
                  <a:pt x="2226" y="1440"/>
                </a:lnTo>
                <a:cubicBezTo>
                  <a:pt x="2329" y="1440"/>
                  <a:pt x="2413" y="1624"/>
                  <a:pt x="2413" y="1852"/>
                </a:cubicBezTo>
                <a:lnTo>
                  <a:pt x="2413" y="2758"/>
                </a:lnTo>
                <a:cubicBezTo>
                  <a:pt x="2413" y="2986"/>
                  <a:pt x="2329" y="3170"/>
                  <a:pt x="2226" y="3170"/>
                </a:cubicBezTo>
                <a:lnTo>
                  <a:pt x="1498" y="3170"/>
                </a:lnTo>
                <a:cubicBezTo>
                  <a:pt x="1395" y="3170"/>
                  <a:pt x="1311" y="2986"/>
                  <a:pt x="1311" y="2758"/>
                </a:cubicBezTo>
                <a:lnTo>
                  <a:pt x="1311" y="1852"/>
                </a:lnTo>
                <a:cubicBezTo>
                  <a:pt x="1311" y="1624"/>
                  <a:pt x="1395" y="1440"/>
                  <a:pt x="1498" y="1440"/>
                </a:cubicBezTo>
                <a:close/>
                <a:moveTo>
                  <a:pt x="6958" y="1440"/>
                </a:moveTo>
                <a:lnTo>
                  <a:pt x="7685" y="1440"/>
                </a:lnTo>
                <a:cubicBezTo>
                  <a:pt x="7788" y="1440"/>
                  <a:pt x="7872" y="1624"/>
                  <a:pt x="7872" y="1852"/>
                </a:cubicBezTo>
                <a:lnTo>
                  <a:pt x="7872" y="2758"/>
                </a:lnTo>
                <a:cubicBezTo>
                  <a:pt x="7872" y="2986"/>
                  <a:pt x="7788" y="3170"/>
                  <a:pt x="7685" y="3170"/>
                </a:cubicBezTo>
                <a:lnTo>
                  <a:pt x="6958" y="3170"/>
                </a:lnTo>
                <a:cubicBezTo>
                  <a:pt x="6854" y="3170"/>
                  <a:pt x="6770" y="2986"/>
                  <a:pt x="6770" y="2758"/>
                </a:cubicBezTo>
                <a:lnTo>
                  <a:pt x="6770" y="1852"/>
                </a:lnTo>
                <a:cubicBezTo>
                  <a:pt x="6770" y="1624"/>
                  <a:pt x="6854" y="1440"/>
                  <a:pt x="6958" y="1440"/>
                </a:cubicBezTo>
                <a:close/>
                <a:moveTo>
                  <a:pt x="12418" y="1440"/>
                </a:moveTo>
                <a:lnTo>
                  <a:pt x="13146" y="1440"/>
                </a:lnTo>
                <a:cubicBezTo>
                  <a:pt x="13249" y="1440"/>
                  <a:pt x="13333" y="1624"/>
                  <a:pt x="13333" y="1852"/>
                </a:cubicBezTo>
                <a:lnTo>
                  <a:pt x="13333" y="2758"/>
                </a:lnTo>
                <a:cubicBezTo>
                  <a:pt x="13333" y="2986"/>
                  <a:pt x="13249" y="3170"/>
                  <a:pt x="13146" y="3170"/>
                </a:cubicBezTo>
                <a:lnTo>
                  <a:pt x="12418" y="3170"/>
                </a:lnTo>
                <a:cubicBezTo>
                  <a:pt x="12315" y="3170"/>
                  <a:pt x="12231" y="2986"/>
                  <a:pt x="12231" y="2758"/>
                </a:cubicBezTo>
                <a:lnTo>
                  <a:pt x="12231" y="1852"/>
                </a:lnTo>
                <a:cubicBezTo>
                  <a:pt x="12231" y="1624"/>
                  <a:pt x="12315" y="1440"/>
                  <a:pt x="12418" y="1440"/>
                </a:cubicBezTo>
                <a:close/>
                <a:moveTo>
                  <a:pt x="8883" y="4009"/>
                </a:moveTo>
                <a:cubicBezTo>
                  <a:pt x="8755" y="4009"/>
                  <a:pt x="8650" y="4237"/>
                  <a:pt x="8650" y="4517"/>
                </a:cubicBezTo>
                <a:lnTo>
                  <a:pt x="8650" y="18708"/>
                </a:lnTo>
                <a:lnTo>
                  <a:pt x="11477" y="18708"/>
                </a:lnTo>
                <a:lnTo>
                  <a:pt x="11477" y="4517"/>
                </a:lnTo>
                <a:cubicBezTo>
                  <a:pt x="11477" y="4237"/>
                  <a:pt x="11371" y="4009"/>
                  <a:pt x="11244" y="4009"/>
                </a:cubicBezTo>
                <a:lnTo>
                  <a:pt x="8883" y="4009"/>
                </a:lnTo>
                <a:close/>
                <a:moveTo>
                  <a:pt x="4185" y="4250"/>
                </a:moveTo>
                <a:lnTo>
                  <a:pt x="4951" y="4250"/>
                </a:lnTo>
                <a:lnTo>
                  <a:pt x="4951" y="6028"/>
                </a:lnTo>
                <a:lnTo>
                  <a:pt x="5651" y="5141"/>
                </a:lnTo>
                <a:lnTo>
                  <a:pt x="6034" y="6600"/>
                </a:lnTo>
                <a:lnTo>
                  <a:pt x="5334" y="7487"/>
                </a:lnTo>
                <a:lnTo>
                  <a:pt x="6034" y="8374"/>
                </a:lnTo>
                <a:lnTo>
                  <a:pt x="5651" y="9837"/>
                </a:lnTo>
                <a:lnTo>
                  <a:pt x="4951" y="8946"/>
                </a:lnTo>
                <a:lnTo>
                  <a:pt x="4951" y="10724"/>
                </a:lnTo>
                <a:lnTo>
                  <a:pt x="4185" y="10724"/>
                </a:lnTo>
                <a:lnTo>
                  <a:pt x="4185" y="8946"/>
                </a:lnTo>
                <a:lnTo>
                  <a:pt x="3486" y="9837"/>
                </a:lnTo>
                <a:lnTo>
                  <a:pt x="3103" y="8374"/>
                </a:lnTo>
                <a:lnTo>
                  <a:pt x="3802" y="7487"/>
                </a:lnTo>
                <a:lnTo>
                  <a:pt x="3103" y="6600"/>
                </a:lnTo>
                <a:lnTo>
                  <a:pt x="3486" y="5141"/>
                </a:lnTo>
                <a:lnTo>
                  <a:pt x="4185" y="6028"/>
                </a:lnTo>
                <a:lnTo>
                  <a:pt x="4185" y="4250"/>
                </a:lnTo>
                <a:close/>
                <a:moveTo>
                  <a:pt x="14546" y="5152"/>
                </a:moveTo>
                <a:cubicBezTo>
                  <a:pt x="14507" y="5152"/>
                  <a:pt x="14475" y="5225"/>
                  <a:pt x="14475" y="5312"/>
                </a:cubicBezTo>
                <a:lnTo>
                  <a:pt x="14475" y="18549"/>
                </a:lnTo>
                <a:cubicBezTo>
                  <a:pt x="14475" y="18636"/>
                  <a:pt x="14507" y="18708"/>
                  <a:pt x="14546" y="18708"/>
                </a:cubicBezTo>
                <a:lnTo>
                  <a:pt x="17209" y="18708"/>
                </a:lnTo>
                <a:cubicBezTo>
                  <a:pt x="17245" y="18708"/>
                  <a:pt x="17275" y="18652"/>
                  <a:pt x="17280" y="18575"/>
                </a:cubicBezTo>
                <a:cubicBezTo>
                  <a:pt x="17331" y="17837"/>
                  <a:pt x="17619" y="14302"/>
                  <a:pt x="18497" y="14302"/>
                </a:cubicBezTo>
                <a:cubicBezTo>
                  <a:pt x="19477" y="14302"/>
                  <a:pt x="19256" y="14302"/>
                  <a:pt x="19553" y="14302"/>
                </a:cubicBezTo>
                <a:cubicBezTo>
                  <a:pt x="19847" y="14302"/>
                  <a:pt x="20600" y="14434"/>
                  <a:pt x="20771" y="18022"/>
                </a:cubicBezTo>
                <a:cubicBezTo>
                  <a:pt x="20775" y="18104"/>
                  <a:pt x="20806" y="18170"/>
                  <a:pt x="20844" y="18166"/>
                </a:cubicBezTo>
                <a:cubicBezTo>
                  <a:pt x="21172" y="18133"/>
                  <a:pt x="21600" y="17845"/>
                  <a:pt x="21600" y="17053"/>
                </a:cubicBezTo>
                <a:lnTo>
                  <a:pt x="21600" y="15078"/>
                </a:lnTo>
                <a:cubicBezTo>
                  <a:pt x="21600" y="14587"/>
                  <a:pt x="21387" y="14185"/>
                  <a:pt x="21165" y="14143"/>
                </a:cubicBezTo>
                <a:cubicBezTo>
                  <a:pt x="21162" y="14569"/>
                  <a:pt x="21160" y="14915"/>
                  <a:pt x="21160" y="14915"/>
                </a:cubicBezTo>
                <a:cubicBezTo>
                  <a:pt x="21160" y="14915"/>
                  <a:pt x="20670" y="14482"/>
                  <a:pt x="20670" y="13894"/>
                </a:cubicBezTo>
                <a:cubicBezTo>
                  <a:pt x="20670" y="13306"/>
                  <a:pt x="20670" y="12543"/>
                  <a:pt x="20670" y="12543"/>
                </a:cubicBezTo>
                <a:lnTo>
                  <a:pt x="21102" y="12543"/>
                </a:lnTo>
                <a:cubicBezTo>
                  <a:pt x="21102" y="12517"/>
                  <a:pt x="21103" y="12497"/>
                  <a:pt x="21102" y="12491"/>
                </a:cubicBezTo>
                <a:cubicBezTo>
                  <a:pt x="21076" y="12124"/>
                  <a:pt x="20982" y="11120"/>
                  <a:pt x="20726" y="10932"/>
                </a:cubicBezTo>
                <a:cubicBezTo>
                  <a:pt x="20485" y="10755"/>
                  <a:pt x="19562" y="10148"/>
                  <a:pt x="18969" y="9874"/>
                </a:cubicBezTo>
                <a:cubicBezTo>
                  <a:pt x="18773" y="9783"/>
                  <a:pt x="18592" y="9570"/>
                  <a:pt x="18454" y="9250"/>
                </a:cubicBezTo>
                <a:lnTo>
                  <a:pt x="16846" y="6128"/>
                </a:lnTo>
                <a:cubicBezTo>
                  <a:pt x="16578" y="5506"/>
                  <a:pt x="16205" y="5152"/>
                  <a:pt x="15815" y="5152"/>
                </a:cubicBezTo>
                <a:lnTo>
                  <a:pt x="14546" y="5152"/>
                </a:lnTo>
                <a:close/>
                <a:moveTo>
                  <a:pt x="9426" y="5973"/>
                </a:moveTo>
                <a:lnTo>
                  <a:pt x="9874" y="5973"/>
                </a:lnTo>
                <a:lnTo>
                  <a:pt x="9874" y="9814"/>
                </a:lnTo>
                <a:lnTo>
                  <a:pt x="9426" y="9814"/>
                </a:lnTo>
                <a:cubicBezTo>
                  <a:pt x="9258" y="9814"/>
                  <a:pt x="9121" y="9514"/>
                  <a:pt x="9121" y="9143"/>
                </a:cubicBezTo>
                <a:lnTo>
                  <a:pt x="9121" y="6644"/>
                </a:lnTo>
                <a:cubicBezTo>
                  <a:pt x="9121" y="6273"/>
                  <a:pt x="9258" y="5973"/>
                  <a:pt x="9426" y="5973"/>
                </a:cubicBezTo>
                <a:close/>
                <a:moveTo>
                  <a:pt x="10252" y="5973"/>
                </a:moveTo>
                <a:lnTo>
                  <a:pt x="10700" y="5973"/>
                </a:lnTo>
                <a:cubicBezTo>
                  <a:pt x="10869" y="5973"/>
                  <a:pt x="11006" y="6273"/>
                  <a:pt x="11006" y="6644"/>
                </a:cubicBezTo>
                <a:lnTo>
                  <a:pt x="11006" y="9143"/>
                </a:lnTo>
                <a:cubicBezTo>
                  <a:pt x="11006" y="9514"/>
                  <a:pt x="10869" y="9814"/>
                  <a:pt x="10700" y="9814"/>
                </a:cubicBezTo>
                <a:lnTo>
                  <a:pt x="10252" y="9814"/>
                </a:lnTo>
                <a:lnTo>
                  <a:pt x="10252" y="5973"/>
                </a:lnTo>
                <a:close/>
                <a:moveTo>
                  <a:pt x="15208" y="6396"/>
                </a:moveTo>
                <a:lnTo>
                  <a:pt x="15955" y="6396"/>
                </a:lnTo>
                <a:cubicBezTo>
                  <a:pt x="16152" y="6396"/>
                  <a:pt x="16340" y="6601"/>
                  <a:pt x="16473" y="6960"/>
                </a:cubicBezTo>
                <a:lnTo>
                  <a:pt x="17324" y="8593"/>
                </a:lnTo>
                <a:cubicBezTo>
                  <a:pt x="17359" y="8688"/>
                  <a:pt x="17378" y="8813"/>
                  <a:pt x="17378" y="8942"/>
                </a:cubicBezTo>
                <a:lnTo>
                  <a:pt x="17378" y="9952"/>
                </a:lnTo>
                <a:cubicBezTo>
                  <a:pt x="17378" y="10235"/>
                  <a:pt x="17286" y="10464"/>
                  <a:pt x="17172" y="10464"/>
                </a:cubicBezTo>
                <a:lnTo>
                  <a:pt x="15208" y="10464"/>
                </a:lnTo>
                <a:cubicBezTo>
                  <a:pt x="15094" y="10464"/>
                  <a:pt x="15002" y="10235"/>
                  <a:pt x="15002" y="9952"/>
                </a:cubicBezTo>
                <a:lnTo>
                  <a:pt x="15002" y="6908"/>
                </a:lnTo>
                <a:cubicBezTo>
                  <a:pt x="15002" y="6625"/>
                  <a:pt x="15094" y="6396"/>
                  <a:pt x="15208" y="6396"/>
                </a:cubicBezTo>
                <a:close/>
                <a:moveTo>
                  <a:pt x="5547" y="15123"/>
                </a:moveTo>
                <a:cubicBezTo>
                  <a:pt x="4734" y="15123"/>
                  <a:pt x="4075" y="16575"/>
                  <a:pt x="4075" y="18363"/>
                </a:cubicBezTo>
                <a:cubicBezTo>
                  <a:pt x="4075" y="20151"/>
                  <a:pt x="4734" y="21600"/>
                  <a:pt x="5547" y="21600"/>
                </a:cubicBezTo>
                <a:cubicBezTo>
                  <a:pt x="6360" y="21600"/>
                  <a:pt x="7018" y="20151"/>
                  <a:pt x="7018" y="18363"/>
                </a:cubicBezTo>
                <a:cubicBezTo>
                  <a:pt x="7018" y="16575"/>
                  <a:pt x="6360" y="15123"/>
                  <a:pt x="5547" y="15123"/>
                </a:cubicBezTo>
                <a:close/>
                <a:moveTo>
                  <a:pt x="19074" y="15123"/>
                </a:moveTo>
                <a:cubicBezTo>
                  <a:pt x="18261" y="15123"/>
                  <a:pt x="17602" y="16575"/>
                  <a:pt x="17602" y="18363"/>
                </a:cubicBezTo>
                <a:cubicBezTo>
                  <a:pt x="17602" y="20151"/>
                  <a:pt x="18261" y="21600"/>
                  <a:pt x="19074" y="21600"/>
                </a:cubicBezTo>
                <a:cubicBezTo>
                  <a:pt x="19887" y="21600"/>
                  <a:pt x="20547" y="20151"/>
                  <a:pt x="20547" y="18363"/>
                </a:cubicBezTo>
                <a:cubicBezTo>
                  <a:pt x="20547" y="16575"/>
                  <a:pt x="19887" y="15123"/>
                  <a:pt x="19074" y="15123"/>
                </a:cubicBezTo>
                <a:close/>
                <a:moveTo>
                  <a:pt x="5547" y="16990"/>
                </a:moveTo>
                <a:cubicBezTo>
                  <a:pt x="5892" y="16990"/>
                  <a:pt x="6171" y="17605"/>
                  <a:pt x="6171" y="18363"/>
                </a:cubicBezTo>
                <a:cubicBezTo>
                  <a:pt x="6171" y="19122"/>
                  <a:pt x="5892" y="19737"/>
                  <a:pt x="5547" y="19737"/>
                </a:cubicBezTo>
                <a:cubicBezTo>
                  <a:pt x="5202" y="19737"/>
                  <a:pt x="4922" y="19122"/>
                  <a:pt x="4922" y="18363"/>
                </a:cubicBezTo>
                <a:cubicBezTo>
                  <a:pt x="4922" y="17605"/>
                  <a:pt x="5202" y="16990"/>
                  <a:pt x="5547" y="16990"/>
                </a:cubicBezTo>
                <a:close/>
                <a:moveTo>
                  <a:pt x="19074" y="16990"/>
                </a:moveTo>
                <a:cubicBezTo>
                  <a:pt x="19419" y="16990"/>
                  <a:pt x="19698" y="17605"/>
                  <a:pt x="19698" y="18363"/>
                </a:cubicBezTo>
                <a:cubicBezTo>
                  <a:pt x="19698" y="19122"/>
                  <a:pt x="19419" y="19737"/>
                  <a:pt x="19074" y="19737"/>
                </a:cubicBezTo>
                <a:cubicBezTo>
                  <a:pt x="18729" y="19737"/>
                  <a:pt x="18449" y="19122"/>
                  <a:pt x="18449" y="18363"/>
                </a:cubicBezTo>
                <a:cubicBezTo>
                  <a:pt x="18449" y="17605"/>
                  <a:pt x="18729" y="16990"/>
                  <a:pt x="19074" y="16990"/>
                </a:cubicBezTo>
                <a:close/>
              </a:path>
            </a:pathLst>
          </a:custGeom>
          <a:blipFill>
            <a:blip r:embed="rId5"/>
          </a:blipFill>
          <a:ln w="12700">
            <a:miter lim="400000"/>
          </a:ln>
        </p:spPr>
        <p:txBody>
          <a:bodyPr lIns="50800" tIns="50800" rIns="50800" bIns="50800" anchor="ctr"/>
          <a:lstStyle/>
          <a:p>
            <a:pPr>
              <a:defRPr sz="3000">
                <a:solidFill>
                  <a:srgbClr val="FFFFFF"/>
                </a:solidFill>
                <a:effectLst>
                  <a:outerShdw blurRad="25400" dist="12700" dir="5400000" rotWithShape="0">
                    <a:srgbClr val="000000">
                      <a:alpha val="50000"/>
                    </a:srgbClr>
                  </a:outerShdw>
                </a:effectLst>
              </a:defRPr>
            </a:pPr>
            <a:endParaRPr/>
          </a:p>
        </p:txBody>
      </p:sp>
      <p:sp>
        <p:nvSpPr>
          <p:cNvPr id="2" name="スライド番号プレースホルダー 1">
            <a:extLst>
              <a:ext uri="{FF2B5EF4-FFF2-40B4-BE49-F238E27FC236}">
                <a16:creationId xmlns:a16="http://schemas.microsoft.com/office/drawing/2014/main" xmlns="" id="{8133CF9E-7B54-488B-B881-3D072574A31F}"/>
              </a:ext>
            </a:extLst>
          </p:cNvPr>
          <p:cNvSpPr>
            <a:spLocks noGrp="1"/>
          </p:cNvSpPr>
          <p:nvPr>
            <p:ph type="sldNum" sz="quarter" idx="2"/>
          </p:nvPr>
        </p:nvSpPr>
        <p:spPr/>
        <p:txBody>
          <a:bodyPr/>
          <a:lstStyle/>
          <a:p>
            <a:fld id="{86CB4B4D-7CA3-9044-876B-883B54F8677D}" type="slidenum">
              <a:rPr lang="en-US" altLang="ja-JP" smtClean="0"/>
              <a:t>8</a:t>
            </a:fld>
            <a:endParaRPr lang="ja-JP" altLang="en-US"/>
          </a:p>
        </p:txBody>
      </p:sp>
      <p:sp>
        <p:nvSpPr>
          <p:cNvPr id="7" name="テキスト ボックス 6">
            <a:extLst>
              <a:ext uri="{FF2B5EF4-FFF2-40B4-BE49-F238E27FC236}">
                <a16:creationId xmlns:a16="http://schemas.microsoft.com/office/drawing/2014/main" xmlns="" id="{207FC39E-07AD-4086-A2EC-5300CCC01A6D}"/>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1. 鼻骨骨折、外傷による鼻出血ー前編"/>
          <p:cNvSpPr txBox="1">
            <a:spLocks noGrp="1"/>
          </p:cNvSpPr>
          <p:nvPr>
            <p:ph type="title"/>
          </p:nvPr>
        </p:nvSpPr>
        <p:spPr>
          <a:prstGeom prst="rect">
            <a:avLst/>
          </a:prstGeom>
        </p:spPr>
        <p:txBody>
          <a:bodyPr/>
          <a:lstStyle>
            <a:lvl1pPr defTabSz="549148">
              <a:defRPr sz="6016"/>
            </a:lvl1pPr>
          </a:lstStyle>
          <a:p>
            <a:r>
              <a:t>1. 鼻骨骨折、外傷による鼻出血ー前編</a:t>
            </a:r>
          </a:p>
        </p:txBody>
      </p:sp>
      <p:sp>
        <p:nvSpPr>
          <p:cNvPr id="2" name="スライド番号プレースホルダー 1">
            <a:extLst>
              <a:ext uri="{FF2B5EF4-FFF2-40B4-BE49-F238E27FC236}">
                <a16:creationId xmlns:a16="http://schemas.microsoft.com/office/drawing/2014/main" xmlns="" id="{F0751390-2248-48B3-848E-660454464335}"/>
              </a:ext>
            </a:extLst>
          </p:cNvPr>
          <p:cNvSpPr>
            <a:spLocks noGrp="1"/>
          </p:cNvSpPr>
          <p:nvPr>
            <p:ph type="sldNum" sz="quarter" idx="2"/>
          </p:nvPr>
        </p:nvSpPr>
        <p:spPr/>
        <p:txBody>
          <a:bodyPr/>
          <a:lstStyle/>
          <a:p>
            <a:fld id="{86CB4B4D-7CA3-9044-876B-883B54F8677D}" type="slidenum">
              <a:rPr lang="en-US" altLang="ja-JP" smtClean="0"/>
              <a:t>9</a:t>
            </a:fld>
            <a:endParaRPr lang="ja-JP" altLang="en-US"/>
          </a:p>
        </p:txBody>
      </p:sp>
      <p:sp>
        <p:nvSpPr>
          <p:cNvPr id="4" name="テキスト ボックス 3">
            <a:extLst>
              <a:ext uri="{FF2B5EF4-FFF2-40B4-BE49-F238E27FC236}">
                <a16:creationId xmlns:a16="http://schemas.microsoft.com/office/drawing/2014/main" xmlns="" id="{FA02CD94-0C7B-4888-BB0F-F54A93977A97}"/>
              </a:ext>
            </a:extLst>
          </p:cNvPr>
          <p:cNvSpPr txBox="1"/>
          <p:nvPr/>
        </p:nvSpPr>
        <p:spPr>
          <a:xfrm flipH="1">
            <a:off x="4747363" y="8712118"/>
            <a:ext cx="444469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dirty="0">
                <a:ln>
                  <a:noFill/>
                </a:ln>
                <a:solidFill>
                  <a:srgbClr val="606060"/>
                </a:solidFill>
                <a:effectLst/>
                <a:uFillTx/>
                <a:latin typeface="+mn-lt"/>
                <a:ea typeface="+mn-ea"/>
                <a:cs typeface="+mn-cs"/>
                <a:sym typeface="Gill Sans"/>
              </a:rPr>
              <a:t>大阪府医師会学校医部会</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1286</Words>
  <Application>Microsoft Office PowerPoint</Application>
  <PresentationFormat>ユーザー設定</PresentationFormat>
  <Paragraphs>252</Paragraphs>
  <Slides>36</Slides>
  <Notes>28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36</vt:i4>
      </vt:variant>
    </vt:vector>
  </HeadingPairs>
  <TitlesOfParts>
    <vt:vector size="41" baseType="lpstr">
      <vt:lpstr>Gill Sans</vt:lpstr>
      <vt:lpstr>Gill Sans Light</vt:lpstr>
      <vt:lpstr>ヒラギノ角ゴ ProN W3</vt:lpstr>
      <vt:lpstr>游ゴシック</vt:lpstr>
      <vt:lpstr>New_Template3</vt:lpstr>
      <vt:lpstr>学校における耳鼻咽喉科領域の外傷について</vt:lpstr>
      <vt:lpstr>PowerPoint プレゼンテーション</vt:lpstr>
      <vt:lpstr>はじめに</vt:lpstr>
      <vt:lpstr>新耳鼻咽喉科学  東京大学名誉教授 切替一郎　原著 野村恭也　編著</vt:lpstr>
      <vt:lpstr>学校における耳鼻咽喉科救急疾患の対応と処置（日本耳鼻咽喉科学会　学校保健委員会）</vt:lpstr>
      <vt:lpstr>PowerPoint プレゼンテーション</vt:lpstr>
      <vt:lpstr>緊急度の表現</vt:lpstr>
      <vt:lpstr>医療機関</vt:lpstr>
      <vt:lpstr>1. 鼻骨骨折、外傷による鼻出血ー前編</vt:lpstr>
      <vt:lpstr>2. その他の顔面頸部の外傷ー前編</vt:lpstr>
      <vt:lpstr>3. 耳の外傷：外傷性鼓膜穿孔、音響外傷、耳介の外傷など</vt:lpstr>
      <vt:lpstr>耳の外傷：耳介の外傷など</vt:lpstr>
      <vt:lpstr>外傷性鼓膜穿孔</vt:lpstr>
      <vt:lpstr>PowerPoint プレゼンテーション</vt:lpstr>
      <vt:lpstr>耳かき外傷</vt:lpstr>
      <vt:lpstr>耳への圧外傷後の難聴について</vt:lpstr>
      <vt:lpstr>外傷性鼓膜穿孔の治療（対応）</vt:lpstr>
      <vt:lpstr>音響外傷</vt:lpstr>
      <vt:lpstr>心因性難聴（補足解説）</vt:lpstr>
      <vt:lpstr>4. 異物（耳・鼻・咽喉・気道）</vt:lpstr>
      <vt:lpstr>耳の異物（外耳道異物）</vt:lpstr>
      <vt:lpstr>鼻の異物（鼻腔異物）</vt:lpstr>
      <vt:lpstr>咽頭の異物</vt:lpstr>
      <vt:lpstr>頸部食道・下咽頭の異物</vt:lpstr>
      <vt:lpstr>喉頭・気管・気管支の異物</vt:lpstr>
      <vt:lpstr>☆注意を要する異物＝ボタン電池</vt:lpstr>
      <vt:lpstr>5. 学校給食における誤嚥・窒息</vt:lpstr>
      <vt:lpstr>学校給食における誤嚥・窒息の対応</vt:lpstr>
      <vt:lpstr>学校給食における窒息事故の防止についてー文部科学省</vt:lpstr>
      <vt:lpstr>PowerPoint プレゼンテーション</vt:lpstr>
      <vt:lpstr>PowerPoint プレゼンテーション</vt:lpstr>
      <vt:lpstr>PowerPoint プレゼンテーション</vt:lpstr>
      <vt:lpstr>ハイムリッヒ法（腹部突き上げ法）</vt:lpstr>
      <vt:lpstr>背部叩打法</vt:lpstr>
      <vt:lpstr>さいごに</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学校における耳鼻咽喉科領域の外傷について</dc:title>
  <dc:creator>hensyu</dc:creator>
  <cp:lastModifiedBy>hensyu</cp:lastModifiedBy>
  <cp:revision>11</cp:revision>
  <cp:lastPrinted>2021-08-20T10:49:14Z</cp:lastPrinted>
  <dcterms:modified xsi:type="dcterms:W3CDTF">2021-10-27T04:30:53Z</dcterms:modified>
</cp:coreProperties>
</file>