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0"/>
  </p:notesMasterIdLst>
  <p:handoutMasterIdLst>
    <p:handoutMasterId r:id="rId41"/>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Lst>
  <p:sldSz cx="13004800" cy="9753600"/>
  <p:notesSz cx="6735763" cy="9866313"/>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1pPr>
    <a:lvl2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2pPr>
    <a:lvl3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3pPr>
    <a:lvl4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4pPr>
    <a:lvl5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5pPr>
    <a:lvl6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6pPr>
    <a:lvl7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7pPr>
    <a:lvl8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8pPr>
    <a:lvl9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606060"/>
        </a:fontRef>
        <a:srgbClr val="606060"/>
      </a:tcTxStyle>
      <a:tcStyle>
        <a:tcBdr>
          <a:left>
            <a:ln w="12700" cap="flat">
              <a:noFill/>
              <a:miter lim="400000"/>
            </a:ln>
          </a:left>
          <a:right>
            <a:ln w="12700" cap="flat">
              <a:noFill/>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noFill/>
              <a:miter lim="400000"/>
            </a:ln>
          </a:insideV>
        </a:tcBdr>
        <a:fill>
          <a:noFill/>
        </a:fill>
      </a:tcStyle>
    </a:wholeTbl>
    <a:band2H>
      <a:tcTxStyle/>
      <a:tcStyle>
        <a:tcBdr/>
        <a:fill>
          <a:solidFill>
            <a:srgbClr val="E7E3D2">
              <a:alpha val="50000"/>
            </a:srgbClr>
          </a:solidFill>
        </a:fill>
      </a:tcStyle>
    </a:band2H>
    <a:firstCol>
      <a:tcTxStyle b="off" i="off">
        <a:fontRef idx="minor">
          <a:srgbClr val="FFFFFF"/>
        </a:fontRef>
        <a:srgbClr val="FFFFFF"/>
      </a:tcTxStyle>
      <a:tcStyle>
        <a:tcBdr>
          <a:left>
            <a:ln w="12700" cap="flat">
              <a:noFill/>
              <a:miter lim="400000"/>
            </a:ln>
          </a:left>
          <a:right>
            <a:ln w="12700" cap="flat">
              <a:solidFill>
                <a:srgbClr val="FDF6DA"/>
              </a:solidFill>
              <a:prstDash val="solid"/>
              <a:miter lim="400000"/>
            </a:ln>
          </a:right>
          <a:top>
            <a:ln w="12700" cap="flat">
              <a:solidFill>
                <a:srgbClr val="FDF6DA"/>
              </a:solidFill>
              <a:prstDash val="solid"/>
              <a:miter lim="400000"/>
            </a:ln>
          </a:top>
          <a:bottom>
            <a:ln w="12700" cap="flat">
              <a:solidFill>
                <a:srgbClr val="FDF6DA"/>
              </a:solidFill>
              <a:prstDash val="solid"/>
              <a:miter lim="400000"/>
            </a:ln>
          </a:bottom>
          <a:insideH>
            <a:ln w="12700" cap="flat">
              <a:solidFill>
                <a:srgbClr val="FDF6DA"/>
              </a:solidFill>
              <a:prstDash val="solid"/>
              <a:miter lim="400000"/>
            </a:ln>
          </a:insideH>
          <a:insideV>
            <a:ln w="12700" cap="flat">
              <a:noFill/>
              <a:miter lim="400000"/>
            </a:ln>
          </a:insideV>
        </a:tcBdr>
        <a:fill>
          <a:solidFill>
            <a:srgbClr val="A5C69B"/>
          </a:solidFill>
        </a:fill>
      </a:tcStyle>
    </a:firstCol>
    <a:lastRow>
      <a:tcTxStyle b="off" i="off">
        <a:fontRef idx="minor">
          <a:srgbClr val="606060"/>
        </a:fontRef>
        <a:srgbClr val="606060"/>
      </a:tcTxStyle>
      <a:tcStyle>
        <a:tcBdr>
          <a:left>
            <a:ln w="12700" cap="flat">
              <a:noFill/>
              <a:miter lim="400000"/>
            </a:ln>
          </a:left>
          <a:right>
            <a:ln w="12700" cap="flat">
              <a:noFill/>
              <a:miter lim="400000"/>
            </a:ln>
          </a:right>
          <a:top>
            <a:ln w="25400" cap="flat">
              <a:solidFill>
                <a:srgbClr val="000000"/>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solidFill>
                <a:srgbClr val="FDF6DA"/>
              </a:solidFill>
              <a:prstDash val="solid"/>
              <a:miter lim="400000"/>
            </a:ln>
          </a:bottom>
          <a:insideH>
            <a:ln w="12700" cap="flat">
              <a:solidFill>
                <a:srgbClr val="FDF6DA"/>
              </a:solidFill>
              <a:prstDash val="solid"/>
              <a:miter lim="400000"/>
            </a:ln>
          </a:insideH>
          <a:insideV>
            <a:ln w="12700" cap="flat">
              <a:noFill/>
              <a:miter lim="400000"/>
            </a:ln>
          </a:insideV>
        </a:tcBdr>
        <a:fill>
          <a:solidFill>
            <a:srgbClr val="7C9D69"/>
          </a:solidFill>
        </a:fill>
      </a:tcStyle>
    </a:firstRow>
  </a:tblStyle>
  <a:tblStyle styleId="{C7B018BB-80A7-4F77-B60F-C8B233D01FF8}" styleName="">
    <a:tblBg/>
    <a:wholeTbl>
      <a:tcTxStyle b="off" i="off">
        <a:fontRef idx="minor">
          <a:srgbClr val="606060"/>
        </a:fontRef>
        <a:srgbClr val="606060"/>
      </a:tcTxStyle>
      <a:tcStyle>
        <a:tcBdr>
          <a:left>
            <a:ln w="12700" cap="flat">
              <a:solidFill>
                <a:srgbClr val="BDBBB3"/>
              </a:solidFill>
              <a:prstDash val="solid"/>
              <a:miter lim="400000"/>
            </a:ln>
          </a:left>
          <a:right>
            <a:ln w="12700" cap="flat">
              <a:solidFill>
                <a:srgbClr val="BDBBB3"/>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BDBBB3"/>
              </a:solidFill>
              <a:prstDash val="solid"/>
              <a:miter lim="400000"/>
            </a:ln>
          </a:insideV>
        </a:tcBdr>
        <a:fill>
          <a:solidFill>
            <a:srgbClr val="E7E3D2"/>
          </a:solidFill>
        </a:fill>
      </a:tcStyle>
    </a:wholeTbl>
    <a:band2H>
      <a:tcTxStyle/>
      <a:tcStyle>
        <a:tcBdr/>
        <a:fill>
          <a:solidFill>
            <a:srgbClr val="F6F2E5"/>
          </a:solidFill>
        </a:fill>
      </a:tcStyle>
    </a:band2H>
    <a:firstCol>
      <a:tcTxStyle b="off" i="off">
        <a:fontRef idx="minor">
          <a:srgbClr val="606060"/>
        </a:fontRef>
        <a:srgbClr val="606060"/>
      </a:tcTxStyle>
      <a:tcStyle>
        <a:tcBdr>
          <a:left>
            <a:ln w="12700" cap="flat">
              <a:solidFill>
                <a:srgbClr val="A5A59F"/>
              </a:solidFill>
              <a:prstDash val="solid"/>
              <a:miter lim="400000"/>
            </a:ln>
          </a:left>
          <a:right>
            <a:ln w="12700" cap="flat">
              <a:solidFill>
                <a:srgbClr val="A5A59F"/>
              </a:solidFill>
              <a:prstDash val="solid"/>
              <a:miter lim="400000"/>
            </a:ln>
          </a:right>
          <a:top>
            <a:ln w="12700" cap="flat">
              <a:solidFill>
                <a:srgbClr val="A5A59F"/>
              </a:solidFill>
              <a:prstDash val="solid"/>
              <a:miter lim="400000"/>
            </a:ln>
          </a:top>
          <a:bottom>
            <a:ln w="12700" cap="flat">
              <a:solidFill>
                <a:srgbClr val="A5A59F"/>
              </a:solidFill>
              <a:prstDash val="solid"/>
              <a:miter lim="400000"/>
            </a:ln>
          </a:bottom>
          <a:insideH>
            <a:ln w="12700" cap="flat">
              <a:solidFill>
                <a:srgbClr val="A5A59F"/>
              </a:solidFill>
              <a:prstDash val="solid"/>
              <a:miter lim="400000"/>
            </a:ln>
          </a:insideH>
          <a:insideV>
            <a:ln w="12700" cap="flat">
              <a:solidFill>
                <a:srgbClr val="A5A59F"/>
              </a:solidFill>
              <a:prstDash val="solid"/>
              <a:miter lim="400000"/>
            </a:ln>
          </a:insideV>
        </a:tcBdr>
        <a:fill>
          <a:solidFill>
            <a:srgbClr val="D3CDB7"/>
          </a:solidFill>
        </a:fill>
      </a:tcStyle>
    </a:firstCol>
    <a:lastRow>
      <a:tcTxStyle b="off" i="off">
        <a:fontRef idx="minor">
          <a:srgbClr val="606060"/>
        </a:fontRef>
        <a:srgbClr val="606060"/>
      </a:tcTxStyle>
      <a:tcStyle>
        <a:tcBdr>
          <a:left>
            <a:ln w="12700" cap="flat">
              <a:solidFill>
                <a:srgbClr val="A5A59F"/>
              </a:solidFill>
              <a:prstDash val="solid"/>
              <a:miter lim="400000"/>
            </a:ln>
          </a:left>
          <a:right>
            <a:ln w="12700" cap="flat">
              <a:solidFill>
                <a:srgbClr val="A5A59F"/>
              </a:solidFill>
              <a:prstDash val="solid"/>
              <a:miter lim="400000"/>
            </a:ln>
          </a:right>
          <a:top>
            <a:ln w="12700" cap="flat">
              <a:solidFill>
                <a:srgbClr val="A5A59F"/>
              </a:solidFill>
              <a:prstDash val="solid"/>
              <a:miter lim="400000"/>
            </a:ln>
          </a:top>
          <a:bottom>
            <a:ln w="12700" cap="flat">
              <a:solidFill>
                <a:srgbClr val="A5A59F"/>
              </a:solidFill>
              <a:prstDash val="solid"/>
              <a:miter lim="400000"/>
            </a:ln>
          </a:bottom>
          <a:insideH>
            <a:ln w="12700" cap="flat">
              <a:solidFill>
                <a:srgbClr val="A5A59F"/>
              </a:solidFill>
              <a:prstDash val="solid"/>
              <a:miter lim="400000"/>
            </a:ln>
          </a:insideH>
          <a:insideV>
            <a:ln w="12700" cap="flat">
              <a:solidFill>
                <a:srgbClr val="A5A59F"/>
              </a:solidFill>
              <a:prstDash val="solid"/>
              <a:miter lim="400000"/>
            </a:ln>
          </a:insideV>
        </a:tcBdr>
        <a:fill>
          <a:noFill/>
        </a:fill>
      </a:tcStyle>
    </a:lastRow>
    <a:firstRow>
      <a:tcTxStyle b="off" i="off">
        <a:fontRef idx="minor">
          <a:srgbClr val="FFFFFF"/>
        </a:fontRef>
        <a:srgbClr val="FFFFFF"/>
      </a:tcTxStyle>
      <a:tcStyle>
        <a:tcBdr>
          <a:left>
            <a:ln w="12700" cap="flat">
              <a:solidFill>
                <a:srgbClr val="8E755A"/>
              </a:solidFill>
              <a:prstDash val="solid"/>
              <a:miter lim="400000"/>
            </a:ln>
          </a:left>
          <a:right>
            <a:ln w="12700" cap="flat">
              <a:solidFill>
                <a:srgbClr val="8E755A"/>
              </a:solidFill>
              <a:prstDash val="solid"/>
              <a:miter lim="400000"/>
            </a:ln>
          </a:right>
          <a:top>
            <a:ln w="12700" cap="flat">
              <a:solidFill>
                <a:srgbClr val="A5A59F"/>
              </a:solidFill>
              <a:prstDash val="solid"/>
              <a:miter lim="400000"/>
            </a:ln>
          </a:top>
          <a:bottom>
            <a:ln w="12700" cap="flat">
              <a:solidFill>
                <a:srgbClr val="A5A59F"/>
              </a:solidFill>
              <a:prstDash val="solid"/>
              <a:miter lim="400000"/>
            </a:ln>
          </a:bottom>
          <a:insideH>
            <a:ln w="12700" cap="flat">
              <a:solidFill>
                <a:srgbClr val="8E755A"/>
              </a:solidFill>
              <a:prstDash val="solid"/>
              <a:miter lim="400000"/>
            </a:ln>
          </a:insideH>
          <a:insideV>
            <a:ln w="12700" cap="flat">
              <a:solidFill>
                <a:srgbClr val="8E755A"/>
              </a:solidFill>
              <a:prstDash val="solid"/>
              <a:miter lim="400000"/>
            </a:ln>
          </a:insideV>
        </a:tcBdr>
        <a:fill>
          <a:noFill/>
        </a:fill>
      </a:tcStyle>
    </a:firstRow>
  </a:tblStyle>
  <a:tblStyle styleId="{EEE7283C-3CF3-47DC-8721-378D4A62B228}" styleName="">
    <a:tblBg/>
    <a:wholeTbl>
      <a:tcTxStyle b="off" i="off">
        <a:fontRef idx="major">
          <a:srgbClr val="606060"/>
        </a:fontRef>
        <a:srgbClr val="606060"/>
      </a:tcTxStyle>
      <a:tcStyle>
        <a:tcBdr>
          <a:left>
            <a:ln w="12700" cap="flat">
              <a:noFill/>
              <a:miter lim="400000"/>
            </a:ln>
          </a:left>
          <a:right>
            <a:ln w="12700" cap="flat">
              <a:noFill/>
              <a:miter lim="400000"/>
            </a:ln>
          </a:right>
          <a:top>
            <a:ln w="12700" cap="flat">
              <a:solidFill>
                <a:srgbClr val="BDBBB3"/>
              </a:solidFill>
              <a:prstDash val="solid"/>
              <a:miter lim="400000"/>
            </a:ln>
          </a:top>
          <a:bottom>
            <a:ln w="12700" cap="flat">
              <a:solidFill>
                <a:srgbClr val="BDBBB3"/>
              </a:solidFill>
              <a:prstDash val="solid"/>
              <a:miter lim="400000"/>
            </a:ln>
          </a:bottom>
          <a:insideH>
            <a:ln w="12700" cap="flat">
              <a:solidFill>
                <a:srgbClr val="BDBBB3"/>
              </a:solidFill>
              <a:prstDash val="solid"/>
              <a:miter lim="400000"/>
            </a:ln>
          </a:insideH>
          <a:insideV>
            <a:ln w="12700" cap="flat">
              <a:noFill/>
              <a:miter lim="400000"/>
            </a:ln>
          </a:insideV>
        </a:tcBdr>
        <a:fill>
          <a:solidFill>
            <a:srgbClr val="E6E3DA"/>
          </a:solidFill>
        </a:fill>
      </a:tcStyle>
    </a:wholeTbl>
    <a:band2H>
      <a:tcTxStyle/>
      <a:tcStyle>
        <a:tcBdr/>
        <a:fill>
          <a:solidFill>
            <a:srgbClr val="F9F5E8"/>
          </a:solidFill>
        </a:fill>
      </a:tcStyle>
    </a:band2H>
    <a:firstCol>
      <a:tcTxStyle b="off" i="off">
        <a:fontRef idx="minor">
          <a:srgbClr val="606060"/>
        </a:fontRef>
        <a:srgbClr val="606060"/>
      </a:tcTxStyle>
      <a:tcStyle>
        <a:tcBdr>
          <a:left>
            <a:ln w="12700" cap="flat">
              <a:solidFill>
                <a:srgbClr val="A5A59F"/>
              </a:solidFill>
              <a:prstDash val="solid"/>
              <a:miter lim="400000"/>
            </a:ln>
          </a:left>
          <a:right>
            <a:ln w="12700" cap="flat">
              <a:solidFill>
                <a:srgbClr val="A5A59F"/>
              </a:solidFill>
              <a:prstDash val="solid"/>
              <a:miter lim="400000"/>
            </a:ln>
          </a:right>
          <a:top>
            <a:ln w="12700" cap="flat">
              <a:solidFill>
                <a:srgbClr val="A5A59F"/>
              </a:solidFill>
              <a:prstDash val="solid"/>
              <a:miter lim="400000"/>
            </a:ln>
          </a:top>
          <a:bottom>
            <a:ln w="12700" cap="flat">
              <a:solidFill>
                <a:srgbClr val="A5A59F"/>
              </a:solidFill>
              <a:prstDash val="solid"/>
              <a:miter lim="400000"/>
            </a:ln>
          </a:bottom>
          <a:insideH>
            <a:ln w="12700" cap="flat">
              <a:solidFill>
                <a:srgbClr val="A5A59F"/>
              </a:solidFill>
              <a:prstDash val="solid"/>
              <a:miter lim="400000"/>
            </a:ln>
          </a:insideH>
          <a:insideV>
            <a:ln w="12700" cap="flat">
              <a:noFill/>
              <a:miter lim="400000"/>
            </a:ln>
          </a:insideV>
        </a:tcBdr>
        <a:fill>
          <a:solidFill>
            <a:srgbClr val="D6D5D0"/>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BDBBB3"/>
              </a:solidFill>
              <a:prstDash val="solid"/>
              <a:miter lim="400000"/>
            </a:ln>
          </a:top>
          <a:bottom>
            <a:ln w="12700" cap="flat">
              <a:solidFill>
                <a:srgbClr val="A5A59F"/>
              </a:solidFill>
              <a:prstDash val="solid"/>
              <a:miter lim="400000"/>
            </a:ln>
          </a:bottom>
          <a:insideH>
            <a:ln w="12700" cap="flat">
              <a:solidFill>
                <a:srgbClr val="4D6166"/>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A5A59F"/>
              </a:solidFill>
              <a:prstDash val="solid"/>
              <a:miter lim="400000"/>
            </a:ln>
          </a:top>
          <a:bottom>
            <a:ln w="12700" cap="flat">
              <a:solidFill>
                <a:srgbClr val="BDBBB3"/>
              </a:solidFill>
              <a:prstDash val="solid"/>
              <a:miter lim="400000"/>
            </a:ln>
          </a:bottom>
          <a:insideH>
            <a:ln w="12700" cap="flat">
              <a:solidFill>
                <a:srgbClr val="657477"/>
              </a:solidFill>
              <a:prstDash val="solid"/>
              <a:miter lim="400000"/>
            </a:ln>
          </a:insideH>
          <a:insideV>
            <a:ln w="12700" cap="flat">
              <a:noFill/>
              <a:miter lim="400000"/>
            </a:ln>
          </a:insideV>
        </a:tcBdr>
        <a:fill>
          <a:noFill/>
        </a:fill>
      </a:tcStyle>
    </a:firstRow>
  </a:tblStyle>
  <a:tblStyle styleId="{CF821DB8-F4EB-4A41-A1BA-3FCAFE7338EE}" styleName="">
    <a:tblBg/>
    <a:wholeTbl>
      <a:tcTxStyle b="off" i="off">
        <a:fontRef idx="minor">
          <a:srgbClr val="606060"/>
        </a:fontRef>
        <a:srgbClr val="606060"/>
      </a:tcTxStyle>
      <a:tcStyle>
        <a:tcBdr>
          <a:left>
            <a:ln w="12700" cap="flat">
              <a:noFill/>
              <a:miter lim="400000"/>
            </a:ln>
          </a:left>
          <a:right>
            <a:ln w="12700" cap="flat">
              <a:noFill/>
              <a:miter lim="400000"/>
            </a:ln>
          </a:right>
          <a:top>
            <a:ln w="12700" cap="flat">
              <a:solidFill>
                <a:srgbClr val="AAA6A6"/>
              </a:solidFill>
              <a:custDash>
                <a:ds d="200000" sp="200000"/>
              </a:custDash>
              <a:miter lim="400000"/>
            </a:ln>
          </a:top>
          <a:bottom>
            <a:ln w="12700" cap="flat">
              <a:solidFill>
                <a:srgbClr val="AAA6A6"/>
              </a:solidFill>
              <a:custDash>
                <a:ds d="200000" sp="200000"/>
              </a:custDash>
              <a:miter lim="400000"/>
            </a:ln>
          </a:bottom>
          <a:insideH>
            <a:ln w="12700" cap="flat">
              <a:solidFill>
                <a:srgbClr val="AAA6A6"/>
              </a:solidFill>
              <a:custDash>
                <a:ds d="200000" sp="200000"/>
              </a:custDash>
              <a:miter lim="400000"/>
            </a:ln>
          </a:insideH>
          <a:insideV>
            <a:ln w="12700" cap="flat">
              <a:noFill/>
              <a:miter lim="400000"/>
            </a:ln>
          </a:insideV>
        </a:tcBdr>
        <a:fill>
          <a:solidFill>
            <a:srgbClr val="EFECE2"/>
          </a:solidFill>
        </a:fill>
      </a:tcStyle>
    </a:wholeTbl>
    <a:band2H>
      <a:tcTxStyle/>
      <a:tcStyle>
        <a:tcBdr/>
        <a:fill>
          <a:solidFill>
            <a:srgbClr val="FFFBF1"/>
          </a:solidFill>
        </a:fill>
      </a:tcStyle>
    </a:band2H>
    <a:firstCol>
      <a:tcTxStyle b="off" i="off">
        <a:fontRef idx="minor">
          <a:srgbClr val="606060"/>
        </a:fontRef>
        <a:srgbClr val="606060"/>
      </a:tcTxStyle>
      <a:tcStyle>
        <a:tcBdr>
          <a:left>
            <a:ln w="12700" cap="flat">
              <a:solidFill>
                <a:srgbClr val="000000"/>
              </a:solidFill>
              <a:prstDash val="solid"/>
              <a:miter lim="400000"/>
            </a:ln>
          </a:left>
          <a:right>
            <a:ln w="12700" cap="flat">
              <a:solidFill>
                <a:srgbClr val="A29A85"/>
              </a:solidFill>
              <a:prstDash val="solid"/>
              <a:miter lim="400000"/>
            </a:ln>
          </a:right>
          <a:top>
            <a:ln w="12700" cap="flat">
              <a:solidFill>
                <a:srgbClr val="AAA6A6"/>
              </a:solidFill>
              <a:custDash>
                <a:ds d="200000" sp="200000"/>
              </a:custDash>
              <a:miter lim="400000"/>
            </a:ln>
          </a:top>
          <a:bottom>
            <a:ln w="12700" cap="flat">
              <a:solidFill>
                <a:srgbClr val="AAA6A6"/>
              </a:solidFill>
              <a:custDash>
                <a:ds d="200000" sp="200000"/>
              </a:custDash>
              <a:miter lim="400000"/>
            </a:ln>
          </a:bottom>
          <a:insideH>
            <a:ln w="12700" cap="flat">
              <a:solidFill>
                <a:srgbClr val="AAA6A6"/>
              </a:solidFill>
              <a:custDash>
                <a:ds d="200000" sp="200000"/>
              </a:custDash>
              <a:miter lim="400000"/>
            </a:ln>
          </a:insideH>
          <a:insideV>
            <a:ln w="12700" cap="flat">
              <a:noFill/>
              <a:miter lim="400000"/>
            </a:ln>
          </a:insideV>
        </a:tcBdr>
        <a:fill>
          <a:solidFill>
            <a:srgbClr val="E8E4D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A29A85"/>
              </a:solidFill>
              <a:prstDash val="solid"/>
              <a:miter lim="400000"/>
            </a:ln>
          </a:top>
          <a:bottom>
            <a:ln w="12700" cap="flat">
              <a:solidFill>
                <a:srgbClr val="000000"/>
              </a:solidFill>
              <a:prstDash val="solid"/>
              <a:miter lim="400000"/>
            </a:ln>
          </a:bottom>
          <a:insideH>
            <a:ln w="12700" cap="flat">
              <a:solidFill>
                <a:srgbClr val="A29A85"/>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solidFill>
                <a:srgbClr val="A29A85"/>
              </a:solidFill>
              <a:prstDash val="solid"/>
              <a:miter lim="400000"/>
            </a:ln>
          </a:bottom>
          <a:insideH>
            <a:ln w="12700" cap="flat">
              <a:solidFill>
                <a:srgbClr val="A29A85"/>
              </a:solidFill>
              <a:prstDash val="solid"/>
              <a:miter lim="400000"/>
            </a:ln>
          </a:insideH>
          <a:insideV>
            <a:ln w="12700" cap="flat">
              <a:noFill/>
              <a:miter lim="400000"/>
            </a:ln>
          </a:insideV>
        </a:tcBdr>
        <a:fill>
          <a:noFill/>
        </a:fill>
      </a:tcStyle>
    </a:firstRow>
  </a:tblStyle>
  <a:tblStyle styleId="{33BA23B1-9221-436E-865A-0063620EA4FD}" styleName="">
    <a:tblBg/>
    <a:wholeTbl>
      <a:tcTxStyle b="off" i="off">
        <a:fontRef idx="minor">
          <a:srgbClr val="606060"/>
        </a:fontRef>
        <a:srgbClr val="606060"/>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D6D2C0">
              <a:alpha val="50000"/>
            </a:srgbClr>
          </a:solidFill>
        </a:fill>
      </a:tcStyle>
    </a:wholeTbl>
    <a:band2H>
      <a:tcTxStyle/>
      <a:tcStyle>
        <a:tcBdr/>
        <a:fill>
          <a:solidFill>
            <a:srgbClr val="E9E7DC"/>
          </a:solidFill>
        </a:fill>
      </a:tcStyle>
    </a:band2H>
    <a:firstCol>
      <a:tcTxStyle b="off" i="off">
        <a:fontRef idx="minor">
          <a:srgbClr val="606060"/>
        </a:fontRef>
        <a:srgbClr val="606060"/>
      </a:tcTxStyle>
      <a:tcStyle>
        <a:tcBdr>
          <a:left>
            <a:ln w="12700" cap="flat">
              <a:solidFill>
                <a:srgbClr val="FFFFFF"/>
              </a:solidFill>
              <a:prstDash val="solid"/>
              <a:miter lim="400000"/>
            </a:ln>
          </a:left>
          <a:right>
            <a:ln w="254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C5BEAA"/>
          </a:solidFill>
        </a:fill>
      </a:tcStyle>
    </a:firstCol>
    <a:lastRow>
      <a:tcTxStyle b="off" i="off">
        <a:fontRef idx="minor">
          <a:srgbClr val="606060"/>
        </a:fontRef>
        <a:srgbClr val="606060"/>
      </a:tcTxStyle>
      <a:tcStyle>
        <a:tcBdr>
          <a:left>
            <a:ln w="12700" cap="flat">
              <a:noFill/>
              <a:miter lim="400000"/>
            </a:ln>
          </a:left>
          <a:right>
            <a:ln w="12700" cap="flat">
              <a:noFill/>
              <a:miter lim="400000"/>
            </a:ln>
          </a:right>
          <a:top>
            <a:ln w="25400" cap="flat">
              <a:solidFill>
                <a:srgbClr val="000000"/>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D6D2C0">
              <a:alpha val="25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254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928C7D"/>
          </a:solidFill>
        </a:fill>
      </a:tcStyle>
    </a:firstRow>
  </a:tblStyle>
  <a:tblStyle styleId="{2708684C-4D16-4618-839F-0558EEFCDFE6}" styleName="">
    <a:tblBg/>
    <a:wholeTbl>
      <a:tcTxStyle b="off" i="off">
        <a:fontRef idx="major">
          <a:srgbClr val="606060"/>
        </a:fontRef>
        <a:srgbClr val="606060"/>
      </a:tcTxStyle>
      <a:tcStyle>
        <a:tcBdr>
          <a:left>
            <a:ln w="12700" cap="flat">
              <a:noFill/>
              <a:miter lim="400000"/>
            </a:ln>
          </a:left>
          <a:right>
            <a:ln w="12700" cap="flat">
              <a:noFill/>
              <a:miter lim="400000"/>
            </a:ln>
          </a:right>
          <a:top>
            <a:ln w="12700" cap="flat">
              <a:solidFill>
                <a:srgbClr val="DBD2B2"/>
              </a:solidFill>
              <a:prstDash val="solid"/>
              <a:miter lim="400000"/>
            </a:ln>
          </a:top>
          <a:bottom>
            <a:ln w="12700" cap="flat">
              <a:solidFill>
                <a:srgbClr val="DBD2B2"/>
              </a:solidFill>
              <a:prstDash val="solid"/>
              <a:miter lim="400000"/>
            </a:ln>
          </a:bottom>
          <a:insideH>
            <a:ln w="12700" cap="flat">
              <a:solidFill>
                <a:srgbClr val="DBD2B2"/>
              </a:solidFill>
              <a:prstDash val="solid"/>
              <a:miter lim="400000"/>
            </a:ln>
          </a:insideH>
          <a:insideV>
            <a:ln w="12700" cap="flat">
              <a:noFill/>
              <a:miter lim="400000"/>
            </a:ln>
          </a:insideV>
        </a:tcBdr>
        <a:fill>
          <a:solidFill>
            <a:srgbClr val="FDF9ED"/>
          </a:solidFill>
        </a:fill>
      </a:tcStyle>
    </a:wholeTbl>
    <a:band2H>
      <a:tcTxStyle/>
      <a:tcStyle>
        <a:tcBdr/>
        <a:fill>
          <a:solidFill>
            <a:srgbClr val="FFFFFF"/>
          </a:solidFill>
        </a:fill>
      </a:tcStyle>
    </a:band2H>
    <a:firstCol>
      <a:tcTxStyle b="off" i="off">
        <a:fontRef idx="minor">
          <a:srgbClr val="606060"/>
        </a:fontRef>
        <a:srgbClr val="606060"/>
      </a:tcTxStyle>
      <a:tcStyle>
        <a:tcBdr>
          <a:left>
            <a:ln w="25400" cap="flat">
              <a:solidFill>
                <a:srgbClr val="C6BB94"/>
              </a:solidFill>
              <a:prstDash val="solid"/>
              <a:miter lim="400000"/>
            </a:ln>
          </a:left>
          <a:right>
            <a:ln w="25400" cap="flat">
              <a:solidFill>
                <a:srgbClr val="C6BB94"/>
              </a:solidFill>
              <a:prstDash val="solid"/>
              <a:miter lim="400000"/>
            </a:ln>
          </a:right>
          <a:top>
            <a:ln w="12700" cap="flat">
              <a:solidFill>
                <a:srgbClr val="DBD2B2"/>
              </a:solidFill>
              <a:prstDash val="solid"/>
              <a:miter lim="400000"/>
            </a:ln>
          </a:top>
          <a:bottom>
            <a:ln w="12700" cap="flat">
              <a:solidFill>
                <a:srgbClr val="DBD2B2"/>
              </a:solidFill>
              <a:prstDash val="solid"/>
              <a:miter lim="400000"/>
            </a:ln>
          </a:bottom>
          <a:insideH>
            <a:ln w="12700" cap="flat">
              <a:solidFill>
                <a:srgbClr val="DBD2B2"/>
              </a:solidFill>
              <a:prstDash val="solid"/>
              <a:miter lim="400000"/>
            </a:ln>
          </a:insideH>
          <a:insideV>
            <a:ln w="12700" cap="flat">
              <a:solidFill>
                <a:srgbClr val="DBD2B2"/>
              </a:solidFill>
              <a:prstDash val="solid"/>
              <a:miter lim="400000"/>
            </a:ln>
          </a:insideV>
        </a:tcBdr>
        <a:fill>
          <a:noFill/>
        </a:fill>
      </a:tcStyle>
    </a:firstCol>
    <a:lastRow>
      <a:tcTxStyle b="off" i="off">
        <a:fontRef idx="minor">
          <a:srgbClr val="606060"/>
        </a:fontRef>
        <a:srgbClr val="606060"/>
      </a:tcTxStyle>
      <a:tcStyle>
        <a:tcBdr>
          <a:left>
            <a:ln w="12700" cap="flat">
              <a:noFill/>
              <a:miter lim="400000"/>
            </a:ln>
          </a:left>
          <a:right>
            <a:ln w="12700" cap="flat">
              <a:noFill/>
              <a:miter lim="400000"/>
            </a:ln>
          </a:right>
          <a:top>
            <a:ln w="25400" cap="flat">
              <a:solidFill>
                <a:srgbClr val="C6BB94"/>
              </a:solidFill>
              <a:prstDash val="solid"/>
              <a:miter lim="400000"/>
            </a:ln>
          </a:top>
          <a:bottom>
            <a:ln w="25400" cap="flat">
              <a:solidFill>
                <a:srgbClr val="C6BB94"/>
              </a:solidFill>
              <a:prstDash val="solid"/>
              <a:miter lim="400000"/>
            </a:ln>
          </a:bottom>
          <a:insideH>
            <a:ln w="12700" cap="flat">
              <a:solidFill>
                <a:srgbClr val="DBD2B2"/>
              </a:solidFill>
              <a:prstDash val="solid"/>
              <a:miter lim="400000"/>
            </a:ln>
          </a:insideH>
          <a:insideV>
            <a:ln w="12700" cap="flat">
              <a:noFill/>
              <a:miter lim="400000"/>
            </a:ln>
          </a:insideV>
        </a:tcBdr>
        <a:fill>
          <a:noFill/>
        </a:fill>
      </a:tcStyle>
    </a:lastRow>
    <a:firstRow>
      <a:tcTxStyle b="off" i="off">
        <a:fontRef idx="minor">
          <a:srgbClr val="606060"/>
        </a:fontRef>
        <a:srgbClr val="606060"/>
      </a:tcTxStyle>
      <a:tcStyle>
        <a:tcBdr>
          <a:left>
            <a:ln w="12700" cap="flat">
              <a:noFill/>
              <a:miter lim="400000"/>
            </a:ln>
          </a:left>
          <a:right>
            <a:ln w="12700" cap="flat">
              <a:noFill/>
              <a:miter lim="400000"/>
            </a:ln>
          </a:right>
          <a:top>
            <a:ln w="25400" cap="flat">
              <a:solidFill>
                <a:srgbClr val="C6BB94"/>
              </a:solidFill>
              <a:prstDash val="solid"/>
              <a:miter lim="400000"/>
            </a:ln>
          </a:top>
          <a:bottom>
            <a:ln w="25400" cap="flat">
              <a:solidFill>
                <a:srgbClr val="C6BB94"/>
              </a:solidFill>
              <a:prstDash val="solid"/>
              <a:miter lim="400000"/>
            </a:ln>
          </a:bottom>
          <a:insideH>
            <a:ln w="12700" cap="flat">
              <a:solidFill>
                <a:srgbClr val="DBD2B2"/>
              </a:solidFill>
              <a:prstDash val="solid"/>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08" autoAdjust="0"/>
    <p:restoredTop sz="94660"/>
  </p:normalViewPr>
  <p:slideViewPr>
    <p:cSldViewPr snapToGrid="0">
      <p:cViewPr varScale="1">
        <p:scale>
          <a:sx n="75" d="100"/>
          <a:sy n="75" d="100"/>
        </p:scale>
        <p:origin x="97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xmlns="" id="{4741C107-6144-421E-AB62-33BEDD5ED358}"/>
              </a:ext>
            </a:extLst>
          </p:cNvPr>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xmlns="" id="{C65C8317-05BE-453A-8418-A3B09E153CDC}"/>
              </a:ext>
            </a:extLst>
          </p:cNvPr>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r>
              <a:rPr kumimoji="1" lang="en-US" altLang="ja-JP"/>
              <a:t>2021/08/23</a:t>
            </a:r>
            <a:endParaRPr kumimoji="1" lang="ja-JP" altLang="en-US"/>
          </a:p>
        </p:txBody>
      </p:sp>
      <p:sp>
        <p:nvSpPr>
          <p:cNvPr id="4" name="フッター プレースホルダー 3">
            <a:extLst>
              <a:ext uri="{FF2B5EF4-FFF2-40B4-BE49-F238E27FC236}">
                <a16:creationId xmlns:a16="http://schemas.microsoft.com/office/drawing/2014/main" xmlns="" id="{EE9736E0-A896-4854-9FA2-EB8EC4877B39}"/>
              </a:ext>
            </a:extLst>
          </p:cNvPr>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xmlns="" id="{2707F367-C82C-4FF6-9C9D-788E00622F02}"/>
              </a:ext>
            </a:extLst>
          </p:cNvPr>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a:defRPr sz="1200"/>
            </a:lvl1pPr>
          </a:lstStyle>
          <a:p>
            <a:fld id="{C095E424-0473-4FCF-BD9B-D533F820A870}" type="slidenum">
              <a:rPr kumimoji="1" lang="ja-JP" altLang="en-US" smtClean="0"/>
              <a:t>‹#›</a:t>
            </a:fld>
            <a:endParaRPr kumimoji="1" lang="ja-JP" altLang="en-US"/>
          </a:p>
        </p:txBody>
      </p:sp>
    </p:spTree>
    <p:extLst>
      <p:ext uri="{BB962C8B-B14F-4D97-AF65-F5344CB8AC3E}">
        <p14:creationId xmlns:p14="http://schemas.microsoft.com/office/powerpoint/2010/main" val="88194810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8" name="Shape 128"/>
          <p:cNvSpPr>
            <a:spLocks noGrp="1" noRot="1" noChangeAspect="1"/>
          </p:cNvSpPr>
          <p:nvPr>
            <p:ph type="sldImg"/>
          </p:nvPr>
        </p:nvSpPr>
        <p:spPr>
          <a:xfrm>
            <a:off x="901700" y="739775"/>
            <a:ext cx="4932363" cy="3700463"/>
          </a:xfrm>
          <a:prstGeom prst="rect">
            <a:avLst/>
          </a:prstGeom>
        </p:spPr>
        <p:txBody>
          <a:bodyPr/>
          <a:lstStyle/>
          <a:p>
            <a:endParaRPr/>
          </a:p>
        </p:txBody>
      </p:sp>
      <p:sp>
        <p:nvSpPr>
          <p:cNvPr id="129" name="Shape 129"/>
          <p:cNvSpPr>
            <a:spLocks noGrp="1"/>
          </p:cNvSpPr>
          <p:nvPr>
            <p:ph type="body" sz="quarter" idx="1"/>
          </p:nvPr>
        </p:nvSpPr>
        <p:spPr>
          <a:xfrm>
            <a:off x="898102" y="4686499"/>
            <a:ext cx="4939560" cy="4439841"/>
          </a:xfrm>
          <a:prstGeom prst="rect">
            <a:avLst/>
          </a:prstGeom>
        </p:spPr>
        <p:txBody>
          <a:bodyPr/>
          <a:lstStyle/>
          <a:p>
            <a:endParaRPr/>
          </a:p>
        </p:txBody>
      </p:sp>
    </p:spTree>
    <p:extLst>
      <p:ext uri="{BB962C8B-B14F-4D97-AF65-F5344CB8AC3E}">
        <p14:creationId xmlns:p14="http://schemas.microsoft.com/office/powerpoint/2010/main" val="3497492886"/>
      </p:ext>
    </p:extLst>
  </p:cSld>
  <p:clrMap bg1="lt1" tx1="dk1" bg2="lt2" tx2="dk2" accent1="accent1" accent2="accent2" accent3="accent3" accent4="accent4" accent5="accent5" accent6="accent6" hlink="hlink" folHlink="folHlink"/>
  <p:hf hdr="0" ftr="0"/>
  <p:notesStyle>
    <a:lvl1pPr defTabSz="457200" latinLnBrk="0">
      <a:lnSpc>
        <a:spcPct val="117999"/>
      </a:lnSpc>
      <a:defRPr sz="2200">
        <a:latin typeface="ヒラギノ角ゴ ProN W3"/>
        <a:ea typeface="ヒラギノ角ゴ ProN W3"/>
        <a:cs typeface="ヒラギノ角ゴ ProN W3"/>
        <a:sym typeface="ヒラギノ角ゴ ProN W3"/>
      </a:defRPr>
    </a:lvl1pPr>
    <a:lvl2pPr indent="228600" defTabSz="457200" latinLnBrk="0">
      <a:lnSpc>
        <a:spcPct val="117999"/>
      </a:lnSpc>
      <a:defRPr sz="2200">
        <a:latin typeface="ヒラギノ角ゴ ProN W3"/>
        <a:ea typeface="ヒラギノ角ゴ ProN W3"/>
        <a:cs typeface="ヒラギノ角ゴ ProN W3"/>
        <a:sym typeface="ヒラギノ角ゴ ProN W3"/>
      </a:defRPr>
    </a:lvl2pPr>
    <a:lvl3pPr indent="457200" defTabSz="457200" latinLnBrk="0">
      <a:lnSpc>
        <a:spcPct val="117999"/>
      </a:lnSpc>
      <a:defRPr sz="2200">
        <a:latin typeface="ヒラギノ角ゴ ProN W3"/>
        <a:ea typeface="ヒラギノ角ゴ ProN W3"/>
        <a:cs typeface="ヒラギノ角ゴ ProN W3"/>
        <a:sym typeface="ヒラギノ角ゴ ProN W3"/>
      </a:defRPr>
    </a:lvl3pPr>
    <a:lvl4pPr indent="685800" defTabSz="457200" latinLnBrk="0">
      <a:lnSpc>
        <a:spcPct val="117999"/>
      </a:lnSpc>
      <a:defRPr sz="2200">
        <a:latin typeface="ヒラギノ角ゴ ProN W3"/>
        <a:ea typeface="ヒラギノ角ゴ ProN W3"/>
        <a:cs typeface="ヒラギノ角ゴ ProN W3"/>
        <a:sym typeface="ヒラギノ角ゴ ProN W3"/>
      </a:defRPr>
    </a:lvl4pPr>
    <a:lvl5pPr indent="914400" defTabSz="457200" latinLnBrk="0">
      <a:lnSpc>
        <a:spcPct val="117999"/>
      </a:lnSpc>
      <a:defRPr sz="2200">
        <a:latin typeface="ヒラギノ角ゴ ProN W3"/>
        <a:ea typeface="ヒラギノ角ゴ ProN W3"/>
        <a:cs typeface="ヒラギノ角ゴ ProN W3"/>
        <a:sym typeface="ヒラギノ角ゴ ProN W3"/>
      </a:defRPr>
    </a:lvl5pPr>
    <a:lvl6pPr indent="1143000" defTabSz="457200" latinLnBrk="0">
      <a:lnSpc>
        <a:spcPct val="117999"/>
      </a:lnSpc>
      <a:defRPr sz="2200">
        <a:latin typeface="ヒラギノ角ゴ ProN W3"/>
        <a:ea typeface="ヒラギノ角ゴ ProN W3"/>
        <a:cs typeface="ヒラギノ角ゴ ProN W3"/>
        <a:sym typeface="ヒラギノ角ゴ ProN W3"/>
      </a:defRPr>
    </a:lvl6pPr>
    <a:lvl7pPr indent="1371600" defTabSz="457200" latinLnBrk="0">
      <a:lnSpc>
        <a:spcPct val="117999"/>
      </a:lnSpc>
      <a:defRPr sz="2200">
        <a:latin typeface="ヒラギノ角ゴ ProN W3"/>
        <a:ea typeface="ヒラギノ角ゴ ProN W3"/>
        <a:cs typeface="ヒラギノ角ゴ ProN W3"/>
        <a:sym typeface="ヒラギノ角ゴ ProN W3"/>
      </a:defRPr>
    </a:lvl7pPr>
    <a:lvl8pPr indent="1600200" defTabSz="457200" latinLnBrk="0">
      <a:lnSpc>
        <a:spcPct val="117999"/>
      </a:lnSpc>
      <a:defRPr sz="2200">
        <a:latin typeface="ヒラギノ角ゴ ProN W3"/>
        <a:ea typeface="ヒラギノ角ゴ ProN W3"/>
        <a:cs typeface="ヒラギノ角ゴ ProN W3"/>
        <a:sym typeface="ヒラギノ角ゴ ProN W3"/>
      </a:defRPr>
    </a:lvl8pPr>
    <a:lvl9pPr indent="1828800" defTabSz="457200" latinLnBrk="0">
      <a:lnSpc>
        <a:spcPct val="117999"/>
      </a:lnSpc>
      <a:defRPr sz="2200">
        <a:latin typeface="ヒラギノ角ゴ ProN W3"/>
        <a:ea typeface="ヒラギノ角ゴ ProN W3"/>
        <a:cs typeface="ヒラギノ角ゴ ProN W3"/>
        <a:sym typeface="ヒラギノ角ゴ ProN W3"/>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Shape 133"/>
          <p:cNvSpPr>
            <a:spLocks noGrp="1" noRot="1" noChangeAspect="1"/>
          </p:cNvSpPr>
          <p:nvPr>
            <p:ph type="sldImg"/>
          </p:nvPr>
        </p:nvSpPr>
        <p:spPr>
          <a:prstGeom prst="rect">
            <a:avLst/>
          </a:prstGeom>
        </p:spPr>
        <p:txBody>
          <a:bodyPr/>
          <a:lstStyle/>
          <a:p>
            <a:endParaRPr/>
          </a:p>
        </p:txBody>
      </p:sp>
      <p:sp>
        <p:nvSpPr>
          <p:cNvPr id="134" name="Shape 134"/>
          <p:cNvSpPr>
            <a:spLocks noGrp="1"/>
          </p:cNvSpPr>
          <p:nvPr>
            <p:ph type="body" sz="quarter" idx="1"/>
          </p:nvPr>
        </p:nvSpPr>
        <p:spPr>
          <a:prstGeom prst="rect">
            <a:avLst/>
          </a:prstGeom>
        </p:spPr>
        <p:txBody>
          <a:bodyPr/>
          <a:lstStyle/>
          <a:p>
            <a:r>
              <a:rPr dirty="0" err="1"/>
              <a:t>学校における耳鼻咽喉科領域の外傷について説明します</a:t>
            </a:r>
            <a:r>
              <a:rPr dirty="0"/>
              <a:t>。</a:t>
            </a:r>
          </a:p>
        </p:txBody>
      </p:sp>
    </p:spTree>
    <p:extLst>
      <p:ext uri="{BB962C8B-B14F-4D97-AF65-F5344CB8AC3E}">
        <p14:creationId xmlns:p14="http://schemas.microsoft.com/office/powerpoint/2010/main" val="3001021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Shape 191"/>
          <p:cNvSpPr>
            <a:spLocks noGrp="1" noRot="1" noChangeAspect="1"/>
          </p:cNvSpPr>
          <p:nvPr>
            <p:ph type="sldImg"/>
          </p:nvPr>
        </p:nvSpPr>
        <p:spPr>
          <a:prstGeom prst="rect">
            <a:avLst/>
          </a:prstGeom>
        </p:spPr>
        <p:txBody>
          <a:bodyPr/>
          <a:lstStyle/>
          <a:p>
            <a:endParaRPr/>
          </a:p>
        </p:txBody>
      </p:sp>
      <p:sp>
        <p:nvSpPr>
          <p:cNvPr id="192" name="Shape 192"/>
          <p:cNvSpPr>
            <a:spLocks noGrp="1"/>
          </p:cNvSpPr>
          <p:nvPr>
            <p:ph type="body" sz="quarter" idx="1"/>
          </p:nvPr>
        </p:nvSpPr>
        <p:spPr>
          <a:prstGeom prst="rect">
            <a:avLst/>
          </a:prstGeom>
        </p:spPr>
        <p:txBody>
          <a:bodyPr/>
          <a:lstStyle/>
          <a:p>
            <a:r>
              <a:rPr dirty="0"/>
              <a:t>（</a:t>
            </a:r>
            <a:r>
              <a:rPr dirty="0" err="1"/>
              <a:t>補足スライドなのでスキップ</a:t>
            </a:r>
            <a:r>
              <a:rPr dirty="0"/>
              <a:t>ーー</a:t>
            </a:r>
            <a:r>
              <a:rPr dirty="0" err="1"/>
              <a:t>整復の具体的方法は興味のある人のみ読んでもらえばいいです</a:t>
            </a:r>
            <a:r>
              <a:rPr dirty="0"/>
              <a:t>。）</a:t>
            </a:r>
          </a:p>
        </p:txBody>
      </p:sp>
    </p:spTree>
    <p:extLst>
      <p:ext uri="{BB962C8B-B14F-4D97-AF65-F5344CB8AC3E}">
        <p14:creationId xmlns:p14="http://schemas.microsoft.com/office/powerpoint/2010/main" val="1420893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Shape 198"/>
          <p:cNvSpPr>
            <a:spLocks noGrp="1" noRot="1" noChangeAspect="1"/>
          </p:cNvSpPr>
          <p:nvPr>
            <p:ph type="sldImg"/>
          </p:nvPr>
        </p:nvSpPr>
        <p:spPr>
          <a:prstGeom prst="rect">
            <a:avLst/>
          </a:prstGeom>
        </p:spPr>
        <p:txBody>
          <a:bodyPr/>
          <a:lstStyle/>
          <a:p>
            <a:endParaRPr/>
          </a:p>
        </p:txBody>
      </p:sp>
      <p:sp>
        <p:nvSpPr>
          <p:cNvPr id="199" name="Shape 199"/>
          <p:cNvSpPr>
            <a:spLocks noGrp="1"/>
          </p:cNvSpPr>
          <p:nvPr>
            <p:ph type="body" sz="quarter" idx="1"/>
          </p:nvPr>
        </p:nvSpPr>
        <p:spPr>
          <a:prstGeom prst="rect">
            <a:avLst/>
          </a:prstGeom>
        </p:spPr>
        <p:txBody>
          <a:bodyPr/>
          <a:lstStyle/>
          <a:p>
            <a:r>
              <a:rPr dirty="0"/>
              <a:t>（</a:t>
            </a:r>
            <a:r>
              <a:rPr dirty="0" err="1"/>
              <a:t>補足スライドなのでスキップ</a:t>
            </a:r>
            <a:r>
              <a:rPr dirty="0"/>
              <a:t>）</a:t>
            </a:r>
          </a:p>
        </p:txBody>
      </p:sp>
    </p:spTree>
    <p:extLst>
      <p:ext uri="{BB962C8B-B14F-4D97-AF65-F5344CB8AC3E}">
        <p14:creationId xmlns:p14="http://schemas.microsoft.com/office/powerpoint/2010/main" val="21566431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Shape 205"/>
          <p:cNvSpPr>
            <a:spLocks noGrp="1" noRot="1" noChangeAspect="1"/>
          </p:cNvSpPr>
          <p:nvPr>
            <p:ph type="sldImg"/>
          </p:nvPr>
        </p:nvSpPr>
        <p:spPr>
          <a:prstGeom prst="rect">
            <a:avLst/>
          </a:prstGeom>
        </p:spPr>
        <p:txBody>
          <a:bodyPr/>
          <a:lstStyle/>
          <a:p>
            <a:endParaRPr/>
          </a:p>
        </p:txBody>
      </p:sp>
      <p:sp>
        <p:nvSpPr>
          <p:cNvPr id="206" name="Shape 206"/>
          <p:cNvSpPr>
            <a:spLocks noGrp="1"/>
          </p:cNvSpPr>
          <p:nvPr>
            <p:ph type="body" sz="quarter" idx="1"/>
          </p:nvPr>
        </p:nvSpPr>
        <p:spPr>
          <a:prstGeom prst="rect">
            <a:avLst/>
          </a:prstGeom>
        </p:spPr>
        <p:txBody>
          <a:bodyPr/>
          <a:lstStyle/>
          <a:p>
            <a:r>
              <a:rPr dirty="0"/>
              <a:t>打撲時に限らず一般的な鼻出血の止血の方法です。打撲による鼻出血の場合は、通常、10分程度で止まります。鼻出血が止まらない場合はすぐに耳鼻咽喉科に連れて行って下さい。</a:t>
            </a:r>
          </a:p>
        </p:txBody>
      </p:sp>
    </p:spTree>
    <p:extLst>
      <p:ext uri="{BB962C8B-B14F-4D97-AF65-F5344CB8AC3E}">
        <p14:creationId xmlns:p14="http://schemas.microsoft.com/office/powerpoint/2010/main" val="4516855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Shape 213"/>
          <p:cNvSpPr>
            <a:spLocks noGrp="1" noRot="1" noChangeAspect="1"/>
          </p:cNvSpPr>
          <p:nvPr>
            <p:ph type="sldImg"/>
          </p:nvPr>
        </p:nvSpPr>
        <p:spPr>
          <a:prstGeom prst="rect">
            <a:avLst/>
          </a:prstGeom>
        </p:spPr>
        <p:txBody>
          <a:bodyPr/>
          <a:lstStyle/>
          <a:p>
            <a:endParaRPr/>
          </a:p>
        </p:txBody>
      </p:sp>
      <p:sp>
        <p:nvSpPr>
          <p:cNvPr id="214" name="Shape 214"/>
          <p:cNvSpPr>
            <a:spLocks noGrp="1"/>
          </p:cNvSpPr>
          <p:nvPr>
            <p:ph type="body" sz="quarter" idx="1"/>
          </p:nvPr>
        </p:nvSpPr>
        <p:spPr>
          <a:prstGeom prst="rect">
            <a:avLst/>
          </a:prstGeom>
        </p:spPr>
        <p:txBody>
          <a:bodyPr/>
          <a:lstStyle/>
          <a:p>
            <a:r>
              <a:rPr dirty="0"/>
              <a:t>顔面外傷は単なる打撲や擦過傷から骨折に至るまで、けがの程度も様々である。体育の授業中や体育的部活動のときに受傷することが多いことから「スポーツ外傷」とも呼ばれている。けがの程度によって骨折がある場合と無い場合の二つに分ける。</a:t>
            </a:r>
          </a:p>
        </p:txBody>
      </p:sp>
    </p:spTree>
    <p:extLst>
      <p:ext uri="{BB962C8B-B14F-4D97-AF65-F5344CB8AC3E}">
        <p14:creationId xmlns:p14="http://schemas.microsoft.com/office/powerpoint/2010/main" val="31422161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Shape 218"/>
          <p:cNvSpPr>
            <a:spLocks noGrp="1" noRot="1" noChangeAspect="1"/>
          </p:cNvSpPr>
          <p:nvPr>
            <p:ph type="sldImg"/>
          </p:nvPr>
        </p:nvSpPr>
        <p:spPr>
          <a:prstGeom prst="rect">
            <a:avLst/>
          </a:prstGeom>
        </p:spPr>
        <p:txBody>
          <a:bodyPr/>
          <a:lstStyle/>
          <a:p>
            <a:endParaRPr/>
          </a:p>
        </p:txBody>
      </p:sp>
      <p:sp>
        <p:nvSpPr>
          <p:cNvPr id="219" name="Shape 219"/>
          <p:cNvSpPr>
            <a:spLocks noGrp="1"/>
          </p:cNvSpPr>
          <p:nvPr>
            <p:ph type="body" sz="quarter" idx="1"/>
          </p:nvPr>
        </p:nvSpPr>
        <p:spPr>
          <a:prstGeom prst="rect">
            <a:avLst/>
          </a:prstGeom>
        </p:spPr>
        <p:txBody>
          <a:bodyPr/>
          <a:lstStyle/>
          <a:p>
            <a:r>
              <a:rPr dirty="0"/>
              <a:t>鈍的な強い打撲の場合は頬骨や上顎骨、または下顎骨など骨折も起こりえるが、通常の日常的な学校生活で起きることは少ない。またそこまでの強い外力の場合は、外見上の受傷状況や受傷程度も強いことが多いのでそれなりの対応がなされることが多い。</a:t>
            </a:r>
          </a:p>
          <a:p>
            <a:r>
              <a:rPr dirty="0" err="1"/>
              <a:t>上記は、その場でわかるようなものでは無いので、受傷の状況によってケースバイケースでの重篤度で判断して下さい</a:t>
            </a:r>
            <a:r>
              <a:rPr dirty="0"/>
              <a:t>。</a:t>
            </a:r>
          </a:p>
          <a:p>
            <a:r>
              <a:rPr dirty="0" err="1"/>
              <a:t>スポーツ中は、あまり痛みを訴えない場合もあります。打撲していて外見上、腫れていれば、医療機関の受診を促して下さい</a:t>
            </a:r>
            <a:r>
              <a:rPr dirty="0"/>
              <a:t>。</a:t>
            </a:r>
          </a:p>
        </p:txBody>
      </p:sp>
    </p:spTree>
    <p:extLst>
      <p:ext uri="{BB962C8B-B14F-4D97-AF65-F5344CB8AC3E}">
        <p14:creationId xmlns:p14="http://schemas.microsoft.com/office/powerpoint/2010/main" val="608197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Shape 223"/>
          <p:cNvSpPr>
            <a:spLocks noGrp="1" noRot="1" noChangeAspect="1"/>
          </p:cNvSpPr>
          <p:nvPr>
            <p:ph type="sldImg"/>
          </p:nvPr>
        </p:nvSpPr>
        <p:spPr>
          <a:prstGeom prst="rect">
            <a:avLst/>
          </a:prstGeom>
        </p:spPr>
        <p:txBody>
          <a:bodyPr/>
          <a:lstStyle/>
          <a:p>
            <a:endParaRPr/>
          </a:p>
        </p:txBody>
      </p:sp>
      <p:sp>
        <p:nvSpPr>
          <p:cNvPr id="224" name="Shape 224"/>
          <p:cNvSpPr>
            <a:spLocks noGrp="1"/>
          </p:cNvSpPr>
          <p:nvPr>
            <p:ph type="body" sz="quarter" idx="1"/>
          </p:nvPr>
        </p:nvSpPr>
        <p:spPr>
          <a:prstGeom prst="rect">
            <a:avLst/>
          </a:prstGeom>
        </p:spPr>
        <p:txBody>
          <a:bodyPr/>
          <a:lstStyle/>
          <a:p>
            <a:r>
              <a:rPr dirty="0" err="1"/>
              <a:t>顔面外傷にはいろんな場合があります。緊急度は、受傷の状況によってケースバイケースでの重篤度で判断して下さい</a:t>
            </a:r>
            <a:r>
              <a:rPr dirty="0"/>
              <a:t>。</a:t>
            </a:r>
          </a:p>
          <a:p>
            <a:r>
              <a:rPr dirty="0" err="1"/>
              <a:t>受傷に関して精査すべき領域が耳鼻科</a:t>
            </a:r>
            <a:r>
              <a:rPr lang="ja-JP" altLang="en-US" dirty="0"/>
              <a:t>咽喉</a:t>
            </a:r>
            <a:r>
              <a:rPr dirty="0"/>
              <a:t>の他に脳神経外科や眼科や口腔外科や形成外科にも亘っていること、またレントゲンやCT検査を行わないと骨折がわからないことから、開業医の耳鼻咽喉科では無くて、むしろ脳神経外科のある救急病院や総合病院の受診をお勧めします。</a:t>
            </a:r>
          </a:p>
        </p:txBody>
      </p:sp>
    </p:spTree>
    <p:extLst>
      <p:ext uri="{BB962C8B-B14F-4D97-AF65-F5344CB8AC3E}">
        <p14:creationId xmlns:p14="http://schemas.microsoft.com/office/powerpoint/2010/main" val="41136981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Shape 229"/>
          <p:cNvSpPr>
            <a:spLocks noGrp="1" noRot="1" noChangeAspect="1"/>
          </p:cNvSpPr>
          <p:nvPr>
            <p:ph type="sldImg"/>
          </p:nvPr>
        </p:nvSpPr>
        <p:spPr>
          <a:prstGeom prst="rect">
            <a:avLst/>
          </a:prstGeom>
        </p:spPr>
        <p:txBody>
          <a:bodyPr/>
          <a:lstStyle/>
          <a:p>
            <a:endParaRPr/>
          </a:p>
        </p:txBody>
      </p:sp>
      <p:sp>
        <p:nvSpPr>
          <p:cNvPr id="230" name="Shape 230"/>
          <p:cNvSpPr>
            <a:spLocks noGrp="1"/>
          </p:cNvSpPr>
          <p:nvPr>
            <p:ph type="body" sz="quarter" idx="1"/>
          </p:nvPr>
        </p:nvSpPr>
        <p:spPr>
          <a:prstGeom prst="rect">
            <a:avLst/>
          </a:prstGeom>
        </p:spPr>
        <p:txBody>
          <a:bodyPr/>
          <a:lstStyle/>
          <a:p>
            <a:r>
              <a:rPr dirty="0"/>
              <a:t>（</a:t>
            </a:r>
            <a:r>
              <a:rPr dirty="0" err="1"/>
              <a:t>補足スライドなのでスキップ</a:t>
            </a:r>
            <a:r>
              <a:rPr dirty="0"/>
              <a:t>）</a:t>
            </a:r>
          </a:p>
          <a:p>
            <a:r>
              <a:rPr dirty="0"/>
              <a:t>顔面骨の骨折は受傷時点で診断がつくことはあまり無く、どの骨折にしても病院の受診になります。素人が見ても明らかに顔面の陥没などがある場合は、骨折しているので、救急車レベルでしょう。そうで無い場合もレントゲンを撮らないとわからないので、病院の受診を指導して下さい。一般の開業医の耳鼻咽喉科よりは、病院の受診をお勧めします。</a:t>
            </a:r>
          </a:p>
        </p:txBody>
      </p:sp>
    </p:spTree>
    <p:extLst>
      <p:ext uri="{BB962C8B-B14F-4D97-AF65-F5344CB8AC3E}">
        <p14:creationId xmlns:p14="http://schemas.microsoft.com/office/powerpoint/2010/main" val="10948082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Shape 241"/>
          <p:cNvSpPr>
            <a:spLocks noGrp="1" noRot="1" noChangeAspect="1"/>
          </p:cNvSpPr>
          <p:nvPr>
            <p:ph type="sldImg"/>
          </p:nvPr>
        </p:nvSpPr>
        <p:spPr>
          <a:prstGeom prst="rect">
            <a:avLst/>
          </a:prstGeom>
        </p:spPr>
        <p:txBody>
          <a:bodyPr/>
          <a:lstStyle/>
          <a:p>
            <a:endParaRPr/>
          </a:p>
        </p:txBody>
      </p:sp>
      <p:sp>
        <p:nvSpPr>
          <p:cNvPr id="242" name="Shape 242"/>
          <p:cNvSpPr>
            <a:spLocks noGrp="1"/>
          </p:cNvSpPr>
          <p:nvPr>
            <p:ph type="body" sz="quarter" idx="1"/>
          </p:nvPr>
        </p:nvSpPr>
        <p:spPr>
          <a:prstGeom prst="rect">
            <a:avLst/>
          </a:prstGeom>
        </p:spPr>
        <p:txBody>
          <a:bodyPr/>
          <a:lstStyle/>
          <a:p>
            <a:r>
              <a:rPr dirty="0"/>
              <a:t>（</a:t>
            </a:r>
            <a:r>
              <a:rPr dirty="0" err="1"/>
              <a:t>補足スライドなのでスキップ</a:t>
            </a:r>
            <a:r>
              <a:rPr dirty="0"/>
              <a:t>ーー打撲部位別の骨折しそうな骨の解説ですが、そもそも打撲部位がピンポイントにはよくわからないこともあるし、複数領域に亘ることもあるしで、決してこの通りでは無いので、素人診断で無く、病院の受診を勧めて下さい。）</a:t>
            </a:r>
          </a:p>
        </p:txBody>
      </p:sp>
    </p:spTree>
    <p:extLst>
      <p:ext uri="{BB962C8B-B14F-4D97-AF65-F5344CB8AC3E}">
        <p14:creationId xmlns:p14="http://schemas.microsoft.com/office/powerpoint/2010/main" val="14238873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Shape 248"/>
          <p:cNvSpPr>
            <a:spLocks noGrp="1" noRot="1" noChangeAspect="1"/>
          </p:cNvSpPr>
          <p:nvPr>
            <p:ph type="sldImg"/>
          </p:nvPr>
        </p:nvSpPr>
        <p:spPr>
          <a:prstGeom prst="rect">
            <a:avLst/>
          </a:prstGeom>
        </p:spPr>
        <p:txBody>
          <a:bodyPr/>
          <a:lstStyle/>
          <a:p>
            <a:endParaRPr/>
          </a:p>
        </p:txBody>
      </p:sp>
      <p:sp>
        <p:nvSpPr>
          <p:cNvPr id="249" name="Shape 249"/>
          <p:cNvSpPr>
            <a:spLocks noGrp="1"/>
          </p:cNvSpPr>
          <p:nvPr>
            <p:ph type="body" sz="quarter" idx="1"/>
          </p:nvPr>
        </p:nvSpPr>
        <p:spPr>
          <a:prstGeom prst="rect">
            <a:avLst/>
          </a:prstGeom>
        </p:spPr>
        <p:txBody>
          <a:bodyPr/>
          <a:lstStyle/>
          <a:p>
            <a:r>
              <a:rPr dirty="0"/>
              <a:t>（</a:t>
            </a:r>
            <a:r>
              <a:rPr dirty="0" err="1"/>
              <a:t>補足スライドなのでスキップ</a:t>
            </a:r>
            <a:r>
              <a:rPr dirty="0"/>
              <a:t>）</a:t>
            </a:r>
          </a:p>
        </p:txBody>
      </p:sp>
    </p:spTree>
    <p:extLst>
      <p:ext uri="{BB962C8B-B14F-4D97-AF65-F5344CB8AC3E}">
        <p14:creationId xmlns:p14="http://schemas.microsoft.com/office/powerpoint/2010/main" val="10404433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Shape 255"/>
          <p:cNvSpPr>
            <a:spLocks noGrp="1" noRot="1" noChangeAspect="1"/>
          </p:cNvSpPr>
          <p:nvPr>
            <p:ph type="sldImg"/>
          </p:nvPr>
        </p:nvSpPr>
        <p:spPr>
          <a:prstGeom prst="rect">
            <a:avLst/>
          </a:prstGeom>
        </p:spPr>
        <p:txBody>
          <a:bodyPr/>
          <a:lstStyle/>
          <a:p>
            <a:endParaRPr/>
          </a:p>
        </p:txBody>
      </p:sp>
      <p:sp>
        <p:nvSpPr>
          <p:cNvPr id="256" name="Shape 256"/>
          <p:cNvSpPr>
            <a:spLocks noGrp="1"/>
          </p:cNvSpPr>
          <p:nvPr>
            <p:ph type="body" sz="quarter" idx="1"/>
          </p:nvPr>
        </p:nvSpPr>
        <p:spPr>
          <a:prstGeom prst="rect">
            <a:avLst/>
          </a:prstGeom>
        </p:spPr>
        <p:txBody>
          <a:bodyPr/>
          <a:lstStyle/>
          <a:p>
            <a:r>
              <a:rPr dirty="0"/>
              <a:t>（</a:t>
            </a:r>
            <a:r>
              <a:rPr dirty="0" err="1"/>
              <a:t>補足スライドなのでスキップ</a:t>
            </a:r>
            <a:r>
              <a:rPr dirty="0"/>
              <a:t>）</a:t>
            </a:r>
          </a:p>
        </p:txBody>
      </p:sp>
    </p:spTree>
    <p:extLst>
      <p:ext uri="{BB962C8B-B14F-4D97-AF65-F5344CB8AC3E}">
        <p14:creationId xmlns:p14="http://schemas.microsoft.com/office/powerpoint/2010/main" val="3069478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Shape 141"/>
          <p:cNvSpPr>
            <a:spLocks noGrp="1" noRot="1" noChangeAspect="1"/>
          </p:cNvSpPr>
          <p:nvPr>
            <p:ph type="sldImg"/>
          </p:nvPr>
        </p:nvSpPr>
        <p:spPr>
          <a:prstGeom prst="rect">
            <a:avLst/>
          </a:prstGeom>
        </p:spPr>
        <p:txBody>
          <a:bodyPr/>
          <a:lstStyle/>
          <a:p>
            <a:endParaRPr/>
          </a:p>
        </p:txBody>
      </p:sp>
      <p:sp>
        <p:nvSpPr>
          <p:cNvPr id="142" name="Shape 142"/>
          <p:cNvSpPr>
            <a:spLocks noGrp="1"/>
          </p:cNvSpPr>
          <p:nvPr>
            <p:ph type="body" sz="quarter" idx="1"/>
          </p:nvPr>
        </p:nvSpPr>
        <p:spPr>
          <a:prstGeom prst="rect">
            <a:avLst/>
          </a:prstGeom>
        </p:spPr>
        <p:txBody>
          <a:bodyPr/>
          <a:lstStyle/>
          <a:p>
            <a:r>
              <a:rPr dirty="0" err="1"/>
              <a:t>対象は、学校医や養護教諭などを念頭において作成しました。だいたいスライドのテキストのみで読めるようにした</a:t>
            </a:r>
            <a:r>
              <a:rPr dirty="0"/>
              <a:t>。</a:t>
            </a:r>
          </a:p>
          <a:p>
            <a:r>
              <a:rPr dirty="0" err="1"/>
              <a:t>鼻骨骨折、外傷性鼓膜穿孔、その他の外傷、異物を中心に説明した</a:t>
            </a:r>
            <a:r>
              <a:rPr dirty="0"/>
              <a:t>。</a:t>
            </a:r>
          </a:p>
          <a:p>
            <a:r>
              <a:rPr dirty="0" err="1"/>
              <a:t>外傷それ自体ではないが、外傷に伴って起きる鼻出血や心因性難聴なども簡単に解説した</a:t>
            </a:r>
            <a:r>
              <a:rPr dirty="0"/>
              <a:t>。</a:t>
            </a:r>
            <a:endParaRPr lang="en-US" dirty="0"/>
          </a:p>
          <a:p>
            <a:pPr marL="0" marR="0" lvl="0" indent="0" defTabSz="457200" eaLnBrk="1" fontAlgn="auto" latinLnBrk="0" hangingPunct="1">
              <a:lnSpc>
                <a:spcPct val="117999"/>
              </a:lnSpc>
              <a:spcBef>
                <a:spcPts val="0"/>
              </a:spcBef>
              <a:spcAft>
                <a:spcPts val="0"/>
              </a:spcAft>
              <a:buClrTx/>
              <a:buSzTx/>
              <a:buFontTx/>
              <a:buNone/>
              <a:tabLst/>
              <a:defRPr/>
            </a:pPr>
            <a:r>
              <a:rPr lang="ja-JP" altLang="en-US" dirty="0"/>
              <a:t>その他、厚生労働省や教育委員会のホームページを参考にしました。</a:t>
            </a:r>
          </a:p>
          <a:p>
            <a:endParaRPr dirty="0"/>
          </a:p>
        </p:txBody>
      </p:sp>
    </p:spTree>
    <p:extLst>
      <p:ext uri="{BB962C8B-B14F-4D97-AF65-F5344CB8AC3E}">
        <p14:creationId xmlns:p14="http://schemas.microsoft.com/office/powerpoint/2010/main" val="1094720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Shape 262"/>
          <p:cNvSpPr>
            <a:spLocks noGrp="1" noRot="1" noChangeAspect="1"/>
          </p:cNvSpPr>
          <p:nvPr>
            <p:ph type="sldImg"/>
          </p:nvPr>
        </p:nvSpPr>
        <p:spPr>
          <a:prstGeom prst="rect">
            <a:avLst/>
          </a:prstGeom>
        </p:spPr>
        <p:txBody>
          <a:bodyPr/>
          <a:lstStyle/>
          <a:p>
            <a:endParaRPr/>
          </a:p>
        </p:txBody>
      </p:sp>
      <p:sp>
        <p:nvSpPr>
          <p:cNvPr id="263" name="Shape 263"/>
          <p:cNvSpPr>
            <a:spLocks noGrp="1"/>
          </p:cNvSpPr>
          <p:nvPr>
            <p:ph type="body" sz="quarter" idx="1"/>
          </p:nvPr>
        </p:nvSpPr>
        <p:spPr>
          <a:prstGeom prst="rect">
            <a:avLst/>
          </a:prstGeom>
        </p:spPr>
        <p:txBody>
          <a:bodyPr/>
          <a:lstStyle/>
          <a:p>
            <a:r>
              <a:rPr dirty="0"/>
              <a:t>（</a:t>
            </a:r>
            <a:r>
              <a:rPr dirty="0" err="1"/>
              <a:t>補足スライドなのでスキップ</a:t>
            </a:r>
            <a:r>
              <a:rPr dirty="0"/>
              <a:t>）</a:t>
            </a:r>
          </a:p>
        </p:txBody>
      </p:sp>
    </p:spTree>
    <p:extLst>
      <p:ext uri="{BB962C8B-B14F-4D97-AF65-F5344CB8AC3E}">
        <p14:creationId xmlns:p14="http://schemas.microsoft.com/office/powerpoint/2010/main" val="31642867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 name="Shape 269"/>
          <p:cNvSpPr>
            <a:spLocks noGrp="1" noRot="1" noChangeAspect="1"/>
          </p:cNvSpPr>
          <p:nvPr>
            <p:ph type="sldImg"/>
          </p:nvPr>
        </p:nvSpPr>
        <p:spPr>
          <a:prstGeom prst="rect">
            <a:avLst/>
          </a:prstGeom>
        </p:spPr>
        <p:txBody>
          <a:bodyPr/>
          <a:lstStyle/>
          <a:p>
            <a:endParaRPr/>
          </a:p>
        </p:txBody>
      </p:sp>
      <p:sp>
        <p:nvSpPr>
          <p:cNvPr id="270" name="Shape 270"/>
          <p:cNvSpPr>
            <a:spLocks noGrp="1"/>
          </p:cNvSpPr>
          <p:nvPr>
            <p:ph type="body" sz="quarter" idx="1"/>
          </p:nvPr>
        </p:nvSpPr>
        <p:spPr>
          <a:prstGeom prst="rect">
            <a:avLst/>
          </a:prstGeom>
        </p:spPr>
        <p:txBody>
          <a:bodyPr/>
          <a:lstStyle/>
          <a:p>
            <a:r>
              <a:rPr dirty="0"/>
              <a:t>（</a:t>
            </a:r>
            <a:r>
              <a:rPr dirty="0" err="1"/>
              <a:t>補足スライドなのでスキップ</a:t>
            </a:r>
            <a:r>
              <a:rPr dirty="0"/>
              <a:t>）</a:t>
            </a:r>
          </a:p>
        </p:txBody>
      </p:sp>
    </p:spTree>
    <p:extLst>
      <p:ext uri="{BB962C8B-B14F-4D97-AF65-F5344CB8AC3E}">
        <p14:creationId xmlns:p14="http://schemas.microsoft.com/office/powerpoint/2010/main" val="21159799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 name="Shape 276"/>
          <p:cNvSpPr>
            <a:spLocks noGrp="1" noRot="1" noChangeAspect="1"/>
          </p:cNvSpPr>
          <p:nvPr>
            <p:ph type="sldImg"/>
          </p:nvPr>
        </p:nvSpPr>
        <p:spPr>
          <a:prstGeom prst="rect">
            <a:avLst/>
          </a:prstGeom>
        </p:spPr>
        <p:txBody>
          <a:bodyPr/>
          <a:lstStyle/>
          <a:p>
            <a:endParaRPr/>
          </a:p>
        </p:txBody>
      </p:sp>
      <p:sp>
        <p:nvSpPr>
          <p:cNvPr id="277" name="Shape 277"/>
          <p:cNvSpPr>
            <a:spLocks noGrp="1"/>
          </p:cNvSpPr>
          <p:nvPr>
            <p:ph type="body" sz="quarter" idx="1"/>
          </p:nvPr>
        </p:nvSpPr>
        <p:spPr>
          <a:prstGeom prst="rect">
            <a:avLst/>
          </a:prstGeom>
        </p:spPr>
        <p:txBody>
          <a:bodyPr/>
          <a:lstStyle/>
          <a:p>
            <a:r>
              <a:rPr dirty="0"/>
              <a:t>（</a:t>
            </a:r>
            <a:r>
              <a:rPr dirty="0" err="1"/>
              <a:t>補足スライドなのでスキップ</a:t>
            </a:r>
            <a:r>
              <a:rPr dirty="0"/>
              <a:t>）</a:t>
            </a:r>
          </a:p>
        </p:txBody>
      </p:sp>
    </p:spTree>
    <p:extLst>
      <p:ext uri="{BB962C8B-B14F-4D97-AF65-F5344CB8AC3E}">
        <p14:creationId xmlns:p14="http://schemas.microsoft.com/office/powerpoint/2010/main" val="12231239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 name="Shape 288"/>
          <p:cNvSpPr>
            <a:spLocks noGrp="1" noRot="1" noChangeAspect="1"/>
          </p:cNvSpPr>
          <p:nvPr>
            <p:ph type="sldImg"/>
          </p:nvPr>
        </p:nvSpPr>
        <p:spPr>
          <a:prstGeom prst="rect">
            <a:avLst/>
          </a:prstGeom>
        </p:spPr>
        <p:txBody>
          <a:bodyPr/>
          <a:lstStyle/>
          <a:p>
            <a:endParaRPr/>
          </a:p>
        </p:txBody>
      </p:sp>
      <p:sp>
        <p:nvSpPr>
          <p:cNvPr id="289" name="Shape 289"/>
          <p:cNvSpPr>
            <a:spLocks noGrp="1"/>
          </p:cNvSpPr>
          <p:nvPr>
            <p:ph type="body" sz="quarter" idx="1"/>
          </p:nvPr>
        </p:nvSpPr>
        <p:spPr>
          <a:prstGeom prst="rect">
            <a:avLst/>
          </a:prstGeom>
        </p:spPr>
        <p:txBody>
          <a:bodyPr/>
          <a:lstStyle/>
          <a:p>
            <a:r>
              <a:rPr dirty="0"/>
              <a:t>（</a:t>
            </a:r>
            <a:r>
              <a:rPr dirty="0" err="1"/>
              <a:t>補足スライドなのでスキップ</a:t>
            </a:r>
            <a:r>
              <a:rPr dirty="0"/>
              <a:t>）</a:t>
            </a:r>
          </a:p>
        </p:txBody>
      </p:sp>
    </p:spTree>
    <p:extLst>
      <p:ext uri="{BB962C8B-B14F-4D97-AF65-F5344CB8AC3E}">
        <p14:creationId xmlns:p14="http://schemas.microsoft.com/office/powerpoint/2010/main" val="30745868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Shape 295"/>
          <p:cNvSpPr>
            <a:spLocks noGrp="1" noRot="1" noChangeAspect="1"/>
          </p:cNvSpPr>
          <p:nvPr>
            <p:ph type="sldImg"/>
          </p:nvPr>
        </p:nvSpPr>
        <p:spPr>
          <a:prstGeom prst="rect">
            <a:avLst/>
          </a:prstGeom>
        </p:spPr>
        <p:txBody>
          <a:bodyPr/>
          <a:lstStyle/>
          <a:p>
            <a:endParaRPr/>
          </a:p>
        </p:txBody>
      </p:sp>
      <p:sp>
        <p:nvSpPr>
          <p:cNvPr id="296" name="Shape 296"/>
          <p:cNvSpPr>
            <a:spLocks noGrp="1"/>
          </p:cNvSpPr>
          <p:nvPr>
            <p:ph type="body" sz="quarter" idx="1"/>
          </p:nvPr>
        </p:nvSpPr>
        <p:spPr>
          <a:prstGeom prst="rect">
            <a:avLst/>
          </a:prstGeom>
        </p:spPr>
        <p:txBody>
          <a:bodyPr/>
          <a:lstStyle/>
          <a:p>
            <a:r>
              <a:rPr dirty="0"/>
              <a:t>（</a:t>
            </a:r>
            <a:r>
              <a:rPr dirty="0" err="1"/>
              <a:t>補足スライドなのでスキップ</a:t>
            </a:r>
            <a:r>
              <a:rPr dirty="0"/>
              <a:t>）</a:t>
            </a:r>
          </a:p>
        </p:txBody>
      </p:sp>
    </p:spTree>
    <p:extLst>
      <p:ext uri="{BB962C8B-B14F-4D97-AF65-F5344CB8AC3E}">
        <p14:creationId xmlns:p14="http://schemas.microsoft.com/office/powerpoint/2010/main" val="13272657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 name="Shape 302"/>
          <p:cNvSpPr>
            <a:spLocks noGrp="1" noRot="1" noChangeAspect="1"/>
          </p:cNvSpPr>
          <p:nvPr>
            <p:ph type="sldImg"/>
          </p:nvPr>
        </p:nvSpPr>
        <p:spPr>
          <a:prstGeom prst="rect">
            <a:avLst/>
          </a:prstGeom>
        </p:spPr>
        <p:txBody>
          <a:bodyPr/>
          <a:lstStyle/>
          <a:p>
            <a:endParaRPr/>
          </a:p>
        </p:txBody>
      </p:sp>
      <p:sp>
        <p:nvSpPr>
          <p:cNvPr id="303" name="Shape 303"/>
          <p:cNvSpPr>
            <a:spLocks noGrp="1"/>
          </p:cNvSpPr>
          <p:nvPr>
            <p:ph type="body" sz="quarter" idx="1"/>
          </p:nvPr>
        </p:nvSpPr>
        <p:spPr>
          <a:prstGeom prst="rect">
            <a:avLst/>
          </a:prstGeom>
        </p:spPr>
        <p:txBody>
          <a:bodyPr/>
          <a:lstStyle/>
          <a:p>
            <a:r>
              <a:t>（補足スライドなのでスキップ）</a:t>
            </a:r>
          </a:p>
        </p:txBody>
      </p:sp>
    </p:spTree>
    <p:extLst>
      <p:ext uri="{BB962C8B-B14F-4D97-AF65-F5344CB8AC3E}">
        <p14:creationId xmlns:p14="http://schemas.microsoft.com/office/powerpoint/2010/main" val="37538955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 name="Shape 307"/>
          <p:cNvSpPr>
            <a:spLocks noGrp="1" noRot="1" noChangeAspect="1"/>
          </p:cNvSpPr>
          <p:nvPr>
            <p:ph type="sldImg"/>
          </p:nvPr>
        </p:nvSpPr>
        <p:spPr>
          <a:prstGeom prst="rect">
            <a:avLst/>
          </a:prstGeom>
        </p:spPr>
        <p:txBody>
          <a:bodyPr/>
          <a:lstStyle/>
          <a:p>
            <a:endParaRPr/>
          </a:p>
        </p:txBody>
      </p:sp>
      <p:sp>
        <p:nvSpPr>
          <p:cNvPr id="308" name="Shape 308"/>
          <p:cNvSpPr>
            <a:spLocks noGrp="1"/>
          </p:cNvSpPr>
          <p:nvPr>
            <p:ph type="body" sz="quarter" idx="1"/>
          </p:nvPr>
        </p:nvSpPr>
        <p:spPr>
          <a:prstGeom prst="rect">
            <a:avLst/>
          </a:prstGeom>
        </p:spPr>
        <p:txBody>
          <a:bodyPr/>
          <a:lstStyle/>
          <a:p>
            <a:r>
              <a:t>舌咬傷：他人とぶつかったり転んだりしたときや咀嚼時に、誤って舌を咬んでしまうことによる外傷である。舌は血管が豊富で出血量が多いが、慌てずにガーゼなどで圧迫止血する。</a:t>
            </a:r>
          </a:p>
          <a:p>
            <a:r>
              <a:t>また口唇や頬粘膜の場合もある。癖になって何度も咬んでしまうこともある。</a:t>
            </a:r>
          </a:p>
        </p:txBody>
      </p:sp>
    </p:spTree>
    <p:extLst>
      <p:ext uri="{BB962C8B-B14F-4D97-AF65-F5344CB8AC3E}">
        <p14:creationId xmlns:p14="http://schemas.microsoft.com/office/powerpoint/2010/main" val="18740521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 name="Shape 312"/>
          <p:cNvSpPr>
            <a:spLocks noGrp="1" noRot="1" noChangeAspect="1"/>
          </p:cNvSpPr>
          <p:nvPr>
            <p:ph type="sldImg"/>
          </p:nvPr>
        </p:nvSpPr>
        <p:spPr>
          <a:prstGeom prst="rect">
            <a:avLst/>
          </a:prstGeom>
        </p:spPr>
        <p:txBody>
          <a:bodyPr/>
          <a:lstStyle/>
          <a:p>
            <a:endParaRPr/>
          </a:p>
        </p:txBody>
      </p:sp>
      <p:sp>
        <p:nvSpPr>
          <p:cNvPr id="313" name="Shape 313"/>
          <p:cNvSpPr>
            <a:spLocks noGrp="1"/>
          </p:cNvSpPr>
          <p:nvPr>
            <p:ph type="body" sz="quarter" idx="1"/>
          </p:nvPr>
        </p:nvSpPr>
        <p:spPr>
          <a:prstGeom prst="rect">
            <a:avLst/>
          </a:prstGeom>
        </p:spPr>
        <p:txBody>
          <a:bodyPr/>
          <a:lstStyle/>
          <a:p>
            <a:r>
              <a:t>箸や筆記用具などによる刺傷が多い。給食中に箸を咥えていて転倒したり、誰かがぶつかったりしておきる。</a:t>
            </a:r>
          </a:p>
          <a:p>
            <a:r>
              <a:t>深く刺さった傷口に異物が残っているときは、抜去時に大量出血することがあるので無理には抜かずにガーゼで保護して</a:t>
            </a:r>
            <a:r>
              <a:rPr>
                <a:solidFill>
                  <a:srgbClr val="FF2600"/>
                </a:solidFill>
              </a:rPr>
              <a:t>救急で</a:t>
            </a:r>
            <a:r>
              <a:t>医療機関を受診させる。（また異物の一部が折れて残ることがある。抜いたときは、その断端も一緒に持参するように）</a:t>
            </a:r>
          </a:p>
        </p:txBody>
      </p:sp>
    </p:spTree>
    <p:extLst>
      <p:ext uri="{BB962C8B-B14F-4D97-AF65-F5344CB8AC3E}">
        <p14:creationId xmlns:p14="http://schemas.microsoft.com/office/powerpoint/2010/main" val="21631962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 name="Shape 317"/>
          <p:cNvSpPr>
            <a:spLocks noGrp="1" noRot="1" noChangeAspect="1"/>
          </p:cNvSpPr>
          <p:nvPr>
            <p:ph type="sldImg"/>
          </p:nvPr>
        </p:nvSpPr>
        <p:spPr>
          <a:prstGeom prst="rect">
            <a:avLst/>
          </a:prstGeom>
        </p:spPr>
        <p:txBody>
          <a:bodyPr/>
          <a:lstStyle/>
          <a:p>
            <a:endParaRPr/>
          </a:p>
        </p:txBody>
      </p:sp>
      <p:sp>
        <p:nvSpPr>
          <p:cNvPr id="318" name="Shape 318"/>
          <p:cNvSpPr>
            <a:spLocks noGrp="1"/>
          </p:cNvSpPr>
          <p:nvPr>
            <p:ph type="body" sz="quarter" idx="1"/>
          </p:nvPr>
        </p:nvSpPr>
        <p:spPr>
          <a:prstGeom prst="rect">
            <a:avLst/>
          </a:prstGeom>
        </p:spPr>
        <p:txBody>
          <a:bodyPr/>
          <a:lstStyle/>
          <a:p>
            <a:r>
              <a:rPr dirty="0" err="1"/>
              <a:t>表面的に見える外傷（頸部の皮膚の切傷など）は明らかであるので、ここでは、喉頭と気管の外傷を述べる</a:t>
            </a:r>
            <a:r>
              <a:rPr dirty="0"/>
              <a:t>。</a:t>
            </a:r>
          </a:p>
          <a:p>
            <a:r>
              <a:rPr dirty="0"/>
              <a:t>例えば、スポーツで他人の腕が頸に強く当たったとか鉄棒で落ちるときにその鉄棒で頸を打ったとかで受傷する。頸部の皮膚表面には一見異常が明らかで無くても、喉頭や気管の軟骨に損傷を来すことがある。</a:t>
            </a:r>
          </a:p>
          <a:p>
            <a:r>
              <a:rPr dirty="0"/>
              <a:t>この外傷は呼吸障害を来すことに留意が必要である。また直後には問題が無くても出血で圧迫されたり腫れてきて気道が圧迫されたりして、数分〜数時間してから呼吸困難が悪化することがあるので十分な観察が必要である。</a:t>
            </a:r>
          </a:p>
        </p:txBody>
      </p:sp>
    </p:spTree>
    <p:extLst>
      <p:ext uri="{BB962C8B-B14F-4D97-AF65-F5344CB8AC3E}">
        <p14:creationId xmlns:p14="http://schemas.microsoft.com/office/powerpoint/2010/main" val="417478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 name="Shape 323"/>
          <p:cNvSpPr>
            <a:spLocks noGrp="1" noRot="1" noChangeAspect="1"/>
          </p:cNvSpPr>
          <p:nvPr>
            <p:ph type="sldImg"/>
          </p:nvPr>
        </p:nvSpPr>
        <p:spPr>
          <a:prstGeom prst="rect">
            <a:avLst/>
          </a:prstGeom>
        </p:spPr>
        <p:txBody>
          <a:bodyPr/>
          <a:lstStyle/>
          <a:p>
            <a:endParaRPr/>
          </a:p>
        </p:txBody>
      </p:sp>
      <p:sp>
        <p:nvSpPr>
          <p:cNvPr id="324" name="Shape 324"/>
          <p:cNvSpPr>
            <a:spLocks noGrp="1"/>
          </p:cNvSpPr>
          <p:nvPr>
            <p:ph type="body" sz="quarter" idx="1"/>
          </p:nvPr>
        </p:nvSpPr>
        <p:spPr>
          <a:prstGeom prst="rect">
            <a:avLst/>
          </a:prstGeom>
        </p:spPr>
        <p:txBody>
          <a:bodyPr/>
          <a:lstStyle/>
          <a:p>
            <a:r>
              <a:t>頸部には、喉仏のうらに甲状軟骨と輪状軟骨という二つの軟骨の枠組みがある。またその上（頭側）には舌骨がある。また気管には気管軟骨がある。</a:t>
            </a:r>
          </a:p>
          <a:p>
            <a:r>
              <a:t>これらの軟骨は気道を形作っているので、その外傷で気道が圧迫されるのが問題である。</a:t>
            </a:r>
          </a:p>
        </p:txBody>
      </p:sp>
    </p:spTree>
    <p:extLst>
      <p:ext uri="{BB962C8B-B14F-4D97-AF65-F5344CB8AC3E}">
        <p14:creationId xmlns:p14="http://schemas.microsoft.com/office/powerpoint/2010/main" val="3800530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Shape 147"/>
          <p:cNvSpPr>
            <a:spLocks noGrp="1" noRot="1" noChangeAspect="1"/>
          </p:cNvSpPr>
          <p:nvPr>
            <p:ph type="sldImg"/>
          </p:nvPr>
        </p:nvSpPr>
        <p:spPr>
          <a:prstGeom prst="rect">
            <a:avLst/>
          </a:prstGeom>
        </p:spPr>
        <p:txBody>
          <a:bodyPr/>
          <a:lstStyle/>
          <a:p>
            <a:endParaRPr/>
          </a:p>
        </p:txBody>
      </p:sp>
      <p:sp>
        <p:nvSpPr>
          <p:cNvPr id="148" name="Shape 148"/>
          <p:cNvSpPr>
            <a:spLocks noGrp="1"/>
          </p:cNvSpPr>
          <p:nvPr>
            <p:ph type="body" sz="quarter" idx="1"/>
          </p:nvPr>
        </p:nvSpPr>
        <p:spPr>
          <a:prstGeom prst="rect">
            <a:avLst/>
          </a:prstGeom>
        </p:spPr>
        <p:txBody>
          <a:bodyPr/>
          <a:lstStyle/>
          <a:p>
            <a:r>
              <a:rPr dirty="0" err="1"/>
              <a:t>耳鼻咽喉科医のバイブルと言える切替一郎先生のテキストです</a:t>
            </a:r>
            <a:r>
              <a:rPr dirty="0"/>
              <a:t>。</a:t>
            </a:r>
          </a:p>
        </p:txBody>
      </p:sp>
    </p:spTree>
    <p:extLst>
      <p:ext uri="{BB962C8B-B14F-4D97-AF65-F5344CB8AC3E}">
        <p14:creationId xmlns:p14="http://schemas.microsoft.com/office/powerpoint/2010/main" val="31708019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 name="Shape 328"/>
          <p:cNvSpPr>
            <a:spLocks noGrp="1" noRot="1" noChangeAspect="1"/>
          </p:cNvSpPr>
          <p:nvPr>
            <p:ph type="sldImg"/>
          </p:nvPr>
        </p:nvSpPr>
        <p:spPr>
          <a:prstGeom prst="rect">
            <a:avLst/>
          </a:prstGeom>
        </p:spPr>
        <p:txBody>
          <a:bodyPr/>
          <a:lstStyle/>
          <a:p>
            <a:endParaRPr/>
          </a:p>
        </p:txBody>
      </p:sp>
      <p:sp>
        <p:nvSpPr>
          <p:cNvPr id="329" name="Shape 329"/>
          <p:cNvSpPr>
            <a:spLocks noGrp="1"/>
          </p:cNvSpPr>
          <p:nvPr>
            <p:ph type="body" sz="quarter" idx="1"/>
          </p:nvPr>
        </p:nvSpPr>
        <p:spPr>
          <a:prstGeom prst="rect">
            <a:avLst/>
          </a:prstGeom>
        </p:spPr>
        <p:txBody>
          <a:bodyPr/>
          <a:lstStyle/>
          <a:p>
            <a:r>
              <a:rPr dirty="0" err="1"/>
              <a:t>呼吸障害がある場合：可能な範囲内での気道確保（下顎挙上とか）を行いつつ、救急車を要請すべきと考えられる</a:t>
            </a:r>
            <a:r>
              <a:rPr dirty="0"/>
              <a:t>。</a:t>
            </a:r>
          </a:p>
          <a:p>
            <a:r>
              <a:rPr dirty="0"/>
              <a:t>呼吸障害が無い場合：頸部の打撲痕、頸部変形、嗄声、嚥下障害があればすぐに病院を受診させる。このような所見・症状がなくても、後になって喉頭浮腫が出現し、呼吸困難に至ることもあるので、数時間はしっかり観察しその後も上記のような症状があれば医療機関を受診するように保護者に申し伝えるべきである。</a:t>
            </a:r>
          </a:p>
        </p:txBody>
      </p:sp>
    </p:spTree>
    <p:extLst>
      <p:ext uri="{BB962C8B-B14F-4D97-AF65-F5344CB8AC3E}">
        <p14:creationId xmlns:p14="http://schemas.microsoft.com/office/powerpoint/2010/main" val="36454690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406672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Shape 154"/>
          <p:cNvSpPr>
            <a:spLocks noGrp="1" noRot="1" noChangeAspect="1"/>
          </p:cNvSpPr>
          <p:nvPr>
            <p:ph type="sldImg"/>
          </p:nvPr>
        </p:nvSpPr>
        <p:spPr>
          <a:prstGeom prst="rect">
            <a:avLst/>
          </a:prstGeom>
        </p:spPr>
        <p:txBody>
          <a:bodyPr/>
          <a:lstStyle/>
          <a:p>
            <a:endParaRPr/>
          </a:p>
        </p:txBody>
      </p:sp>
      <p:sp>
        <p:nvSpPr>
          <p:cNvPr id="155" name="Shape 155"/>
          <p:cNvSpPr>
            <a:spLocks noGrp="1"/>
          </p:cNvSpPr>
          <p:nvPr>
            <p:ph type="body" sz="quarter" idx="1"/>
          </p:nvPr>
        </p:nvSpPr>
        <p:spPr>
          <a:prstGeom prst="rect">
            <a:avLst/>
          </a:prstGeom>
        </p:spPr>
        <p:txBody>
          <a:bodyPr/>
          <a:lstStyle/>
          <a:p>
            <a:r>
              <a:rPr dirty="0" err="1"/>
              <a:t>日本耳鼻咽喉科学会の学校保健委員会作成の救急疾患の対応と処置も参考にしました</a:t>
            </a:r>
            <a:r>
              <a:rPr dirty="0"/>
              <a:t>。</a:t>
            </a:r>
          </a:p>
        </p:txBody>
      </p:sp>
    </p:spTree>
    <p:extLst>
      <p:ext uri="{BB962C8B-B14F-4D97-AF65-F5344CB8AC3E}">
        <p14:creationId xmlns:p14="http://schemas.microsoft.com/office/powerpoint/2010/main" val="1989331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Shape 158"/>
          <p:cNvSpPr>
            <a:spLocks noGrp="1" noRot="1" noChangeAspect="1"/>
          </p:cNvSpPr>
          <p:nvPr>
            <p:ph type="sldImg"/>
          </p:nvPr>
        </p:nvSpPr>
        <p:spPr>
          <a:prstGeom prst="rect">
            <a:avLst/>
          </a:prstGeom>
        </p:spPr>
        <p:txBody>
          <a:bodyPr/>
          <a:lstStyle/>
          <a:p>
            <a:endParaRPr/>
          </a:p>
        </p:txBody>
      </p:sp>
      <p:sp>
        <p:nvSpPr>
          <p:cNvPr id="159" name="Shape 159"/>
          <p:cNvSpPr>
            <a:spLocks noGrp="1"/>
          </p:cNvSpPr>
          <p:nvPr>
            <p:ph type="body" sz="quarter" idx="1"/>
          </p:nvPr>
        </p:nvSpPr>
        <p:spPr>
          <a:prstGeom prst="rect">
            <a:avLst/>
          </a:prstGeom>
        </p:spPr>
        <p:txBody>
          <a:bodyPr/>
          <a:lstStyle/>
          <a:p>
            <a:r>
              <a:rPr dirty="0" err="1"/>
              <a:t>アジェンダです</a:t>
            </a:r>
            <a:r>
              <a:rPr dirty="0"/>
              <a:t>。</a:t>
            </a:r>
          </a:p>
          <a:p>
            <a:r>
              <a:rPr dirty="0"/>
              <a:t>前編＝1〜2</a:t>
            </a:r>
          </a:p>
          <a:p>
            <a:r>
              <a:rPr dirty="0"/>
              <a:t>と</a:t>
            </a:r>
          </a:p>
          <a:p>
            <a:r>
              <a:rPr dirty="0"/>
              <a:t>後編＝3〜4</a:t>
            </a:r>
          </a:p>
          <a:p>
            <a:r>
              <a:rPr dirty="0" err="1"/>
              <a:t>に分割しました</a:t>
            </a:r>
            <a:r>
              <a:rPr dirty="0"/>
              <a:t>。</a:t>
            </a:r>
          </a:p>
        </p:txBody>
      </p:sp>
    </p:spTree>
    <p:extLst>
      <p:ext uri="{BB962C8B-B14F-4D97-AF65-F5344CB8AC3E}">
        <p14:creationId xmlns:p14="http://schemas.microsoft.com/office/powerpoint/2010/main" val="2475281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Shape 165"/>
          <p:cNvSpPr>
            <a:spLocks noGrp="1" noRot="1" noChangeAspect="1"/>
          </p:cNvSpPr>
          <p:nvPr>
            <p:ph type="sldImg"/>
          </p:nvPr>
        </p:nvSpPr>
        <p:spPr>
          <a:prstGeom prst="rect">
            <a:avLst/>
          </a:prstGeom>
        </p:spPr>
        <p:txBody>
          <a:bodyPr/>
          <a:lstStyle/>
          <a:p>
            <a:endParaRPr/>
          </a:p>
        </p:txBody>
      </p:sp>
      <p:sp>
        <p:nvSpPr>
          <p:cNvPr id="166" name="Shape 166"/>
          <p:cNvSpPr>
            <a:spLocks noGrp="1"/>
          </p:cNvSpPr>
          <p:nvPr>
            <p:ph type="body" sz="quarter" idx="1"/>
          </p:nvPr>
        </p:nvSpPr>
        <p:spPr>
          <a:prstGeom prst="rect">
            <a:avLst/>
          </a:prstGeom>
        </p:spPr>
        <p:txBody>
          <a:bodyPr/>
          <a:lstStyle/>
          <a:p>
            <a:r>
              <a:rPr dirty="0"/>
              <a:t>学校の先生に分かりやすいように緊急度の表現を解説しました。これから解説するそれぞれの外傷についてこのように緊急度を記載しています。</a:t>
            </a:r>
          </a:p>
          <a:p>
            <a:r>
              <a:rPr dirty="0"/>
              <a:t>あくまで参考であって、表記上は同じ病名であったとしても、重症度は個々のケースで異なりますので、見た目の重篤感も考慮して判断して下さい。</a:t>
            </a:r>
          </a:p>
        </p:txBody>
      </p:sp>
    </p:spTree>
    <p:extLst>
      <p:ext uri="{BB962C8B-B14F-4D97-AF65-F5344CB8AC3E}">
        <p14:creationId xmlns:p14="http://schemas.microsoft.com/office/powerpoint/2010/main" val="36315632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Shape 172"/>
          <p:cNvSpPr>
            <a:spLocks noGrp="1" noRot="1" noChangeAspect="1"/>
          </p:cNvSpPr>
          <p:nvPr>
            <p:ph type="sldImg"/>
          </p:nvPr>
        </p:nvSpPr>
        <p:spPr>
          <a:prstGeom prst="rect">
            <a:avLst/>
          </a:prstGeom>
        </p:spPr>
        <p:txBody>
          <a:bodyPr/>
          <a:lstStyle/>
          <a:p>
            <a:endParaRPr/>
          </a:p>
        </p:txBody>
      </p:sp>
      <p:sp>
        <p:nvSpPr>
          <p:cNvPr id="173" name="Shape 173"/>
          <p:cNvSpPr>
            <a:spLocks noGrp="1"/>
          </p:cNvSpPr>
          <p:nvPr>
            <p:ph type="body" sz="quarter" idx="1"/>
          </p:nvPr>
        </p:nvSpPr>
        <p:spPr>
          <a:prstGeom prst="rect">
            <a:avLst/>
          </a:prstGeom>
        </p:spPr>
        <p:txBody>
          <a:bodyPr/>
          <a:lstStyle/>
          <a:p>
            <a:r>
              <a:rPr dirty="0" err="1"/>
              <a:t>学校の先生に分かりやすいように病院の特性を紹介しました</a:t>
            </a:r>
            <a:r>
              <a:rPr dirty="0"/>
              <a:t>。</a:t>
            </a:r>
          </a:p>
          <a:p>
            <a:r>
              <a:rPr dirty="0"/>
              <a:t>近隣にどのような病院があるか、またそれらの病院までの平均的な搬送距離は地域によって大きく異なりますので、あらかじめ近隣の病院を調べておいて下さい。</a:t>
            </a:r>
          </a:p>
        </p:txBody>
      </p:sp>
    </p:spTree>
    <p:extLst>
      <p:ext uri="{BB962C8B-B14F-4D97-AF65-F5344CB8AC3E}">
        <p14:creationId xmlns:p14="http://schemas.microsoft.com/office/powerpoint/2010/main" val="39197098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Shape 179"/>
          <p:cNvSpPr>
            <a:spLocks noGrp="1" noRot="1" noChangeAspect="1"/>
          </p:cNvSpPr>
          <p:nvPr>
            <p:ph type="sldImg"/>
          </p:nvPr>
        </p:nvSpPr>
        <p:spPr>
          <a:prstGeom prst="rect">
            <a:avLst/>
          </a:prstGeom>
        </p:spPr>
        <p:txBody>
          <a:bodyPr/>
          <a:lstStyle/>
          <a:p>
            <a:endParaRPr/>
          </a:p>
        </p:txBody>
      </p:sp>
      <p:sp>
        <p:nvSpPr>
          <p:cNvPr id="180" name="Shape 180"/>
          <p:cNvSpPr>
            <a:spLocks noGrp="1"/>
          </p:cNvSpPr>
          <p:nvPr>
            <p:ph type="body" sz="quarter" idx="1"/>
          </p:nvPr>
        </p:nvSpPr>
        <p:spPr>
          <a:prstGeom prst="rect">
            <a:avLst/>
          </a:prstGeom>
        </p:spPr>
        <p:txBody>
          <a:bodyPr/>
          <a:lstStyle/>
          <a:p>
            <a:r>
              <a:rPr dirty="0"/>
              <a:t>学校現場でよく起きるのが、体育で友達と当たって、あるいは転倒して、あるいは廊下などで出会い頭にぶつかってなどによって、顔面を打撲するという状況である。とくに鼻は突出しているためダメージを受けることが多いです。</a:t>
            </a:r>
          </a:p>
          <a:p>
            <a:r>
              <a:rPr dirty="0" err="1"/>
              <a:t>その場では骨折しているかどうかはわからないことも多いので、その可能性があると思ったら耳鼻咽喉科を受診するように指導して下さい</a:t>
            </a:r>
            <a:r>
              <a:rPr dirty="0"/>
              <a:t>。</a:t>
            </a:r>
          </a:p>
          <a:p>
            <a:r>
              <a:rPr dirty="0" err="1"/>
              <a:t>顔面外傷の一部ではあるが、その頻度と対応から別項目にした</a:t>
            </a:r>
            <a:r>
              <a:rPr dirty="0"/>
              <a:t>。</a:t>
            </a:r>
          </a:p>
        </p:txBody>
      </p:sp>
    </p:spTree>
    <p:extLst>
      <p:ext uri="{BB962C8B-B14F-4D97-AF65-F5344CB8AC3E}">
        <p14:creationId xmlns:p14="http://schemas.microsoft.com/office/powerpoint/2010/main" val="5714859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Shape 186"/>
          <p:cNvSpPr>
            <a:spLocks noGrp="1" noRot="1" noChangeAspect="1"/>
          </p:cNvSpPr>
          <p:nvPr>
            <p:ph type="sldImg"/>
          </p:nvPr>
        </p:nvSpPr>
        <p:spPr>
          <a:prstGeom prst="rect">
            <a:avLst/>
          </a:prstGeom>
        </p:spPr>
        <p:txBody>
          <a:bodyPr/>
          <a:lstStyle/>
          <a:p>
            <a:endParaRPr/>
          </a:p>
        </p:txBody>
      </p:sp>
      <p:sp>
        <p:nvSpPr>
          <p:cNvPr id="187" name="Shape 187"/>
          <p:cNvSpPr>
            <a:spLocks noGrp="1"/>
          </p:cNvSpPr>
          <p:nvPr>
            <p:ph type="body" sz="quarter" idx="1"/>
          </p:nvPr>
        </p:nvSpPr>
        <p:spPr>
          <a:prstGeom prst="rect">
            <a:avLst/>
          </a:prstGeom>
        </p:spPr>
        <p:txBody>
          <a:bodyPr/>
          <a:lstStyle/>
          <a:p>
            <a:r>
              <a:rPr dirty="0"/>
              <a:t>鼻骨骨折のレントゲン写真です。明らかに見ただけで折れているのがわかるときもありますが、その場では骨折しているか不明なことも多いです。</a:t>
            </a:r>
          </a:p>
          <a:p>
            <a:r>
              <a:rPr dirty="0" err="1"/>
              <a:t>通常、鼻出血を伴います</a:t>
            </a:r>
            <a:r>
              <a:rPr dirty="0"/>
              <a:t>。</a:t>
            </a:r>
          </a:p>
          <a:p>
            <a:r>
              <a:rPr dirty="0" err="1"/>
              <a:t>鼻を打撲した場合は、合理的に耳鼻咽喉科を受診出来る範囲で速やかに耳鼻咽喉科を受診させて下さい</a:t>
            </a:r>
            <a:r>
              <a:rPr dirty="0"/>
              <a:t>。</a:t>
            </a:r>
          </a:p>
        </p:txBody>
      </p:sp>
    </p:spTree>
    <p:extLst>
      <p:ext uri="{BB962C8B-B14F-4D97-AF65-F5344CB8AC3E}">
        <p14:creationId xmlns:p14="http://schemas.microsoft.com/office/powerpoint/2010/main" val="4497925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タイトル&amp;サブタイトル">
    <p:spTree>
      <p:nvGrpSpPr>
        <p:cNvPr id="1" name=""/>
        <p:cNvGrpSpPr/>
        <p:nvPr/>
      </p:nvGrpSpPr>
      <p:grpSpPr>
        <a:xfrm>
          <a:off x="0" y="0"/>
          <a:ext cx="0" cy="0"/>
          <a:chOff x="0" y="0"/>
          <a:chExt cx="0" cy="0"/>
        </a:xfrm>
      </p:grpSpPr>
      <p:sp>
        <p:nvSpPr>
          <p:cNvPr id="13" name="線"/>
          <p:cNvSpPr/>
          <p:nvPr/>
        </p:nvSpPr>
        <p:spPr>
          <a:xfrm>
            <a:off x="508000" y="5181600"/>
            <a:ext cx="11988800"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ヒラギノ角ゴ ProN W3"/>
                <a:ea typeface="ヒラギノ角ゴ ProN W3"/>
                <a:cs typeface="ヒラギノ角ゴ ProN W3"/>
                <a:sym typeface="ヒラギノ角ゴ ProN W3"/>
              </a:defRPr>
            </a:pPr>
            <a:endParaRPr/>
          </a:p>
        </p:txBody>
      </p:sp>
      <p:sp>
        <p:nvSpPr>
          <p:cNvPr id="14" name="タイトルテキスト"/>
          <p:cNvSpPr txBox="1">
            <a:spLocks noGrp="1"/>
          </p:cNvSpPr>
          <p:nvPr>
            <p:ph type="title"/>
          </p:nvPr>
        </p:nvSpPr>
        <p:spPr>
          <a:xfrm>
            <a:off x="508000" y="3009900"/>
            <a:ext cx="11988800" cy="2032000"/>
          </a:xfrm>
          <a:prstGeom prst="rect">
            <a:avLst/>
          </a:prstGeom>
        </p:spPr>
        <p:txBody>
          <a:bodyPr anchor="b"/>
          <a:lstStyle/>
          <a:p>
            <a:r>
              <a:t>タイトルテキスト</a:t>
            </a:r>
          </a:p>
        </p:txBody>
      </p:sp>
      <p:sp>
        <p:nvSpPr>
          <p:cNvPr id="15" name="本文レベル1…"/>
          <p:cNvSpPr txBox="1">
            <a:spLocks noGrp="1"/>
          </p:cNvSpPr>
          <p:nvPr>
            <p:ph type="body" sz="quarter" idx="1"/>
          </p:nvPr>
        </p:nvSpPr>
        <p:spPr>
          <a:xfrm>
            <a:off x="508000" y="5562600"/>
            <a:ext cx="11988800" cy="825500"/>
          </a:xfrm>
          <a:prstGeom prst="rect">
            <a:avLst/>
          </a:prstGeom>
        </p:spPr>
        <p:txBody>
          <a:bodyPr anchor="t"/>
          <a:lstStyle>
            <a:lvl1pPr marL="0" indent="0">
              <a:lnSpc>
                <a:spcPct val="120000"/>
              </a:lnSpc>
              <a:spcBef>
                <a:spcPts val="0"/>
              </a:spcBef>
              <a:buSzTx/>
              <a:buNone/>
              <a:defRPr sz="2400"/>
            </a:lvl1pPr>
            <a:lvl2pPr marL="0" indent="0">
              <a:lnSpc>
                <a:spcPct val="120000"/>
              </a:lnSpc>
              <a:spcBef>
                <a:spcPts val="0"/>
              </a:spcBef>
              <a:buSzTx/>
              <a:buNone/>
              <a:defRPr sz="2400"/>
            </a:lvl2pPr>
            <a:lvl3pPr marL="0" indent="0">
              <a:lnSpc>
                <a:spcPct val="120000"/>
              </a:lnSpc>
              <a:spcBef>
                <a:spcPts val="0"/>
              </a:spcBef>
              <a:buSzTx/>
              <a:buNone/>
              <a:defRPr sz="2400"/>
            </a:lvl3pPr>
            <a:lvl4pPr marL="0" indent="0">
              <a:lnSpc>
                <a:spcPct val="120000"/>
              </a:lnSpc>
              <a:spcBef>
                <a:spcPts val="0"/>
              </a:spcBef>
              <a:buSzTx/>
              <a:buNone/>
              <a:defRPr sz="2400"/>
            </a:lvl4pPr>
            <a:lvl5pPr marL="0" indent="0">
              <a:lnSpc>
                <a:spcPct val="120000"/>
              </a:lnSpc>
              <a:spcBef>
                <a:spcPts val="0"/>
              </a:spcBef>
              <a:buSzTx/>
              <a:buNone/>
              <a:defRPr sz="2400"/>
            </a:lvl5pPr>
          </a:lstStyle>
          <a:p>
            <a:r>
              <a:t>本文レベル1</a:t>
            </a:r>
          </a:p>
          <a:p>
            <a:pPr lvl="1"/>
            <a:r>
              <a:t>本文レベル2</a:t>
            </a:r>
          </a:p>
          <a:p>
            <a:pPr lvl="2"/>
            <a:r>
              <a:t>本文レベル3</a:t>
            </a:r>
          </a:p>
          <a:p>
            <a:pPr lvl="3"/>
            <a:r>
              <a:t>本文レベル4</a:t>
            </a:r>
          </a:p>
          <a:p>
            <a:pPr lvl="4"/>
            <a:r>
              <a:t>本文レベル5</a:t>
            </a:r>
          </a:p>
        </p:txBody>
      </p:sp>
      <p:sp>
        <p:nvSpPr>
          <p:cNvPr id="16" name="スライド番号"/>
          <p:cNvSpPr txBox="1">
            <a:spLocks noGrp="1"/>
          </p:cNvSpPr>
          <p:nvPr>
            <p:ph type="sldNum" sz="quarter" idx="2"/>
          </p:nvPr>
        </p:nvSpPr>
        <p:spPr>
          <a:xfrm>
            <a:off x="12154001" y="8763000"/>
            <a:ext cx="342901" cy="3683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引用">
    <p:spTree>
      <p:nvGrpSpPr>
        <p:cNvPr id="1" name=""/>
        <p:cNvGrpSpPr/>
        <p:nvPr/>
      </p:nvGrpSpPr>
      <p:grpSpPr>
        <a:xfrm>
          <a:off x="0" y="0"/>
          <a:ext cx="0" cy="0"/>
          <a:chOff x="0" y="0"/>
          <a:chExt cx="0" cy="0"/>
        </a:xfrm>
      </p:grpSpPr>
      <p:sp>
        <p:nvSpPr>
          <p:cNvPr id="105" name="–Johnny Appleseed"/>
          <p:cNvSpPr txBox="1">
            <a:spLocks noGrp="1"/>
          </p:cNvSpPr>
          <p:nvPr>
            <p:ph type="body" sz="quarter" idx="21"/>
          </p:nvPr>
        </p:nvSpPr>
        <p:spPr>
          <a:xfrm>
            <a:off x="508000" y="5918200"/>
            <a:ext cx="11988800" cy="533400"/>
          </a:xfrm>
          <a:prstGeom prst="rect">
            <a:avLst/>
          </a:prstGeom>
        </p:spPr>
        <p:txBody>
          <a:bodyPr anchor="t">
            <a:spAutoFit/>
          </a:bodyPr>
          <a:lstStyle>
            <a:lvl1pPr marL="0" indent="0" algn="ctr">
              <a:lnSpc>
                <a:spcPct val="140000"/>
              </a:lnSpc>
              <a:spcBef>
                <a:spcPts val="0"/>
              </a:spcBef>
              <a:buSzTx/>
              <a:buNone/>
              <a:defRPr sz="3000" i="1">
                <a:solidFill>
                  <a:srgbClr val="9D9D9D"/>
                </a:solidFill>
              </a:defRPr>
            </a:lvl1pPr>
          </a:lstStyle>
          <a:p>
            <a:r>
              <a:t>–Johnny Appleseed</a:t>
            </a:r>
          </a:p>
        </p:txBody>
      </p:sp>
      <p:sp>
        <p:nvSpPr>
          <p:cNvPr id="106" name="“ここに引用を入力してください。”"/>
          <p:cNvSpPr txBox="1">
            <a:spLocks noGrp="1"/>
          </p:cNvSpPr>
          <p:nvPr>
            <p:ph type="body" sz="quarter" idx="22"/>
          </p:nvPr>
        </p:nvSpPr>
        <p:spPr>
          <a:xfrm>
            <a:off x="1270000" y="4298950"/>
            <a:ext cx="10464800" cy="622300"/>
          </a:xfrm>
          <a:prstGeom prst="rect">
            <a:avLst/>
          </a:prstGeom>
        </p:spPr>
        <p:txBody>
          <a:bodyPr>
            <a:spAutoFit/>
          </a:bodyPr>
          <a:lstStyle>
            <a:lvl1pPr marL="0" indent="0" algn="ctr">
              <a:lnSpc>
                <a:spcPct val="120000"/>
              </a:lnSpc>
              <a:spcBef>
                <a:spcPts val="0"/>
              </a:spcBef>
              <a:buSzTx/>
              <a:buNone/>
              <a:defRPr sz="3600"/>
            </a:lvl1pPr>
          </a:lstStyle>
          <a:p>
            <a:r>
              <a:t>“ここに引用を入力してください。”</a:t>
            </a:r>
          </a:p>
        </p:txBody>
      </p:sp>
      <p:sp>
        <p:nvSpPr>
          <p:cNvPr id="107"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写真">
    <p:spTree>
      <p:nvGrpSpPr>
        <p:cNvPr id="1" name=""/>
        <p:cNvGrpSpPr/>
        <p:nvPr/>
      </p:nvGrpSpPr>
      <p:grpSpPr>
        <a:xfrm>
          <a:off x="0" y="0"/>
          <a:ext cx="0" cy="0"/>
          <a:chOff x="0" y="0"/>
          <a:chExt cx="0" cy="0"/>
        </a:xfrm>
      </p:grpSpPr>
      <p:sp>
        <p:nvSpPr>
          <p:cNvPr id="114" name="142761833_2880x1921.jpeg"/>
          <p:cNvSpPr>
            <a:spLocks noGrp="1"/>
          </p:cNvSpPr>
          <p:nvPr>
            <p:ph type="pic" idx="21"/>
          </p:nvPr>
        </p:nvSpPr>
        <p:spPr>
          <a:xfrm>
            <a:off x="-114300" y="0"/>
            <a:ext cx="14622784" cy="9753600"/>
          </a:xfrm>
          <a:prstGeom prst="rect">
            <a:avLst/>
          </a:prstGeom>
        </p:spPr>
        <p:txBody>
          <a:bodyPr lIns="91439" tIns="45719" rIns="91439" bIns="45719" anchor="t">
            <a:noAutofit/>
          </a:bodyPr>
          <a:lstStyle/>
          <a:p>
            <a:endParaRPr/>
          </a:p>
        </p:txBody>
      </p:sp>
      <p:sp>
        <p:nvSpPr>
          <p:cNvPr id="115"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空白">
    <p:spTree>
      <p:nvGrpSpPr>
        <p:cNvPr id="1" name=""/>
        <p:cNvGrpSpPr/>
        <p:nvPr/>
      </p:nvGrpSpPr>
      <p:grpSpPr>
        <a:xfrm>
          <a:off x="0" y="0"/>
          <a:ext cx="0" cy="0"/>
          <a:chOff x="0" y="0"/>
          <a:chExt cx="0" cy="0"/>
        </a:xfrm>
      </p:grpSpPr>
      <p:sp>
        <p:nvSpPr>
          <p:cNvPr id="122"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画像（横長）">
    <p:spTree>
      <p:nvGrpSpPr>
        <p:cNvPr id="1" name=""/>
        <p:cNvGrpSpPr/>
        <p:nvPr/>
      </p:nvGrpSpPr>
      <p:grpSpPr>
        <a:xfrm>
          <a:off x="0" y="0"/>
          <a:ext cx="0" cy="0"/>
          <a:chOff x="0" y="0"/>
          <a:chExt cx="0" cy="0"/>
        </a:xfrm>
      </p:grpSpPr>
      <p:sp>
        <p:nvSpPr>
          <p:cNvPr id="23" name="イメージ"/>
          <p:cNvSpPr>
            <a:spLocks noGrp="1"/>
          </p:cNvSpPr>
          <p:nvPr>
            <p:ph type="pic" idx="21"/>
          </p:nvPr>
        </p:nvSpPr>
        <p:spPr>
          <a:xfrm>
            <a:off x="622300" y="101600"/>
            <a:ext cx="11760200" cy="7840134"/>
          </a:xfrm>
          <a:prstGeom prst="rect">
            <a:avLst/>
          </a:prstGeom>
          <a:ln w="9525">
            <a:round/>
          </a:ln>
        </p:spPr>
        <p:txBody>
          <a:bodyPr lIns="91439" tIns="45719" rIns="91439" bIns="45719" anchor="t">
            <a:noAutofit/>
          </a:bodyPr>
          <a:lstStyle/>
          <a:p>
            <a:endParaRPr/>
          </a:p>
        </p:txBody>
      </p:sp>
      <p:sp>
        <p:nvSpPr>
          <p:cNvPr id="24" name="タイトルテキスト"/>
          <p:cNvSpPr txBox="1">
            <a:spLocks noGrp="1"/>
          </p:cNvSpPr>
          <p:nvPr>
            <p:ph type="title"/>
          </p:nvPr>
        </p:nvSpPr>
        <p:spPr>
          <a:xfrm>
            <a:off x="508000" y="7099300"/>
            <a:ext cx="11988800" cy="1117600"/>
          </a:xfrm>
          <a:prstGeom prst="rect">
            <a:avLst/>
          </a:prstGeom>
        </p:spPr>
        <p:txBody>
          <a:bodyPr anchor="b"/>
          <a:lstStyle/>
          <a:p>
            <a:r>
              <a:t>タイトルテキスト</a:t>
            </a:r>
          </a:p>
        </p:txBody>
      </p:sp>
      <p:sp>
        <p:nvSpPr>
          <p:cNvPr id="25" name="本文レベル1…"/>
          <p:cNvSpPr txBox="1">
            <a:spLocks noGrp="1"/>
          </p:cNvSpPr>
          <p:nvPr>
            <p:ph type="body" sz="quarter" idx="1"/>
          </p:nvPr>
        </p:nvSpPr>
        <p:spPr>
          <a:xfrm>
            <a:off x="508000" y="8267700"/>
            <a:ext cx="11988800" cy="838200"/>
          </a:xfrm>
          <a:prstGeom prst="rect">
            <a:avLst/>
          </a:prstGeom>
        </p:spPr>
        <p:txBody>
          <a:bodyPr anchor="t"/>
          <a:lstStyle>
            <a:lvl1pPr marL="0" indent="0">
              <a:lnSpc>
                <a:spcPct val="120000"/>
              </a:lnSpc>
              <a:spcBef>
                <a:spcPts val="0"/>
              </a:spcBef>
              <a:buSzTx/>
              <a:buNone/>
              <a:defRPr sz="2400"/>
            </a:lvl1pPr>
            <a:lvl2pPr marL="0" indent="0">
              <a:lnSpc>
                <a:spcPct val="120000"/>
              </a:lnSpc>
              <a:spcBef>
                <a:spcPts val="0"/>
              </a:spcBef>
              <a:buSzTx/>
              <a:buNone/>
              <a:defRPr sz="2400"/>
            </a:lvl2pPr>
            <a:lvl3pPr marL="0" indent="0">
              <a:lnSpc>
                <a:spcPct val="120000"/>
              </a:lnSpc>
              <a:spcBef>
                <a:spcPts val="0"/>
              </a:spcBef>
              <a:buSzTx/>
              <a:buNone/>
              <a:defRPr sz="2400"/>
            </a:lvl3pPr>
            <a:lvl4pPr marL="0" indent="0">
              <a:lnSpc>
                <a:spcPct val="120000"/>
              </a:lnSpc>
              <a:spcBef>
                <a:spcPts val="0"/>
              </a:spcBef>
              <a:buSzTx/>
              <a:buNone/>
              <a:defRPr sz="2400"/>
            </a:lvl4pPr>
            <a:lvl5pPr marL="0" indent="0">
              <a:lnSpc>
                <a:spcPct val="120000"/>
              </a:lnSpc>
              <a:spcBef>
                <a:spcPts val="0"/>
              </a:spcBef>
              <a:buSzTx/>
              <a:buNone/>
              <a:defRPr sz="2400"/>
            </a:lvl5pPr>
          </a:lstStyle>
          <a:p>
            <a:r>
              <a:t>本文レベル1</a:t>
            </a:r>
          </a:p>
          <a:p>
            <a:pPr lvl="1"/>
            <a:r>
              <a:t>本文レベル2</a:t>
            </a:r>
          </a:p>
          <a:p>
            <a:pPr lvl="2"/>
            <a:r>
              <a:t>本文レベル3</a:t>
            </a:r>
          </a:p>
          <a:p>
            <a:pPr lvl="3"/>
            <a:r>
              <a:t>本文レベル4</a:t>
            </a:r>
          </a:p>
          <a:p>
            <a:pPr lvl="4"/>
            <a:r>
              <a:t>本文レベル5</a:t>
            </a:r>
          </a:p>
        </p:txBody>
      </p:sp>
      <p:sp>
        <p:nvSpPr>
          <p:cNvPr id="26"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タイトル（中央）">
    <p:spTree>
      <p:nvGrpSpPr>
        <p:cNvPr id="1" name=""/>
        <p:cNvGrpSpPr/>
        <p:nvPr/>
      </p:nvGrpSpPr>
      <p:grpSpPr>
        <a:xfrm>
          <a:off x="0" y="0"/>
          <a:ext cx="0" cy="0"/>
          <a:chOff x="0" y="0"/>
          <a:chExt cx="0" cy="0"/>
        </a:xfrm>
      </p:grpSpPr>
      <p:sp>
        <p:nvSpPr>
          <p:cNvPr id="33" name="タイトルテキスト"/>
          <p:cNvSpPr txBox="1">
            <a:spLocks noGrp="1"/>
          </p:cNvSpPr>
          <p:nvPr>
            <p:ph type="title"/>
          </p:nvPr>
        </p:nvSpPr>
        <p:spPr>
          <a:xfrm>
            <a:off x="508000" y="3860800"/>
            <a:ext cx="11988800" cy="2032000"/>
          </a:xfrm>
          <a:prstGeom prst="rect">
            <a:avLst/>
          </a:prstGeom>
        </p:spPr>
        <p:txBody>
          <a:bodyPr/>
          <a:lstStyle/>
          <a:p>
            <a:r>
              <a:t>タイトルテキスト</a:t>
            </a:r>
          </a:p>
        </p:txBody>
      </p:sp>
      <p:sp>
        <p:nvSpPr>
          <p:cNvPr id="34"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画像（縦長）">
    <p:spTree>
      <p:nvGrpSpPr>
        <p:cNvPr id="1" name=""/>
        <p:cNvGrpSpPr/>
        <p:nvPr/>
      </p:nvGrpSpPr>
      <p:grpSpPr>
        <a:xfrm>
          <a:off x="0" y="0"/>
          <a:ext cx="0" cy="0"/>
          <a:chOff x="0" y="0"/>
          <a:chExt cx="0" cy="0"/>
        </a:xfrm>
      </p:grpSpPr>
      <p:sp>
        <p:nvSpPr>
          <p:cNvPr id="41" name="イメージ"/>
          <p:cNvSpPr>
            <a:spLocks noGrp="1"/>
          </p:cNvSpPr>
          <p:nvPr>
            <p:ph type="pic" sz="half" idx="21"/>
          </p:nvPr>
        </p:nvSpPr>
        <p:spPr>
          <a:xfrm>
            <a:off x="6807200" y="596900"/>
            <a:ext cx="5575300" cy="8325606"/>
          </a:xfrm>
          <a:prstGeom prst="rect">
            <a:avLst/>
          </a:prstGeom>
          <a:ln w="9525">
            <a:round/>
          </a:ln>
        </p:spPr>
        <p:txBody>
          <a:bodyPr lIns="91439" tIns="45719" rIns="91439" bIns="45719" anchor="t">
            <a:noAutofit/>
          </a:bodyPr>
          <a:lstStyle/>
          <a:p>
            <a:endParaRPr/>
          </a:p>
        </p:txBody>
      </p:sp>
      <p:sp>
        <p:nvSpPr>
          <p:cNvPr id="42" name="タイトルテキスト"/>
          <p:cNvSpPr txBox="1">
            <a:spLocks noGrp="1"/>
          </p:cNvSpPr>
          <p:nvPr>
            <p:ph type="title"/>
          </p:nvPr>
        </p:nvSpPr>
        <p:spPr>
          <a:xfrm>
            <a:off x="508000" y="2400300"/>
            <a:ext cx="5829300" cy="6070600"/>
          </a:xfrm>
          <a:prstGeom prst="rect">
            <a:avLst/>
          </a:prstGeom>
        </p:spPr>
        <p:txBody>
          <a:bodyPr anchor="t"/>
          <a:lstStyle/>
          <a:p>
            <a:r>
              <a:t>タイトルテキスト</a:t>
            </a:r>
          </a:p>
        </p:txBody>
      </p:sp>
      <p:sp>
        <p:nvSpPr>
          <p:cNvPr id="43" name="本文レベル1…"/>
          <p:cNvSpPr txBox="1">
            <a:spLocks noGrp="1"/>
          </p:cNvSpPr>
          <p:nvPr>
            <p:ph type="body" sz="quarter" idx="1"/>
          </p:nvPr>
        </p:nvSpPr>
        <p:spPr>
          <a:xfrm>
            <a:off x="508000" y="1168400"/>
            <a:ext cx="5829300" cy="838200"/>
          </a:xfrm>
          <a:prstGeom prst="rect">
            <a:avLst/>
          </a:prstGeom>
        </p:spPr>
        <p:txBody>
          <a:bodyPr anchor="t"/>
          <a:lstStyle>
            <a:lvl1pPr marL="0" indent="0">
              <a:lnSpc>
                <a:spcPct val="120000"/>
              </a:lnSpc>
              <a:spcBef>
                <a:spcPts val="0"/>
              </a:spcBef>
              <a:buSzTx/>
              <a:buNone/>
              <a:defRPr sz="2400"/>
            </a:lvl1pPr>
            <a:lvl2pPr marL="0" indent="0">
              <a:lnSpc>
                <a:spcPct val="120000"/>
              </a:lnSpc>
              <a:spcBef>
                <a:spcPts val="0"/>
              </a:spcBef>
              <a:buSzTx/>
              <a:buNone/>
              <a:defRPr sz="2400"/>
            </a:lvl2pPr>
            <a:lvl3pPr marL="0" indent="0">
              <a:lnSpc>
                <a:spcPct val="120000"/>
              </a:lnSpc>
              <a:spcBef>
                <a:spcPts val="0"/>
              </a:spcBef>
              <a:buSzTx/>
              <a:buNone/>
              <a:defRPr sz="2400"/>
            </a:lvl3pPr>
            <a:lvl4pPr marL="0" indent="0">
              <a:lnSpc>
                <a:spcPct val="120000"/>
              </a:lnSpc>
              <a:spcBef>
                <a:spcPts val="0"/>
              </a:spcBef>
              <a:buSzTx/>
              <a:buNone/>
              <a:defRPr sz="2400"/>
            </a:lvl4pPr>
            <a:lvl5pPr marL="0" indent="0">
              <a:lnSpc>
                <a:spcPct val="120000"/>
              </a:lnSpc>
              <a:spcBef>
                <a:spcPts val="0"/>
              </a:spcBef>
              <a:buSzTx/>
              <a:buNone/>
              <a:defRPr sz="2400"/>
            </a:lvl5pPr>
          </a:lstStyle>
          <a:p>
            <a:r>
              <a:t>本文レベル1</a:t>
            </a:r>
          </a:p>
          <a:p>
            <a:pPr lvl="1"/>
            <a:r>
              <a:t>本文レベル2</a:t>
            </a:r>
          </a:p>
          <a:p>
            <a:pPr lvl="2"/>
            <a:r>
              <a:t>本文レベル3</a:t>
            </a:r>
          </a:p>
          <a:p>
            <a:pPr lvl="3"/>
            <a:r>
              <a:t>本文レベル4</a:t>
            </a:r>
          </a:p>
          <a:p>
            <a:pPr lvl="4"/>
            <a:r>
              <a:t>本文レベル5</a:t>
            </a:r>
          </a:p>
        </p:txBody>
      </p:sp>
      <p:sp>
        <p:nvSpPr>
          <p:cNvPr id="44"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タイトル（上）">
    <p:spTree>
      <p:nvGrpSpPr>
        <p:cNvPr id="1" name=""/>
        <p:cNvGrpSpPr/>
        <p:nvPr/>
      </p:nvGrpSpPr>
      <p:grpSpPr>
        <a:xfrm>
          <a:off x="0" y="0"/>
          <a:ext cx="0" cy="0"/>
          <a:chOff x="0" y="0"/>
          <a:chExt cx="0" cy="0"/>
        </a:xfrm>
      </p:grpSpPr>
      <p:sp>
        <p:nvSpPr>
          <p:cNvPr id="51" name="線"/>
          <p:cNvSpPr/>
          <p:nvPr/>
        </p:nvSpPr>
        <p:spPr>
          <a:xfrm>
            <a:off x="508000" y="2578100"/>
            <a:ext cx="11997292"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ヒラギノ角ゴ ProN W3"/>
                <a:ea typeface="ヒラギノ角ゴ ProN W3"/>
                <a:cs typeface="ヒラギノ角ゴ ProN W3"/>
                <a:sym typeface="ヒラギノ角ゴ ProN W3"/>
              </a:defRPr>
            </a:pPr>
            <a:endParaRPr/>
          </a:p>
        </p:txBody>
      </p:sp>
      <p:sp>
        <p:nvSpPr>
          <p:cNvPr id="52" name="線"/>
          <p:cNvSpPr/>
          <p:nvPr/>
        </p:nvSpPr>
        <p:spPr>
          <a:xfrm flipV="1">
            <a:off x="508000" y="9245597"/>
            <a:ext cx="11988800" cy="3"/>
          </a:xfrm>
          <a:prstGeom prst="line">
            <a:avLst/>
          </a:prstGeom>
          <a:ln w="76200">
            <a:solidFill>
              <a:srgbClr val="444444">
                <a:alpha val="30000"/>
              </a:srgbClr>
            </a:solidFill>
            <a:miter lim="400000"/>
          </a:ln>
        </p:spPr>
        <p:txBody>
          <a:bodyPr lIns="50800" tIns="50800" rIns="50800" bIns="50800" anchor="ctr"/>
          <a:lstStyle/>
          <a:p>
            <a:pPr algn="l" defTabSz="457200">
              <a:defRPr sz="1200">
                <a:solidFill>
                  <a:srgbClr val="000000"/>
                </a:solidFill>
                <a:latin typeface="ヒラギノ角ゴ ProN W3"/>
                <a:ea typeface="ヒラギノ角ゴ ProN W3"/>
                <a:cs typeface="ヒラギノ角ゴ ProN W3"/>
                <a:sym typeface="ヒラギノ角ゴ ProN W3"/>
              </a:defRPr>
            </a:pPr>
            <a:endParaRPr/>
          </a:p>
        </p:txBody>
      </p:sp>
      <p:sp>
        <p:nvSpPr>
          <p:cNvPr id="53" name="線"/>
          <p:cNvSpPr/>
          <p:nvPr/>
        </p:nvSpPr>
        <p:spPr>
          <a:xfrm flipV="1">
            <a:off x="508000" y="508000"/>
            <a:ext cx="11988800" cy="1"/>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ヒラギノ角ゴ ProN W3"/>
                <a:ea typeface="ヒラギノ角ゴ ProN W3"/>
                <a:cs typeface="ヒラギノ角ゴ ProN W3"/>
                <a:sym typeface="ヒラギノ角ゴ ProN W3"/>
              </a:defRPr>
            </a:pPr>
            <a:endParaRPr/>
          </a:p>
        </p:txBody>
      </p:sp>
      <p:sp>
        <p:nvSpPr>
          <p:cNvPr id="54" name="タイトルテキスト"/>
          <p:cNvSpPr txBox="1">
            <a:spLocks noGrp="1"/>
          </p:cNvSpPr>
          <p:nvPr>
            <p:ph type="title"/>
          </p:nvPr>
        </p:nvSpPr>
        <p:spPr>
          <a:prstGeom prst="rect">
            <a:avLst/>
          </a:prstGeom>
        </p:spPr>
        <p:txBody>
          <a:bodyPr/>
          <a:lstStyle/>
          <a:p>
            <a:r>
              <a:t>タイトルテキスト</a:t>
            </a:r>
          </a:p>
        </p:txBody>
      </p:sp>
      <p:sp>
        <p:nvSpPr>
          <p:cNvPr id="55"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7" name="テキスト ボックス 6">
            <a:extLst>
              <a:ext uri="{FF2B5EF4-FFF2-40B4-BE49-F238E27FC236}">
                <a16:creationId xmlns:a16="http://schemas.microsoft.com/office/drawing/2014/main" xmlns="" id="{746E3374-16A4-46D2-B6FE-0E938150A00A}"/>
              </a:ext>
            </a:extLst>
          </p:cNvPr>
          <p:cNvSpPr txBox="1"/>
          <p:nvPr userDrawn="1"/>
        </p:nvSpPr>
        <p:spPr>
          <a:xfrm>
            <a:off x="4431323" y="8768307"/>
            <a:ext cx="4056184"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ja-JP" altLang="en-US" sz="2400" b="0" i="0" u="none" strike="noStrike" cap="none" spc="0" normalizeH="0" baseline="0" dirty="0">
                <a:ln>
                  <a:noFill/>
                </a:ln>
                <a:solidFill>
                  <a:srgbClr val="606060"/>
                </a:solidFill>
                <a:effectLst/>
                <a:uFillTx/>
                <a:latin typeface="+mn-lt"/>
                <a:ea typeface="+mn-ea"/>
                <a:cs typeface="+mn-cs"/>
                <a:sym typeface="Gill Sans"/>
              </a:rPr>
              <a:t>大阪府医師会学校医部会</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タイトル&amp;箇条書き">
    <p:spTree>
      <p:nvGrpSpPr>
        <p:cNvPr id="1" name=""/>
        <p:cNvGrpSpPr/>
        <p:nvPr/>
      </p:nvGrpSpPr>
      <p:grpSpPr>
        <a:xfrm>
          <a:off x="0" y="0"/>
          <a:ext cx="0" cy="0"/>
          <a:chOff x="0" y="0"/>
          <a:chExt cx="0" cy="0"/>
        </a:xfrm>
      </p:grpSpPr>
      <p:sp>
        <p:nvSpPr>
          <p:cNvPr id="62" name="線"/>
          <p:cNvSpPr/>
          <p:nvPr/>
        </p:nvSpPr>
        <p:spPr>
          <a:xfrm>
            <a:off x="508000" y="2578100"/>
            <a:ext cx="11988800"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ヒラギノ角ゴ ProN W3"/>
                <a:ea typeface="ヒラギノ角ゴ ProN W3"/>
                <a:cs typeface="ヒラギノ角ゴ ProN W3"/>
                <a:sym typeface="ヒラギノ角ゴ ProN W3"/>
              </a:defRPr>
            </a:pPr>
            <a:endParaRPr/>
          </a:p>
        </p:txBody>
      </p:sp>
      <p:sp>
        <p:nvSpPr>
          <p:cNvPr id="63" name="線"/>
          <p:cNvSpPr/>
          <p:nvPr/>
        </p:nvSpPr>
        <p:spPr>
          <a:xfrm flipV="1">
            <a:off x="508000" y="9245597"/>
            <a:ext cx="11988800" cy="3"/>
          </a:xfrm>
          <a:prstGeom prst="line">
            <a:avLst/>
          </a:prstGeom>
          <a:ln w="76200">
            <a:solidFill>
              <a:srgbClr val="444444">
                <a:alpha val="30000"/>
              </a:srgbClr>
            </a:solidFill>
            <a:miter lim="400000"/>
          </a:ln>
        </p:spPr>
        <p:txBody>
          <a:bodyPr lIns="50800" tIns="50800" rIns="50800" bIns="50800" anchor="ctr"/>
          <a:lstStyle/>
          <a:p>
            <a:pPr algn="l" defTabSz="457200">
              <a:defRPr sz="1200">
                <a:solidFill>
                  <a:srgbClr val="000000"/>
                </a:solidFill>
                <a:latin typeface="ヒラギノ角ゴ ProN W3"/>
                <a:ea typeface="ヒラギノ角ゴ ProN W3"/>
                <a:cs typeface="ヒラギノ角ゴ ProN W3"/>
                <a:sym typeface="ヒラギノ角ゴ ProN W3"/>
              </a:defRPr>
            </a:pPr>
            <a:endParaRPr/>
          </a:p>
        </p:txBody>
      </p:sp>
      <p:sp>
        <p:nvSpPr>
          <p:cNvPr id="64" name="線"/>
          <p:cNvSpPr/>
          <p:nvPr/>
        </p:nvSpPr>
        <p:spPr>
          <a:xfrm flipV="1">
            <a:off x="508000" y="508000"/>
            <a:ext cx="11988800" cy="1"/>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ヒラギノ角ゴ ProN W3"/>
                <a:ea typeface="ヒラギノ角ゴ ProN W3"/>
                <a:cs typeface="ヒラギノ角ゴ ProN W3"/>
                <a:sym typeface="ヒラギノ角ゴ ProN W3"/>
              </a:defRPr>
            </a:pPr>
            <a:endParaRPr/>
          </a:p>
        </p:txBody>
      </p:sp>
      <p:sp>
        <p:nvSpPr>
          <p:cNvPr id="65" name="タイトルテキスト"/>
          <p:cNvSpPr txBox="1">
            <a:spLocks noGrp="1"/>
          </p:cNvSpPr>
          <p:nvPr>
            <p:ph type="title"/>
          </p:nvPr>
        </p:nvSpPr>
        <p:spPr>
          <a:prstGeom prst="rect">
            <a:avLst/>
          </a:prstGeom>
        </p:spPr>
        <p:txBody>
          <a:bodyPr/>
          <a:lstStyle/>
          <a:p>
            <a:r>
              <a:t>タイトルテキスト</a:t>
            </a:r>
          </a:p>
        </p:txBody>
      </p:sp>
      <p:sp>
        <p:nvSpPr>
          <p:cNvPr id="66" name="本文レベル1…"/>
          <p:cNvSpPr txBox="1">
            <a:spLocks noGrp="1"/>
          </p:cNvSpPr>
          <p:nvPr>
            <p:ph type="body" idx="1"/>
          </p:nvPr>
        </p:nvSpPr>
        <p:spPr>
          <a:xfrm>
            <a:off x="508000" y="3035300"/>
            <a:ext cx="11988800" cy="57277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本文レベル1</a:t>
            </a:r>
          </a:p>
          <a:p>
            <a:pPr lvl="1"/>
            <a:r>
              <a:t>本文レベル2</a:t>
            </a:r>
          </a:p>
          <a:p>
            <a:pPr lvl="2"/>
            <a:r>
              <a:t>本文レベル3</a:t>
            </a:r>
          </a:p>
          <a:p>
            <a:pPr lvl="3"/>
            <a:r>
              <a:t>本文レベル4</a:t>
            </a:r>
          </a:p>
          <a:p>
            <a:pPr lvl="4"/>
            <a:r>
              <a:t>本文レベル5</a:t>
            </a:r>
          </a:p>
        </p:txBody>
      </p:sp>
      <p:sp>
        <p:nvSpPr>
          <p:cNvPr id="67"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タイトル、箇条書き、画像">
    <p:spTree>
      <p:nvGrpSpPr>
        <p:cNvPr id="1" name=""/>
        <p:cNvGrpSpPr/>
        <p:nvPr/>
      </p:nvGrpSpPr>
      <p:grpSpPr>
        <a:xfrm>
          <a:off x="0" y="0"/>
          <a:ext cx="0" cy="0"/>
          <a:chOff x="0" y="0"/>
          <a:chExt cx="0" cy="0"/>
        </a:xfrm>
      </p:grpSpPr>
      <p:sp>
        <p:nvSpPr>
          <p:cNvPr id="74" name="線"/>
          <p:cNvSpPr/>
          <p:nvPr/>
        </p:nvSpPr>
        <p:spPr>
          <a:xfrm>
            <a:off x="508000" y="2578100"/>
            <a:ext cx="11988800"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ヒラギノ角ゴ ProN W3"/>
                <a:ea typeface="ヒラギノ角ゴ ProN W3"/>
                <a:cs typeface="ヒラギノ角ゴ ProN W3"/>
                <a:sym typeface="ヒラギノ角ゴ ProN W3"/>
              </a:defRPr>
            </a:pPr>
            <a:endParaRPr/>
          </a:p>
        </p:txBody>
      </p:sp>
      <p:sp>
        <p:nvSpPr>
          <p:cNvPr id="75" name="線"/>
          <p:cNvSpPr/>
          <p:nvPr/>
        </p:nvSpPr>
        <p:spPr>
          <a:xfrm flipV="1">
            <a:off x="508000" y="9245597"/>
            <a:ext cx="11988800" cy="3"/>
          </a:xfrm>
          <a:prstGeom prst="line">
            <a:avLst/>
          </a:prstGeom>
          <a:ln w="76200">
            <a:solidFill>
              <a:srgbClr val="444444">
                <a:alpha val="30000"/>
              </a:srgbClr>
            </a:solidFill>
            <a:miter lim="400000"/>
          </a:ln>
        </p:spPr>
        <p:txBody>
          <a:bodyPr lIns="50800" tIns="50800" rIns="50800" bIns="50800" anchor="ctr"/>
          <a:lstStyle/>
          <a:p>
            <a:pPr algn="l" defTabSz="457200">
              <a:defRPr sz="1200">
                <a:solidFill>
                  <a:srgbClr val="000000"/>
                </a:solidFill>
                <a:latin typeface="ヒラギノ角ゴ ProN W3"/>
                <a:ea typeface="ヒラギノ角ゴ ProN W3"/>
                <a:cs typeface="ヒラギノ角ゴ ProN W3"/>
                <a:sym typeface="ヒラギノ角ゴ ProN W3"/>
              </a:defRPr>
            </a:pPr>
            <a:endParaRPr/>
          </a:p>
        </p:txBody>
      </p:sp>
      <p:sp>
        <p:nvSpPr>
          <p:cNvPr id="76" name="線"/>
          <p:cNvSpPr/>
          <p:nvPr/>
        </p:nvSpPr>
        <p:spPr>
          <a:xfrm flipV="1">
            <a:off x="508000" y="508000"/>
            <a:ext cx="11988800" cy="1"/>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ヒラギノ角ゴ ProN W3"/>
                <a:ea typeface="ヒラギノ角ゴ ProN W3"/>
                <a:cs typeface="ヒラギノ角ゴ ProN W3"/>
                <a:sym typeface="ヒラギノ角ゴ ProN W3"/>
              </a:defRPr>
            </a:pPr>
            <a:endParaRPr/>
          </a:p>
        </p:txBody>
      </p:sp>
      <p:sp>
        <p:nvSpPr>
          <p:cNvPr id="77" name="イメージ"/>
          <p:cNvSpPr>
            <a:spLocks noGrp="1"/>
          </p:cNvSpPr>
          <p:nvPr>
            <p:ph type="pic" sz="half" idx="21"/>
          </p:nvPr>
        </p:nvSpPr>
        <p:spPr>
          <a:xfrm>
            <a:off x="-838200" y="2997200"/>
            <a:ext cx="8286750" cy="5524500"/>
          </a:xfrm>
          <a:prstGeom prst="rect">
            <a:avLst/>
          </a:prstGeom>
          <a:ln w="9525">
            <a:round/>
          </a:ln>
        </p:spPr>
        <p:txBody>
          <a:bodyPr lIns="91439" tIns="45719" rIns="91439" bIns="45719" anchor="t">
            <a:noAutofit/>
          </a:bodyPr>
          <a:lstStyle/>
          <a:p>
            <a:endParaRPr/>
          </a:p>
        </p:txBody>
      </p:sp>
      <p:sp>
        <p:nvSpPr>
          <p:cNvPr id="78" name="タイトルテキスト"/>
          <p:cNvSpPr txBox="1">
            <a:spLocks noGrp="1"/>
          </p:cNvSpPr>
          <p:nvPr>
            <p:ph type="title"/>
          </p:nvPr>
        </p:nvSpPr>
        <p:spPr>
          <a:prstGeom prst="rect">
            <a:avLst/>
          </a:prstGeom>
        </p:spPr>
        <p:txBody>
          <a:bodyPr/>
          <a:lstStyle/>
          <a:p>
            <a:r>
              <a:t>タイトルテキスト</a:t>
            </a:r>
          </a:p>
        </p:txBody>
      </p:sp>
      <p:sp>
        <p:nvSpPr>
          <p:cNvPr id="79" name="本文レベル1…"/>
          <p:cNvSpPr txBox="1">
            <a:spLocks noGrp="1"/>
          </p:cNvSpPr>
          <p:nvPr>
            <p:ph type="body" sz="half" idx="1"/>
          </p:nvPr>
        </p:nvSpPr>
        <p:spPr>
          <a:xfrm>
            <a:off x="6781800" y="2971800"/>
            <a:ext cx="5727700" cy="5524500"/>
          </a:xfrm>
          <a:prstGeom prst="rect">
            <a:avLst/>
          </a:prstGeom>
        </p:spPr>
        <p:txBody>
          <a:bodyPr/>
          <a:lstStyle>
            <a:lvl1pPr marL="368300" indent="-368300">
              <a:spcBef>
                <a:spcPts val="3200"/>
              </a:spcBef>
              <a:buSzPct val="30000"/>
              <a:buBlip>
                <a:blip r:embed="rId2"/>
              </a:buBlip>
              <a:defRPr sz="3000"/>
            </a:lvl1pPr>
            <a:lvl2pPr marL="736600" indent="-368300">
              <a:spcBef>
                <a:spcPts val="3200"/>
              </a:spcBef>
              <a:buSzPct val="30000"/>
              <a:buBlip>
                <a:blip r:embed="rId2"/>
              </a:buBlip>
              <a:defRPr sz="3000"/>
            </a:lvl2pPr>
            <a:lvl3pPr marL="1104900" indent="-368300">
              <a:spcBef>
                <a:spcPts val="3200"/>
              </a:spcBef>
              <a:buSzPct val="30000"/>
              <a:buBlip>
                <a:blip r:embed="rId2"/>
              </a:buBlip>
              <a:defRPr sz="3000"/>
            </a:lvl3pPr>
            <a:lvl4pPr marL="1473200" indent="-368300">
              <a:spcBef>
                <a:spcPts val="3200"/>
              </a:spcBef>
              <a:buSzPct val="30000"/>
              <a:buBlip>
                <a:blip r:embed="rId2"/>
              </a:buBlip>
              <a:defRPr sz="3000"/>
            </a:lvl4pPr>
            <a:lvl5pPr marL="1841500" indent="-368300">
              <a:spcBef>
                <a:spcPts val="3200"/>
              </a:spcBef>
              <a:buSzPct val="30000"/>
              <a:buBlip>
                <a:blip r:embed="rId2"/>
              </a:buBlip>
              <a:defRPr sz="3000"/>
            </a:lvl5pPr>
          </a:lstStyle>
          <a:p>
            <a:r>
              <a:t>本文レベル1</a:t>
            </a:r>
          </a:p>
          <a:p>
            <a:pPr lvl="1"/>
            <a:r>
              <a:t>本文レベル2</a:t>
            </a:r>
          </a:p>
          <a:p>
            <a:pPr lvl="2"/>
            <a:r>
              <a:t>本文レベル3</a:t>
            </a:r>
          </a:p>
          <a:p>
            <a:pPr lvl="3"/>
            <a:r>
              <a:t>本文レベル4</a:t>
            </a:r>
          </a:p>
          <a:p>
            <a:pPr lvl="4"/>
            <a:r>
              <a:t>本文レベル5</a:t>
            </a:r>
          </a:p>
        </p:txBody>
      </p:sp>
      <p:sp>
        <p:nvSpPr>
          <p:cNvPr id="80"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箇条書き">
    <p:spTree>
      <p:nvGrpSpPr>
        <p:cNvPr id="1" name=""/>
        <p:cNvGrpSpPr/>
        <p:nvPr/>
      </p:nvGrpSpPr>
      <p:grpSpPr>
        <a:xfrm>
          <a:off x="0" y="0"/>
          <a:ext cx="0" cy="0"/>
          <a:chOff x="0" y="0"/>
          <a:chExt cx="0" cy="0"/>
        </a:xfrm>
      </p:grpSpPr>
      <p:sp>
        <p:nvSpPr>
          <p:cNvPr id="87" name="本文レベル1…"/>
          <p:cNvSpPr txBox="1">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本文レベル1</a:t>
            </a:r>
          </a:p>
          <a:p>
            <a:pPr lvl="1"/>
            <a:r>
              <a:t>本文レベル2</a:t>
            </a:r>
          </a:p>
          <a:p>
            <a:pPr lvl="2"/>
            <a:r>
              <a:t>本文レベル3</a:t>
            </a:r>
          </a:p>
          <a:p>
            <a:pPr lvl="3"/>
            <a:r>
              <a:t>本文レベル4</a:t>
            </a:r>
          </a:p>
          <a:p>
            <a:pPr lvl="4"/>
            <a:r>
              <a:t>本文レベル5</a:t>
            </a:r>
          </a:p>
        </p:txBody>
      </p:sp>
      <p:sp>
        <p:nvSpPr>
          <p:cNvPr id="88"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画像（3点）">
    <p:spTree>
      <p:nvGrpSpPr>
        <p:cNvPr id="1" name=""/>
        <p:cNvGrpSpPr/>
        <p:nvPr/>
      </p:nvGrpSpPr>
      <p:grpSpPr>
        <a:xfrm>
          <a:off x="0" y="0"/>
          <a:ext cx="0" cy="0"/>
          <a:chOff x="0" y="0"/>
          <a:chExt cx="0" cy="0"/>
        </a:xfrm>
      </p:grpSpPr>
      <p:sp>
        <p:nvSpPr>
          <p:cNvPr id="95" name="イメージ"/>
          <p:cNvSpPr>
            <a:spLocks noGrp="1"/>
          </p:cNvSpPr>
          <p:nvPr>
            <p:ph type="pic" sz="quarter" idx="21"/>
          </p:nvPr>
        </p:nvSpPr>
        <p:spPr>
          <a:xfrm>
            <a:off x="6642100" y="914400"/>
            <a:ext cx="5727700" cy="3820456"/>
          </a:xfrm>
          <a:prstGeom prst="rect">
            <a:avLst/>
          </a:prstGeom>
          <a:ln w="9525">
            <a:round/>
          </a:ln>
        </p:spPr>
        <p:txBody>
          <a:bodyPr lIns="91439" tIns="45719" rIns="91439" bIns="45719" anchor="t">
            <a:noAutofit/>
          </a:bodyPr>
          <a:lstStyle/>
          <a:p>
            <a:endParaRPr/>
          </a:p>
        </p:txBody>
      </p:sp>
      <p:sp>
        <p:nvSpPr>
          <p:cNvPr id="96" name="イメージ"/>
          <p:cNvSpPr>
            <a:spLocks noGrp="1"/>
          </p:cNvSpPr>
          <p:nvPr>
            <p:ph type="pic" sz="quarter" idx="22"/>
          </p:nvPr>
        </p:nvSpPr>
        <p:spPr>
          <a:xfrm>
            <a:off x="6654800" y="4851400"/>
            <a:ext cx="5753100" cy="3835400"/>
          </a:xfrm>
          <a:prstGeom prst="rect">
            <a:avLst/>
          </a:prstGeom>
          <a:ln w="9525">
            <a:round/>
          </a:ln>
        </p:spPr>
        <p:txBody>
          <a:bodyPr lIns="91439" tIns="45719" rIns="91439" bIns="45719" anchor="t">
            <a:noAutofit/>
          </a:bodyPr>
          <a:lstStyle/>
          <a:p>
            <a:endParaRPr/>
          </a:p>
        </p:txBody>
      </p:sp>
      <p:sp>
        <p:nvSpPr>
          <p:cNvPr id="97" name="イメージ"/>
          <p:cNvSpPr>
            <a:spLocks noGrp="1"/>
          </p:cNvSpPr>
          <p:nvPr>
            <p:ph type="pic" sz="half" idx="23"/>
          </p:nvPr>
        </p:nvSpPr>
        <p:spPr>
          <a:xfrm>
            <a:off x="622300" y="584200"/>
            <a:ext cx="5575300" cy="8325606"/>
          </a:xfrm>
          <a:prstGeom prst="rect">
            <a:avLst/>
          </a:prstGeom>
          <a:ln w="9525">
            <a:round/>
          </a:ln>
        </p:spPr>
        <p:txBody>
          <a:bodyPr lIns="91439" tIns="45719" rIns="91439" bIns="45719" anchor="t">
            <a:noAutofit/>
          </a:bodyPr>
          <a:lstStyle/>
          <a:p>
            <a:endParaRPr/>
          </a:p>
        </p:txBody>
      </p:sp>
      <p:sp>
        <p:nvSpPr>
          <p:cNvPr id="98"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tile tx="0" ty="0" sx="100000" sy="100000" flip="none" algn="tl"/>
        </a:blipFill>
        <a:effectLst/>
      </p:bgPr>
    </p:bg>
    <p:spTree>
      <p:nvGrpSpPr>
        <p:cNvPr id="1" name=""/>
        <p:cNvGrpSpPr/>
        <p:nvPr/>
      </p:nvGrpSpPr>
      <p:grpSpPr>
        <a:xfrm>
          <a:off x="0" y="0"/>
          <a:ext cx="0" cy="0"/>
          <a:chOff x="0" y="0"/>
          <a:chExt cx="0" cy="0"/>
        </a:xfrm>
      </p:grpSpPr>
      <p:sp>
        <p:nvSpPr>
          <p:cNvPr id="2" name="線"/>
          <p:cNvSpPr/>
          <p:nvPr/>
        </p:nvSpPr>
        <p:spPr>
          <a:xfrm flipV="1">
            <a:off x="508000" y="9245597"/>
            <a:ext cx="11988800" cy="3"/>
          </a:xfrm>
          <a:prstGeom prst="line">
            <a:avLst/>
          </a:prstGeom>
          <a:ln w="76200">
            <a:solidFill>
              <a:srgbClr val="444444">
                <a:alpha val="30000"/>
              </a:srgbClr>
            </a:solidFill>
            <a:miter lim="400000"/>
          </a:ln>
        </p:spPr>
        <p:txBody>
          <a:bodyPr lIns="50800" tIns="50800" rIns="50800" bIns="50800" anchor="ctr"/>
          <a:lstStyle/>
          <a:p>
            <a:pPr algn="l" defTabSz="457200">
              <a:defRPr sz="1200">
                <a:solidFill>
                  <a:srgbClr val="000000"/>
                </a:solidFill>
                <a:latin typeface="ヒラギノ角ゴ ProN W3"/>
                <a:ea typeface="ヒラギノ角ゴ ProN W3"/>
                <a:cs typeface="ヒラギノ角ゴ ProN W3"/>
                <a:sym typeface="ヒラギノ角ゴ ProN W3"/>
              </a:defRPr>
            </a:pPr>
            <a:endParaRPr/>
          </a:p>
        </p:txBody>
      </p:sp>
      <p:sp>
        <p:nvSpPr>
          <p:cNvPr id="3" name="線"/>
          <p:cNvSpPr/>
          <p:nvPr/>
        </p:nvSpPr>
        <p:spPr>
          <a:xfrm flipV="1">
            <a:off x="508000" y="508000"/>
            <a:ext cx="11988800" cy="1"/>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ヒラギノ角ゴ ProN W3"/>
                <a:ea typeface="ヒラギノ角ゴ ProN W3"/>
                <a:cs typeface="ヒラギノ角ゴ ProN W3"/>
                <a:sym typeface="ヒラギノ角ゴ ProN W3"/>
              </a:defRPr>
            </a:pPr>
            <a:endParaRPr/>
          </a:p>
        </p:txBody>
      </p:sp>
      <p:sp>
        <p:nvSpPr>
          <p:cNvPr id="4" name="本文レベル1…"/>
          <p:cNvSpPr txBox="1">
            <a:spLocks noGrp="1"/>
          </p:cNvSpPr>
          <p:nvPr>
            <p:ph type="body" idx="1"/>
          </p:nvPr>
        </p:nvSpPr>
        <p:spPr>
          <a:xfrm>
            <a:off x="508000" y="977900"/>
            <a:ext cx="11988800" cy="7785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lvl1pPr>
              <a:buBlip>
                <a:blip r:embed="rId15"/>
              </a:buBlip>
            </a:lvl1pPr>
            <a:lvl2pPr>
              <a:buBlip>
                <a:blip r:embed="rId15"/>
              </a:buBlip>
            </a:lvl2pPr>
            <a:lvl3pPr>
              <a:buBlip>
                <a:blip r:embed="rId15"/>
              </a:buBlip>
            </a:lvl3pPr>
            <a:lvl4pPr>
              <a:buBlip>
                <a:blip r:embed="rId15"/>
              </a:buBlip>
            </a:lvl4pPr>
            <a:lvl5pPr>
              <a:buBlip>
                <a:blip r:embed="rId15"/>
              </a:buBlip>
            </a:lvl5pPr>
          </a:lstStyle>
          <a:p>
            <a:r>
              <a:rPr dirty="0"/>
              <a:t>本文レベル1</a:t>
            </a:r>
          </a:p>
          <a:p>
            <a:pPr lvl="1"/>
            <a:r>
              <a:rPr dirty="0"/>
              <a:t>本文レベル2</a:t>
            </a:r>
          </a:p>
          <a:p>
            <a:pPr lvl="2"/>
            <a:r>
              <a:rPr dirty="0"/>
              <a:t>本文レベル3</a:t>
            </a:r>
          </a:p>
          <a:p>
            <a:pPr lvl="3"/>
            <a:r>
              <a:rPr dirty="0"/>
              <a:t>本文レベル4</a:t>
            </a:r>
          </a:p>
          <a:p>
            <a:pPr lvl="4"/>
            <a:r>
              <a:rPr dirty="0"/>
              <a:t>本文レベル5</a:t>
            </a:r>
          </a:p>
        </p:txBody>
      </p:sp>
      <p:sp>
        <p:nvSpPr>
          <p:cNvPr id="5" name="タイトルテキスト"/>
          <p:cNvSpPr txBox="1">
            <a:spLocks noGrp="1"/>
          </p:cNvSpPr>
          <p:nvPr>
            <p:ph type="title"/>
          </p:nvPr>
        </p:nvSpPr>
        <p:spPr>
          <a:xfrm>
            <a:off x="508000" y="596900"/>
            <a:ext cx="11988800" cy="1905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タイトルテキスト</a:t>
            </a:r>
          </a:p>
        </p:txBody>
      </p:sp>
      <p:sp>
        <p:nvSpPr>
          <p:cNvPr id="6" name="スライド番号"/>
          <p:cNvSpPr txBox="1">
            <a:spLocks noGrp="1"/>
          </p:cNvSpPr>
          <p:nvPr>
            <p:ph type="sldNum" sz="quarter" idx="2"/>
          </p:nvPr>
        </p:nvSpPr>
        <p:spPr>
          <a:xfrm>
            <a:off x="11986292" y="8763000"/>
            <a:ext cx="703719" cy="718145"/>
          </a:xfrm>
          <a:prstGeom prst="rect">
            <a:avLst/>
          </a:prstGeom>
          <a:ln w="12700">
            <a:miter lim="400000"/>
          </a:ln>
        </p:spPr>
        <p:txBody>
          <a:bodyPr wrap="none" lIns="50800" tIns="50800" rIns="50800" bIns="50800">
            <a:spAutoFit/>
          </a:bodyPr>
          <a:lstStyle>
            <a:lvl1pPr>
              <a:defRPr sz="4000"/>
            </a:lvl1pPr>
          </a:lstStyle>
          <a:p>
            <a:fld id="{86CB4B4D-7CA3-9044-876B-883B54F8677D}" type="slidenum">
              <a:rPr lang="en-US" altLang="ja-JP" smtClean="0"/>
              <a:pPr/>
              <a:t>‹#›</a:t>
            </a:fld>
            <a:endParaRPr lang="ja-JP"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hf hdr="0" dt="0"/>
  <p:txStyles>
    <p:titleStyle>
      <a:lvl1pPr marL="0" marR="0" indent="0" algn="l" defTabSz="584200" rtl="0" latinLnBrk="0">
        <a:lnSpc>
          <a:spcPct val="90000"/>
        </a:lnSpc>
        <a:spcBef>
          <a:spcPts val="0"/>
        </a:spcBef>
        <a:spcAft>
          <a:spcPts val="0"/>
        </a:spcAft>
        <a:buClrTx/>
        <a:buSzTx/>
        <a:buFontTx/>
        <a:buNone/>
        <a:tabLst/>
        <a:defRPr sz="6400" b="0" i="0" u="none" strike="noStrike" cap="all" spc="0" baseline="0">
          <a:solidFill>
            <a:srgbClr val="606060"/>
          </a:solidFill>
          <a:uFillTx/>
          <a:latin typeface="+mj-lt"/>
          <a:ea typeface="+mj-ea"/>
          <a:cs typeface="+mj-cs"/>
          <a:sym typeface="Gill Sans Light"/>
        </a:defRPr>
      </a:lvl1pPr>
      <a:lvl2pPr marL="0" marR="0" indent="0" algn="l" defTabSz="584200" rtl="0" latinLnBrk="0">
        <a:lnSpc>
          <a:spcPct val="90000"/>
        </a:lnSpc>
        <a:spcBef>
          <a:spcPts val="0"/>
        </a:spcBef>
        <a:spcAft>
          <a:spcPts val="0"/>
        </a:spcAft>
        <a:buClrTx/>
        <a:buSzTx/>
        <a:buFontTx/>
        <a:buNone/>
        <a:tabLst/>
        <a:defRPr sz="6400" b="0" i="0" u="none" strike="noStrike" cap="all" spc="0" baseline="0">
          <a:solidFill>
            <a:srgbClr val="606060"/>
          </a:solidFill>
          <a:uFillTx/>
          <a:latin typeface="+mj-lt"/>
          <a:ea typeface="+mj-ea"/>
          <a:cs typeface="+mj-cs"/>
          <a:sym typeface="Gill Sans Light"/>
        </a:defRPr>
      </a:lvl2pPr>
      <a:lvl3pPr marL="0" marR="0" indent="0" algn="l" defTabSz="584200" rtl="0" latinLnBrk="0">
        <a:lnSpc>
          <a:spcPct val="90000"/>
        </a:lnSpc>
        <a:spcBef>
          <a:spcPts val="0"/>
        </a:spcBef>
        <a:spcAft>
          <a:spcPts val="0"/>
        </a:spcAft>
        <a:buClrTx/>
        <a:buSzTx/>
        <a:buFontTx/>
        <a:buNone/>
        <a:tabLst/>
        <a:defRPr sz="6400" b="0" i="0" u="none" strike="noStrike" cap="all" spc="0" baseline="0">
          <a:solidFill>
            <a:srgbClr val="606060"/>
          </a:solidFill>
          <a:uFillTx/>
          <a:latin typeface="+mj-lt"/>
          <a:ea typeface="+mj-ea"/>
          <a:cs typeface="+mj-cs"/>
          <a:sym typeface="Gill Sans Light"/>
        </a:defRPr>
      </a:lvl3pPr>
      <a:lvl4pPr marL="0" marR="0" indent="0" algn="l" defTabSz="584200" rtl="0" latinLnBrk="0">
        <a:lnSpc>
          <a:spcPct val="90000"/>
        </a:lnSpc>
        <a:spcBef>
          <a:spcPts val="0"/>
        </a:spcBef>
        <a:spcAft>
          <a:spcPts val="0"/>
        </a:spcAft>
        <a:buClrTx/>
        <a:buSzTx/>
        <a:buFontTx/>
        <a:buNone/>
        <a:tabLst/>
        <a:defRPr sz="6400" b="0" i="0" u="none" strike="noStrike" cap="all" spc="0" baseline="0">
          <a:solidFill>
            <a:srgbClr val="606060"/>
          </a:solidFill>
          <a:uFillTx/>
          <a:latin typeface="+mj-lt"/>
          <a:ea typeface="+mj-ea"/>
          <a:cs typeface="+mj-cs"/>
          <a:sym typeface="Gill Sans Light"/>
        </a:defRPr>
      </a:lvl4pPr>
      <a:lvl5pPr marL="0" marR="0" indent="0" algn="l" defTabSz="584200" rtl="0" latinLnBrk="0">
        <a:lnSpc>
          <a:spcPct val="90000"/>
        </a:lnSpc>
        <a:spcBef>
          <a:spcPts val="0"/>
        </a:spcBef>
        <a:spcAft>
          <a:spcPts val="0"/>
        </a:spcAft>
        <a:buClrTx/>
        <a:buSzTx/>
        <a:buFontTx/>
        <a:buNone/>
        <a:tabLst/>
        <a:defRPr sz="6400" b="0" i="0" u="none" strike="noStrike" cap="all" spc="0" baseline="0">
          <a:solidFill>
            <a:srgbClr val="606060"/>
          </a:solidFill>
          <a:uFillTx/>
          <a:latin typeface="+mj-lt"/>
          <a:ea typeface="+mj-ea"/>
          <a:cs typeface="+mj-cs"/>
          <a:sym typeface="Gill Sans Light"/>
        </a:defRPr>
      </a:lvl5pPr>
      <a:lvl6pPr marL="0" marR="0" indent="0" algn="l" defTabSz="584200" rtl="0" latinLnBrk="0">
        <a:lnSpc>
          <a:spcPct val="90000"/>
        </a:lnSpc>
        <a:spcBef>
          <a:spcPts val="0"/>
        </a:spcBef>
        <a:spcAft>
          <a:spcPts val="0"/>
        </a:spcAft>
        <a:buClrTx/>
        <a:buSzTx/>
        <a:buFontTx/>
        <a:buNone/>
        <a:tabLst/>
        <a:defRPr sz="6400" b="0" i="0" u="none" strike="noStrike" cap="all" spc="0" baseline="0">
          <a:solidFill>
            <a:srgbClr val="606060"/>
          </a:solidFill>
          <a:uFillTx/>
          <a:latin typeface="+mj-lt"/>
          <a:ea typeface="+mj-ea"/>
          <a:cs typeface="+mj-cs"/>
          <a:sym typeface="Gill Sans Light"/>
        </a:defRPr>
      </a:lvl6pPr>
      <a:lvl7pPr marL="0" marR="0" indent="0" algn="l" defTabSz="584200" rtl="0" latinLnBrk="0">
        <a:lnSpc>
          <a:spcPct val="90000"/>
        </a:lnSpc>
        <a:spcBef>
          <a:spcPts val="0"/>
        </a:spcBef>
        <a:spcAft>
          <a:spcPts val="0"/>
        </a:spcAft>
        <a:buClrTx/>
        <a:buSzTx/>
        <a:buFontTx/>
        <a:buNone/>
        <a:tabLst/>
        <a:defRPr sz="6400" b="0" i="0" u="none" strike="noStrike" cap="all" spc="0" baseline="0">
          <a:solidFill>
            <a:srgbClr val="606060"/>
          </a:solidFill>
          <a:uFillTx/>
          <a:latin typeface="+mj-lt"/>
          <a:ea typeface="+mj-ea"/>
          <a:cs typeface="+mj-cs"/>
          <a:sym typeface="Gill Sans Light"/>
        </a:defRPr>
      </a:lvl7pPr>
      <a:lvl8pPr marL="0" marR="0" indent="0" algn="l" defTabSz="584200" rtl="0" latinLnBrk="0">
        <a:lnSpc>
          <a:spcPct val="90000"/>
        </a:lnSpc>
        <a:spcBef>
          <a:spcPts val="0"/>
        </a:spcBef>
        <a:spcAft>
          <a:spcPts val="0"/>
        </a:spcAft>
        <a:buClrTx/>
        <a:buSzTx/>
        <a:buFontTx/>
        <a:buNone/>
        <a:tabLst/>
        <a:defRPr sz="6400" b="0" i="0" u="none" strike="noStrike" cap="all" spc="0" baseline="0">
          <a:solidFill>
            <a:srgbClr val="606060"/>
          </a:solidFill>
          <a:uFillTx/>
          <a:latin typeface="+mj-lt"/>
          <a:ea typeface="+mj-ea"/>
          <a:cs typeface="+mj-cs"/>
          <a:sym typeface="Gill Sans Light"/>
        </a:defRPr>
      </a:lvl8pPr>
      <a:lvl9pPr marL="0" marR="0" indent="0" algn="l" defTabSz="584200" rtl="0" latinLnBrk="0">
        <a:lnSpc>
          <a:spcPct val="90000"/>
        </a:lnSpc>
        <a:spcBef>
          <a:spcPts val="0"/>
        </a:spcBef>
        <a:spcAft>
          <a:spcPts val="0"/>
        </a:spcAft>
        <a:buClrTx/>
        <a:buSzTx/>
        <a:buFontTx/>
        <a:buNone/>
        <a:tabLst/>
        <a:defRPr sz="6400" b="0" i="0" u="none" strike="noStrike" cap="all" spc="0" baseline="0">
          <a:solidFill>
            <a:srgbClr val="606060"/>
          </a:solidFill>
          <a:uFillTx/>
          <a:latin typeface="+mj-lt"/>
          <a:ea typeface="+mj-ea"/>
          <a:cs typeface="+mj-cs"/>
          <a:sym typeface="Gill Sans Light"/>
        </a:defRPr>
      </a:lvl9pPr>
    </p:titleStyle>
    <p:bodyStyle>
      <a:lvl1pPr marL="419100" marR="0" indent="-419100" algn="l" defTabSz="584200" rtl="0" latinLnBrk="0">
        <a:lnSpc>
          <a:spcPct val="100000"/>
        </a:lnSpc>
        <a:spcBef>
          <a:spcPts val="4200"/>
        </a:spcBef>
        <a:spcAft>
          <a:spcPts val="0"/>
        </a:spcAft>
        <a:buClrTx/>
        <a:buSzPct val="30000"/>
        <a:buFontTx/>
        <a:buBlip>
          <a:blip r:embed="rId15"/>
        </a:buBlip>
        <a:tabLst/>
        <a:defRPr sz="3400" b="0" i="0" u="none" strike="noStrike" cap="none" spc="0" baseline="0">
          <a:solidFill>
            <a:srgbClr val="606060"/>
          </a:solidFill>
          <a:uFillTx/>
          <a:latin typeface="+mn-lt"/>
          <a:ea typeface="+mn-ea"/>
          <a:cs typeface="+mn-cs"/>
          <a:sym typeface="Gill Sans"/>
        </a:defRPr>
      </a:lvl1pPr>
      <a:lvl2pPr marL="838200" marR="0" indent="-419100" algn="l" defTabSz="584200" rtl="0" latinLnBrk="0">
        <a:lnSpc>
          <a:spcPct val="100000"/>
        </a:lnSpc>
        <a:spcBef>
          <a:spcPts val="4200"/>
        </a:spcBef>
        <a:spcAft>
          <a:spcPts val="0"/>
        </a:spcAft>
        <a:buClrTx/>
        <a:buSzPct val="30000"/>
        <a:buFontTx/>
        <a:buBlip>
          <a:blip r:embed="rId15"/>
        </a:buBlip>
        <a:tabLst/>
        <a:defRPr sz="3400" b="0" i="0" u="none" strike="noStrike" cap="none" spc="0" baseline="0">
          <a:solidFill>
            <a:srgbClr val="606060"/>
          </a:solidFill>
          <a:uFillTx/>
          <a:latin typeface="+mn-lt"/>
          <a:ea typeface="+mn-ea"/>
          <a:cs typeface="+mn-cs"/>
          <a:sym typeface="Gill Sans"/>
        </a:defRPr>
      </a:lvl2pPr>
      <a:lvl3pPr marL="1257300" marR="0" indent="-419100" algn="l" defTabSz="584200" rtl="0" latinLnBrk="0">
        <a:lnSpc>
          <a:spcPct val="100000"/>
        </a:lnSpc>
        <a:spcBef>
          <a:spcPts val="4200"/>
        </a:spcBef>
        <a:spcAft>
          <a:spcPts val="0"/>
        </a:spcAft>
        <a:buClrTx/>
        <a:buSzPct val="30000"/>
        <a:buFontTx/>
        <a:buBlip>
          <a:blip r:embed="rId15"/>
        </a:buBlip>
        <a:tabLst/>
        <a:defRPr sz="3400" b="0" i="0" u="none" strike="noStrike" cap="none" spc="0" baseline="0">
          <a:solidFill>
            <a:srgbClr val="606060"/>
          </a:solidFill>
          <a:uFillTx/>
          <a:latin typeface="+mn-lt"/>
          <a:ea typeface="+mn-ea"/>
          <a:cs typeface="+mn-cs"/>
          <a:sym typeface="Gill Sans"/>
        </a:defRPr>
      </a:lvl3pPr>
      <a:lvl4pPr marL="1676400" marR="0" indent="-419100" algn="l" defTabSz="584200" rtl="0" latinLnBrk="0">
        <a:lnSpc>
          <a:spcPct val="100000"/>
        </a:lnSpc>
        <a:spcBef>
          <a:spcPts val="4200"/>
        </a:spcBef>
        <a:spcAft>
          <a:spcPts val="0"/>
        </a:spcAft>
        <a:buClrTx/>
        <a:buSzPct val="30000"/>
        <a:buFontTx/>
        <a:buBlip>
          <a:blip r:embed="rId15"/>
        </a:buBlip>
        <a:tabLst/>
        <a:defRPr sz="3400" b="0" i="0" u="none" strike="noStrike" cap="none" spc="0" baseline="0">
          <a:solidFill>
            <a:srgbClr val="606060"/>
          </a:solidFill>
          <a:uFillTx/>
          <a:latin typeface="+mn-lt"/>
          <a:ea typeface="+mn-ea"/>
          <a:cs typeface="+mn-cs"/>
          <a:sym typeface="Gill Sans"/>
        </a:defRPr>
      </a:lvl4pPr>
      <a:lvl5pPr marL="2095500" marR="0" indent="-419100" algn="l" defTabSz="584200" rtl="0" latinLnBrk="0">
        <a:lnSpc>
          <a:spcPct val="100000"/>
        </a:lnSpc>
        <a:spcBef>
          <a:spcPts val="4200"/>
        </a:spcBef>
        <a:spcAft>
          <a:spcPts val="0"/>
        </a:spcAft>
        <a:buClrTx/>
        <a:buSzPct val="30000"/>
        <a:buFontTx/>
        <a:buBlip>
          <a:blip r:embed="rId15"/>
        </a:buBlip>
        <a:tabLst/>
        <a:defRPr sz="3400" b="0" i="0" u="none" strike="noStrike" cap="none" spc="0" baseline="0">
          <a:solidFill>
            <a:srgbClr val="606060"/>
          </a:solidFill>
          <a:uFillTx/>
          <a:latin typeface="+mn-lt"/>
          <a:ea typeface="+mn-ea"/>
          <a:cs typeface="+mn-cs"/>
          <a:sym typeface="Gill Sans"/>
        </a:defRPr>
      </a:lvl5pPr>
      <a:lvl6pPr marL="2514600" marR="0" indent="-419100" algn="l" defTabSz="584200" rtl="0" latinLnBrk="0">
        <a:lnSpc>
          <a:spcPct val="100000"/>
        </a:lnSpc>
        <a:spcBef>
          <a:spcPts val="4200"/>
        </a:spcBef>
        <a:spcAft>
          <a:spcPts val="0"/>
        </a:spcAft>
        <a:buClrTx/>
        <a:buSzPct val="30000"/>
        <a:buFontTx/>
        <a:buBlip>
          <a:blip r:embed="rId15"/>
        </a:buBlip>
        <a:tabLst/>
        <a:defRPr sz="3400" b="0" i="0" u="none" strike="noStrike" cap="none" spc="0" baseline="0">
          <a:solidFill>
            <a:srgbClr val="606060"/>
          </a:solidFill>
          <a:uFillTx/>
          <a:latin typeface="+mn-lt"/>
          <a:ea typeface="+mn-ea"/>
          <a:cs typeface="+mn-cs"/>
          <a:sym typeface="Gill Sans"/>
        </a:defRPr>
      </a:lvl6pPr>
      <a:lvl7pPr marL="2933700" marR="0" indent="-419100" algn="l" defTabSz="584200" rtl="0" latinLnBrk="0">
        <a:lnSpc>
          <a:spcPct val="100000"/>
        </a:lnSpc>
        <a:spcBef>
          <a:spcPts val="4200"/>
        </a:spcBef>
        <a:spcAft>
          <a:spcPts val="0"/>
        </a:spcAft>
        <a:buClrTx/>
        <a:buSzPct val="30000"/>
        <a:buFontTx/>
        <a:buBlip>
          <a:blip r:embed="rId15"/>
        </a:buBlip>
        <a:tabLst/>
        <a:defRPr sz="3400" b="0" i="0" u="none" strike="noStrike" cap="none" spc="0" baseline="0">
          <a:solidFill>
            <a:srgbClr val="606060"/>
          </a:solidFill>
          <a:uFillTx/>
          <a:latin typeface="+mn-lt"/>
          <a:ea typeface="+mn-ea"/>
          <a:cs typeface="+mn-cs"/>
          <a:sym typeface="Gill Sans"/>
        </a:defRPr>
      </a:lvl7pPr>
      <a:lvl8pPr marL="3352800" marR="0" indent="-419100" algn="l" defTabSz="584200" rtl="0" latinLnBrk="0">
        <a:lnSpc>
          <a:spcPct val="100000"/>
        </a:lnSpc>
        <a:spcBef>
          <a:spcPts val="4200"/>
        </a:spcBef>
        <a:spcAft>
          <a:spcPts val="0"/>
        </a:spcAft>
        <a:buClrTx/>
        <a:buSzPct val="30000"/>
        <a:buFontTx/>
        <a:buBlip>
          <a:blip r:embed="rId15"/>
        </a:buBlip>
        <a:tabLst/>
        <a:defRPr sz="3400" b="0" i="0" u="none" strike="noStrike" cap="none" spc="0" baseline="0">
          <a:solidFill>
            <a:srgbClr val="606060"/>
          </a:solidFill>
          <a:uFillTx/>
          <a:latin typeface="+mn-lt"/>
          <a:ea typeface="+mn-ea"/>
          <a:cs typeface="+mn-cs"/>
          <a:sym typeface="Gill Sans"/>
        </a:defRPr>
      </a:lvl8pPr>
      <a:lvl9pPr marL="3771900" marR="0" indent="-419100" algn="l" defTabSz="584200" rtl="0" latinLnBrk="0">
        <a:lnSpc>
          <a:spcPct val="100000"/>
        </a:lnSpc>
        <a:spcBef>
          <a:spcPts val="4200"/>
        </a:spcBef>
        <a:spcAft>
          <a:spcPts val="0"/>
        </a:spcAft>
        <a:buClrTx/>
        <a:buSzPct val="30000"/>
        <a:buFontTx/>
        <a:buBlip>
          <a:blip r:embed="rId15"/>
        </a:buBlip>
        <a:tabLst/>
        <a:defRPr sz="3400" b="0" i="0" u="none" strike="noStrike" cap="none" spc="0" baseline="0">
          <a:solidFill>
            <a:srgbClr val="606060"/>
          </a:solidFill>
          <a:uFillTx/>
          <a:latin typeface="+mn-lt"/>
          <a:ea typeface="+mn-ea"/>
          <a:cs typeface="+mn-cs"/>
          <a:sym typeface="Gill Sans"/>
        </a:defRPr>
      </a:lvl9pPr>
    </p:bodyStyle>
    <p:otherStyle>
      <a:lvl1pPr marL="0" marR="0" indent="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ill Sans"/>
        </a:defRPr>
      </a:lvl1pPr>
      <a:lvl2pPr marL="0" marR="0" indent="2286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ill Sans"/>
        </a:defRPr>
      </a:lvl2pPr>
      <a:lvl3pPr marL="0" marR="0" indent="4572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ill Sans"/>
        </a:defRPr>
      </a:lvl3pPr>
      <a:lvl4pPr marL="0" marR="0" indent="6858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ill Sans"/>
        </a:defRPr>
      </a:lvl4pPr>
      <a:lvl5pPr marL="0" marR="0" indent="9144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ill Sans"/>
        </a:defRPr>
      </a:lvl5pPr>
      <a:lvl6pPr marL="0" marR="0" indent="11430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ill Sans"/>
        </a:defRPr>
      </a:lvl6pPr>
      <a:lvl7pPr marL="0" marR="0" indent="13716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ill Sans"/>
        </a:defRPr>
      </a:lvl7pPr>
      <a:lvl8pPr marL="0" marR="0" indent="16002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ill Sans"/>
        </a:defRPr>
      </a:lvl8pPr>
      <a:lvl9pPr marL="0" marR="0" indent="18288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ill San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学校における耳鼻咽喉科領域の外傷について"/>
          <p:cNvSpPr txBox="1">
            <a:spLocks noGrp="1"/>
          </p:cNvSpPr>
          <p:nvPr>
            <p:ph type="ctrTitle"/>
          </p:nvPr>
        </p:nvSpPr>
        <p:spPr>
          <a:prstGeom prst="rect">
            <a:avLst/>
          </a:prstGeom>
        </p:spPr>
        <p:txBody>
          <a:bodyPr/>
          <a:lstStyle>
            <a:lvl1pPr defTabSz="572516">
              <a:defRPr sz="6272"/>
            </a:lvl1pPr>
          </a:lstStyle>
          <a:p>
            <a:r>
              <a:rPr dirty="0" err="1"/>
              <a:t>学校における耳鼻咽喉科領域の外傷について</a:t>
            </a:r>
            <a:endParaRPr dirty="0"/>
          </a:p>
        </p:txBody>
      </p:sp>
      <p:sp>
        <p:nvSpPr>
          <p:cNvPr id="2" name="スライド番号プレースホルダー 1">
            <a:extLst>
              <a:ext uri="{FF2B5EF4-FFF2-40B4-BE49-F238E27FC236}">
                <a16:creationId xmlns:a16="http://schemas.microsoft.com/office/drawing/2014/main" xmlns="" id="{C380368A-743B-4C6F-B9D9-24EF49ED6A2E}"/>
              </a:ext>
            </a:extLst>
          </p:cNvPr>
          <p:cNvSpPr>
            <a:spLocks noGrp="1"/>
          </p:cNvSpPr>
          <p:nvPr>
            <p:ph type="sldNum" sz="quarter" idx="2"/>
          </p:nvPr>
        </p:nvSpPr>
        <p:spPr/>
        <p:txBody>
          <a:bodyPr/>
          <a:lstStyle/>
          <a:p>
            <a:fld id="{86CB4B4D-7CA3-9044-876B-883B54F8677D}" type="slidenum">
              <a:rPr lang="en-US" altLang="ja-JP" smtClean="0"/>
              <a:t>1</a:t>
            </a:fld>
            <a:endParaRPr lang="ja-JP" altLang="en-US" dirty="0"/>
          </a:p>
        </p:txBody>
      </p:sp>
      <p:sp>
        <p:nvSpPr>
          <p:cNvPr id="4" name="テキスト プレースホルダー 3">
            <a:extLst>
              <a:ext uri="{FF2B5EF4-FFF2-40B4-BE49-F238E27FC236}">
                <a16:creationId xmlns:a16="http://schemas.microsoft.com/office/drawing/2014/main" xmlns="" id="{02BD69E9-87ED-4E68-AE4F-E3FB43410298}"/>
              </a:ext>
            </a:extLst>
          </p:cNvPr>
          <p:cNvSpPr>
            <a:spLocks noGrp="1"/>
          </p:cNvSpPr>
          <p:nvPr>
            <p:ph type="body" sz="quarter" idx="1"/>
          </p:nvPr>
        </p:nvSpPr>
        <p:spPr>
          <a:xfrm>
            <a:off x="508000" y="5562600"/>
            <a:ext cx="11988800" cy="1927964"/>
          </a:xfrm>
        </p:spPr>
        <p:txBody>
          <a:bodyPr>
            <a:normAutofit/>
          </a:bodyPr>
          <a:lstStyle/>
          <a:p>
            <a:r>
              <a:rPr lang="ja-JP" altLang="en-US" sz="4000" dirty="0"/>
              <a:t>　　　　　　　　　大阪府医師会　〇〇　学校</a:t>
            </a:r>
            <a:endParaRPr lang="en-US" altLang="ja-JP" sz="4000" dirty="0"/>
          </a:p>
          <a:p>
            <a:r>
              <a:rPr lang="ja-JP" altLang="en-US" sz="4000" dirty="0"/>
              <a:t>　　　　　　　　　学校医　〇△◇〇</a:t>
            </a:r>
          </a:p>
        </p:txBody>
      </p:sp>
      <p:sp>
        <p:nvSpPr>
          <p:cNvPr id="5" name="テキスト ボックス 4">
            <a:extLst>
              <a:ext uri="{FF2B5EF4-FFF2-40B4-BE49-F238E27FC236}">
                <a16:creationId xmlns:a16="http://schemas.microsoft.com/office/drawing/2014/main" xmlns="" id="{0D452248-E4CD-48AB-9386-239BCB60DBC6}"/>
              </a:ext>
            </a:extLst>
          </p:cNvPr>
          <p:cNvSpPr txBox="1"/>
          <p:nvPr/>
        </p:nvSpPr>
        <p:spPr>
          <a:xfrm flipH="1">
            <a:off x="4280051" y="8597821"/>
            <a:ext cx="4444698"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1pPr>
            <a:lvl2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2pPr>
            <a:lvl3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3pPr>
            <a:lvl4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4pPr>
            <a:lvl5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5pPr>
            <a:lvl6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6pPr>
            <a:lvl7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7pPr>
            <a:lvl8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8pPr>
            <a:lvl9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9pPr>
          </a:lstStyle>
          <a:p>
            <a:pPr marL="0" marR="0" indent="0" algn="ctr" defTabSz="584200" rtl="0" fontAlgn="auto" latinLnBrk="0" hangingPunct="0">
              <a:lnSpc>
                <a:spcPct val="100000"/>
              </a:lnSpc>
              <a:spcBef>
                <a:spcPts val="0"/>
              </a:spcBef>
              <a:spcAft>
                <a:spcPts val="0"/>
              </a:spcAft>
              <a:buClrTx/>
              <a:buSzTx/>
              <a:buFontTx/>
              <a:buNone/>
              <a:tabLst/>
            </a:pPr>
            <a:r>
              <a:rPr kumimoji="0" lang="ja-JP" altLang="en-US" sz="2800" b="0" i="0" u="none" strike="noStrike" cap="none" spc="0" normalizeH="0" baseline="0" dirty="0">
                <a:ln>
                  <a:noFill/>
                </a:ln>
                <a:solidFill>
                  <a:srgbClr val="606060"/>
                </a:solidFill>
                <a:effectLst/>
                <a:uFillTx/>
                <a:latin typeface="+mn-lt"/>
                <a:ea typeface="+mn-ea"/>
                <a:cs typeface="+mn-cs"/>
                <a:sym typeface="Gill Sans"/>
              </a:rPr>
              <a:t>大阪府医師会学校医部会</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鼻骨骨折、（外傷による鼻出血）"/>
          <p:cNvSpPr txBox="1">
            <a:spLocks noGrp="1"/>
          </p:cNvSpPr>
          <p:nvPr>
            <p:ph type="title"/>
          </p:nvPr>
        </p:nvSpPr>
        <p:spPr>
          <a:prstGeom prst="rect">
            <a:avLst/>
          </a:prstGeom>
        </p:spPr>
        <p:txBody>
          <a:bodyPr/>
          <a:lstStyle>
            <a:lvl1pPr defTabSz="566674">
              <a:defRPr sz="6208"/>
            </a:lvl1pPr>
          </a:lstStyle>
          <a:p>
            <a:r>
              <a:t>鼻骨骨折、（外傷による鼻出血）</a:t>
            </a:r>
          </a:p>
        </p:txBody>
      </p:sp>
      <p:sp>
        <p:nvSpPr>
          <p:cNvPr id="178" name="学校現場でよく起きるのが、体育で友達と当たって、あるいは転倒して、あるいは廊下などで出会い頭にぶつかってなどによって、顔面を打撲するという状況である。とくに鼻は突出しているためダメージを受けることが多い。…"/>
          <p:cNvSpPr txBox="1">
            <a:spLocks noGrp="1"/>
          </p:cNvSpPr>
          <p:nvPr>
            <p:ph type="body" idx="1"/>
          </p:nvPr>
        </p:nvSpPr>
        <p:spPr>
          <a:prstGeom prst="rect">
            <a:avLst/>
          </a:prstGeom>
        </p:spPr>
        <p:txBody>
          <a:bodyPr/>
          <a:lstStyle/>
          <a:p>
            <a:pPr marL="410718" indent="-410718" defTabSz="572516">
              <a:spcBef>
                <a:spcPts val="4100"/>
              </a:spcBef>
              <a:buBlip>
                <a:blip r:embed="rId3"/>
              </a:buBlip>
              <a:defRPr sz="3332"/>
            </a:pPr>
            <a:r>
              <a:t>学校現場でよく起きるのが、体育で友達と当たって、あるいは転倒して、あるいは廊下などで出会い頭にぶつかってなどによって、顔面を打撲するという状況である。とくに鼻は突出しているためダメージを受けることが多い。</a:t>
            </a:r>
          </a:p>
          <a:p>
            <a:pPr marL="410718" indent="-410718" defTabSz="572516">
              <a:spcBef>
                <a:spcPts val="4100"/>
              </a:spcBef>
              <a:buBlip>
                <a:blip r:embed="rId3"/>
              </a:buBlip>
              <a:defRPr sz="3332"/>
            </a:pPr>
            <a:r>
              <a:t>その場では骨折しているかどうかはわからないことも多い。</a:t>
            </a:r>
          </a:p>
          <a:p>
            <a:pPr marL="410718" indent="-410718" defTabSz="572516">
              <a:spcBef>
                <a:spcPts val="4100"/>
              </a:spcBef>
              <a:buBlip>
                <a:blip r:embed="rId3"/>
              </a:buBlip>
              <a:defRPr sz="3332"/>
            </a:pPr>
            <a:r>
              <a:t>顔面外傷の一部ではあるが、その頻度と対応から別項目にした。</a:t>
            </a:r>
          </a:p>
        </p:txBody>
      </p:sp>
      <p:sp>
        <p:nvSpPr>
          <p:cNvPr id="2" name="スライド番号プレースホルダー 1">
            <a:extLst>
              <a:ext uri="{FF2B5EF4-FFF2-40B4-BE49-F238E27FC236}">
                <a16:creationId xmlns:a16="http://schemas.microsoft.com/office/drawing/2014/main" xmlns="" id="{F439FDCF-04A5-4FAF-B2E6-DC09CFB40CD3}"/>
              </a:ext>
            </a:extLst>
          </p:cNvPr>
          <p:cNvSpPr>
            <a:spLocks noGrp="1"/>
          </p:cNvSpPr>
          <p:nvPr>
            <p:ph type="sldNum" sz="quarter" idx="2"/>
          </p:nvPr>
        </p:nvSpPr>
        <p:spPr/>
        <p:txBody>
          <a:bodyPr/>
          <a:lstStyle/>
          <a:p>
            <a:fld id="{86CB4B4D-7CA3-9044-876B-883B54F8677D}" type="slidenum">
              <a:rPr lang="en-US" altLang="ja-JP" smtClean="0"/>
              <a:t>10</a:t>
            </a:fld>
            <a:endParaRPr lang="ja-JP" altLang="en-US"/>
          </a:p>
        </p:txBody>
      </p:sp>
      <p:sp>
        <p:nvSpPr>
          <p:cNvPr id="5" name="テキスト ボックス 4">
            <a:extLst>
              <a:ext uri="{FF2B5EF4-FFF2-40B4-BE49-F238E27FC236}">
                <a16:creationId xmlns:a16="http://schemas.microsoft.com/office/drawing/2014/main" xmlns="" id="{1E7B2849-8EE0-48B0-AA83-3CD6DD33A048}"/>
              </a:ext>
            </a:extLst>
          </p:cNvPr>
          <p:cNvSpPr txBox="1"/>
          <p:nvPr/>
        </p:nvSpPr>
        <p:spPr>
          <a:xfrm flipH="1">
            <a:off x="4296427" y="8567803"/>
            <a:ext cx="4428322" cy="5542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1pPr>
            <a:lvl2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2pPr>
            <a:lvl3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3pPr>
            <a:lvl4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4pPr>
            <a:lvl5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5pPr>
            <a:lvl6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6pPr>
            <a:lvl7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7pPr>
            <a:lvl8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8pPr>
            <a:lvl9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9pPr>
          </a:lstStyle>
          <a:p>
            <a:pPr marL="0" marR="0" indent="0" algn="ctr" defTabSz="584200" rtl="0" fontAlgn="auto" latinLnBrk="0" hangingPunct="0">
              <a:lnSpc>
                <a:spcPct val="100000"/>
              </a:lnSpc>
              <a:spcBef>
                <a:spcPts val="0"/>
              </a:spcBef>
              <a:spcAft>
                <a:spcPts val="0"/>
              </a:spcAft>
              <a:buClrTx/>
              <a:buSzTx/>
              <a:buFontTx/>
              <a:buNone/>
              <a:tabLst/>
            </a:pPr>
            <a:r>
              <a:rPr kumimoji="0" lang="ja-JP" altLang="en-US" sz="2800" b="0" i="0" u="none" strike="noStrike" cap="none" spc="0" normalizeH="0" baseline="0" dirty="0">
                <a:ln>
                  <a:noFill/>
                </a:ln>
                <a:solidFill>
                  <a:srgbClr val="606060"/>
                </a:solidFill>
                <a:effectLst/>
                <a:uFillTx/>
                <a:latin typeface="+mn-lt"/>
                <a:ea typeface="+mn-ea"/>
                <a:cs typeface="+mn-cs"/>
                <a:sym typeface="Gill Sans"/>
              </a:rPr>
              <a:t>大阪府医師会学校医部会</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 name="イメージ" descr="イメージ"/>
          <p:cNvPicPr>
            <a:picLocks noGrp="1"/>
          </p:cNvPicPr>
          <p:nvPr>
            <p:ph type="pic" idx="21"/>
          </p:nvPr>
        </p:nvPicPr>
        <p:blipFill>
          <a:blip r:embed="rId3"/>
          <a:stretch>
            <a:fillRect/>
          </a:stretch>
        </p:blipFill>
        <p:spPr>
          <a:xfrm>
            <a:off x="493619" y="2905899"/>
            <a:ext cx="5778501" cy="5854701"/>
          </a:xfrm>
          <a:prstGeom prst="rect">
            <a:avLst/>
          </a:prstGeom>
        </p:spPr>
      </p:pic>
      <p:sp>
        <p:nvSpPr>
          <p:cNvPr id="183" name="鼻骨骨折"/>
          <p:cNvSpPr txBox="1">
            <a:spLocks noGrp="1"/>
          </p:cNvSpPr>
          <p:nvPr>
            <p:ph type="title"/>
          </p:nvPr>
        </p:nvSpPr>
        <p:spPr>
          <a:prstGeom prst="rect">
            <a:avLst/>
          </a:prstGeom>
        </p:spPr>
        <p:txBody>
          <a:bodyPr/>
          <a:lstStyle/>
          <a:p>
            <a:r>
              <a:t>鼻骨骨折</a:t>
            </a:r>
          </a:p>
        </p:txBody>
      </p:sp>
      <p:sp>
        <p:nvSpPr>
          <p:cNvPr id="184" name="その場では骨折しているか不明なことも多い。…"/>
          <p:cNvSpPr txBox="1">
            <a:spLocks noGrp="1"/>
          </p:cNvSpPr>
          <p:nvPr>
            <p:ph type="body" sz="half" idx="1"/>
          </p:nvPr>
        </p:nvSpPr>
        <p:spPr>
          <a:prstGeom prst="rect">
            <a:avLst/>
          </a:prstGeom>
        </p:spPr>
        <p:txBody>
          <a:bodyPr/>
          <a:lstStyle/>
          <a:p>
            <a:pPr>
              <a:buBlip>
                <a:blip r:embed="rId4"/>
              </a:buBlip>
            </a:pPr>
            <a:r>
              <a:t>その場では骨折しているか不明なことも多い。</a:t>
            </a:r>
          </a:p>
          <a:p>
            <a:pPr>
              <a:buBlip>
                <a:blip r:embed="rId4"/>
              </a:buBlip>
            </a:pPr>
            <a:r>
              <a:t>通常、鼻出血を伴う。</a:t>
            </a:r>
          </a:p>
          <a:p>
            <a:pPr>
              <a:buBlip>
                <a:blip r:embed="rId4"/>
              </a:buBlip>
            </a:pPr>
            <a:r>
              <a:t>鼻を打撲した場合は、</a:t>
            </a:r>
            <a:r>
              <a:rPr>
                <a:solidFill>
                  <a:srgbClr val="FF2600"/>
                </a:solidFill>
              </a:rPr>
              <a:t>速やかに</a:t>
            </a:r>
            <a:r>
              <a:t>耳鼻咽喉科に連れて行って下さい。</a:t>
            </a:r>
          </a:p>
        </p:txBody>
      </p:sp>
      <p:sp>
        <p:nvSpPr>
          <p:cNvPr id="185" name="新耳鼻咽喉科学（切替）より引用"/>
          <p:cNvSpPr txBox="1"/>
          <p:nvPr/>
        </p:nvSpPr>
        <p:spPr>
          <a:xfrm>
            <a:off x="1039719" y="8706837"/>
            <a:ext cx="4686301" cy="406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400"/>
            </a:lvl1pPr>
          </a:lstStyle>
          <a:p>
            <a:r>
              <a:t>新耳鼻咽喉科学（切替）より引用</a:t>
            </a:r>
          </a:p>
        </p:txBody>
      </p:sp>
      <p:sp>
        <p:nvSpPr>
          <p:cNvPr id="2" name="スライド番号プレースホルダー 1">
            <a:extLst>
              <a:ext uri="{FF2B5EF4-FFF2-40B4-BE49-F238E27FC236}">
                <a16:creationId xmlns:a16="http://schemas.microsoft.com/office/drawing/2014/main" xmlns="" id="{8E259588-B1AF-483F-B212-887E99BA1838}"/>
              </a:ext>
            </a:extLst>
          </p:cNvPr>
          <p:cNvSpPr>
            <a:spLocks noGrp="1"/>
          </p:cNvSpPr>
          <p:nvPr>
            <p:ph type="sldNum" sz="quarter" idx="2"/>
          </p:nvPr>
        </p:nvSpPr>
        <p:spPr/>
        <p:txBody>
          <a:bodyPr/>
          <a:lstStyle/>
          <a:p>
            <a:fld id="{86CB4B4D-7CA3-9044-876B-883B54F8677D}" type="slidenum">
              <a:rPr lang="en-US" altLang="ja-JP" smtClean="0"/>
              <a:t>11</a:t>
            </a:fld>
            <a:endParaRPr lang="ja-JP" altLang="en-US"/>
          </a:p>
        </p:txBody>
      </p:sp>
      <p:sp>
        <p:nvSpPr>
          <p:cNvPr id="7" name="テキスト ボックス 6">
            <a:extLst>
              <a:ext uri="{FF2B5EF4-FFF2-40B4-BE49-F238E27FC236}">
                <a16:creationId xmlns:a16="http://schemas.microsoft.com/office/drawing/2014/main" xmlns="" id="{519F97BC-79DB-487C-A3F4-A16FE15E06D5}"/>
              </a:ext>
            </a:extLst>
          </p:cNvPr>
          <p:cNvSpPr txBox="1"/>
          <p:nvPr/>
        </p:nvSpPr>
        <p:spPr>
          <a:xfrm flipH="1">
            <a:off x="6502399" y="8567803"/>
            <a:ext cx="5059123" cy="5542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1pPr>
            <a:lvl2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2pPr>
            <a:lvl3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3pPr>
            <a:lvl4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4pPr>
            <a:lvl5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5pPr>
            <a:lvl6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6pPr>
            <a:lvl7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7pPr>
            <a:lvl8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8pPr>
            <a:lvl9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9pPr>
          </a:lstStyle>
          <a:p>
            <a:pPr marL="0" marR="0" indent="0" algn="ctr" defTabSz="584200" rtl="0" fontAlgn="auto" latinLnBrk="0" hangingPunct="0">
              <a:lnSpc>
                <a:spcPct val="100000"/>
              </a:lnSpc>
              <a:spcBef>
                <a:spcPts val="0"/>
              </a:spcBef>
              <a:spcAft>
                <a:spcPts val="0"/>
              </a:spcAft>
              <a:buClrTx/>
              <a:buSzTx/>
              <a:buFontTx/>
              <a:buNone/>
              <a:tabLst/>
            </a:pPr>
            <a:r>
              <a:rPr kumimoji="0" lang="ja-JP" altLang="en-US" sz="2800" b="0" i="0" u="none" strike="noStrike" cap="none" spc="0" normalizeH="0" baseline="0" dirty="0">
                <a:ln>
                  <a:noFill/>
                </a:ln>
                <a:solidFill>
                  <a:srgbClr val="606060"/>
                </a:solidFill>
                <a:effectLst/>
                <a:uFillTx/>
                <a:latin typeface="+mn-lt"/>
                <a:ea typeface="+mn-ea"/>
                <a:cs typeface="+mn-cs"/>
                <a:sym typeface="Gill Sans"/>
              </a:rPr>
              <a:t>大阪府医師会学校医部会</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鼻骨骨折整復術（補足説明）"/>
          <p:cNvSpPr txBox="1">
            <a:spLocks noGrp="1"/>
          </p:cNvSpPr>
          <p:nvPr>
            <p:ph type="title"/>
          </p:nvPr>
        </p:nvSpPr>
        <p:spPr>
          <a:prstGeom prst="rect">
            <a:avLst/>
          </a:prstGeom>
        </p:spPr>
        <p:txBody>
          <a:bodyPr/>
          <a:lstStyle/>
          <a:p>
            <a:r>
              <a:t>鼻骨骨折整復術（補足説明）</a:t>
            </a:r>
          </a:p>
        </p:txBody>
      </p:sp>
      <p:sp>
        <p:nvSpPr>
          <p:cNvPr id="190" name="骨折したまま放置すると1〜2週間で変形治癒（そのまま固まって治る）するので、徒手整復を行う場合は、なるべく1週間程度までに行う。…"/>
          <p:cNvSpPr txBox="1">
            <a:spLocks noGrp="1"/>
          </p:cNvSpPr>
          <p:nvPr>
            <p:ph type="body" idx="1"/>
          </p:nvPr>
        </p:nvSpPr>
        <p:spPr>
          <a:prstGeom prst="rect">
            <a:avLst/>
          </a:prstGeom>
        </p:spPr>
        <p:txBody>
          <a:bodyPr/>
          <a:lstStyle/>
          <a:p>
            <a:pPr marL="289179" indent="-289179" defTabSz="403097">
              <a:spcBef>
                <a:spcPts val="2800"/>
              </a:spcBef>
              <a:buBlip>
                <a:blip r:embed="rId3"/>
              </a:buBlip>
              <a:defRPr sz="2346"/>
            </a:pPr>
            <a:r>
              <a:t>骨折したまま放置すると</a:t>
            </a:r>
            <a:r>
              <a:rPr>
                <a:latin typeface="Times New Roman"/>
                <a:ea typeface="Times New Roman"/>
                <a:cs typeface="Times New Roman"/>
                <a:sym typeface="Times New Roman"/>
              </a:rPr>
              <a:t>1〜2</a:t>
            </a:r>
            <a:r>
              <a:t>週間で変形治癒（そのまま固まって治る）するので、徒手整復を行う場合は、なるべく</a:t>
            </a:r>
            <a:r>
              <a:rPr>
                <a:latin typeface="Times New Roman"/>
                <a:ea typeface="Times New Roman"/>
                <a:cs typeface="Times New Roman"/>
                <a:sym typeface="Times New Roman"/>
              </a:rPr>
              <a:t>1</a:t>
            </a:r>
            <a:r>
              <a:t>週間程度までに行う。</a:t>
            </a:r>
          </a:p>
          <a:p>
            <a:pPr marL="289179" indent="-289179" defTabSz="403097">
              <a:spcBef>
                <a:spcPts val="2800"/>
              </a:spcBef>
              <a:buBlip>
                <a:blip r:embed="rId3"/>
              </a:buBlip>
              <a:defRPr sz="2346"/>
            </a:pPr>
            <a:r>
              <a:t>ただし、受傷直後は腫れが強いことがあるため、数日から</a:t>
            </a:r>
            <a:r>
              <a:rPr>
                <a:latin typeface="Times New Roman"/>
                <a:ea typeface="Times New Roman"/>
                <a:cs typeface="Times New Roman"/>
                <a:sym typeface="Times New Roman"/>
              </a:rPr>
              <a:t>1</a:t>
            </a:r>
            <a:r>
              <a:t>週間程度後に行うことが多い。（整復がうまくいったかどうかは、整復後の外見で判断するので、腫れが強いとそもそもうまく整復できているかがわかりにくいことがあるため）</a:t>
            </a:r>
          </a:p>
          <a:p>
            <a:pPr marL="289179" indent="-289179" defTabSz="403097">
              <a:spcBef>
                <a:spcPts val="2800"/>
              </a:spcBef>
              <a:buBlip>
                <a:blip r:embed="rId3"/>
              </a:buBlip>
              <a:defRPr sz="2346"/>
            </a:pPr>
            <a:r>
              <a:t>この整復の最大の目的は、外見上の鼻梁の偏倚や凹みを直すことと、鼻中隔も折れている場合は鼻腔の通りを回復することである。</a:t>
            </a:r>
          </a:p>
          <a:p>
            <a:pPr marL="289179" indent="-289179" defTabSz="403097">
              <a:spcBef>
                <a:spcPts val="2800"/>
              </a:spcBef>
              <a:buBlip>
                <a:blip r:embed="rId3"/>
              </a:buBlip>
              <a:defRPr sz="2346"/>
            </a:pPr>
            <a:r>
              <a:t>小学校低学年児は鼻骨が短く外見上の鼻は軟骨部分が多いこと（外見で偏位しているが腫脹により曲がって見えることがあります）、偏位の少ない例では成長によるリモデリングが期待できるため、整復の適応は成人にくらべると少なくなります。</a:t>
            </a:r>
          </a:p>
        </p:txBody>
      </p:sp>
      <p:sp>
        <p:nvSpPr>
          <p:cNvPr id="2" name="スライド番号プレースホルダー 1">
            <a:extLst>
              <a:ext uri="{FF2B5EF4-FFF2-40B4-BE49-F238E27FC236}">
                <a16:creationId xmlns:a16="http://schemas.microsoft.com/office/drawing/2014/main" xmlns="" id="{97CBE3F5-2C52-40F0-857E-F0755D207A2B}"/>
              </a:ext>
            </a:extLst>
          </p:cNvPr>
          <p:cNvSpPr>
            <a:spLocks noGrp="1"/>
          </p:cNvSpPr>
          <p:nvPr>
            <p:ph type="sldNum" sz="quarter" idx="2"/>
          </p:nvPr>
        </p:nvSpPr>
        <p:spPr/>
        <p:txBody>
          <a:bodyPr/>
          <a:lstStyle/>
          <a:p>
            <a:fld id="{86CB4B4D-7CA3-9044-876B-883B54F8677D}" type="slidenum">
              <a:rPr lang="en-US" altLang="ja-JP" smtClean="0"/>
              <a:t>12</a:t>
            </a:fld>
            <a:endParaRPr lang="ja-JP" altLang="en-US"/>
          </a:p>
        </p:txBody>
      </p:sp>
      <p:sp>
        <p:nvSpPr>
          <p:cNvPr id="5" name="テキスト ボックス 4">
            <a:extLst>
              <a:ext uri="{FF2B5EF4-FFF2-40B4-BE49-F238E27FC236}">
                <a16:creationId xmlns:a16="http://schemas.microsoft.com/office/drawing/2014/main" xmlns="" id="{5FB02EC5-5446-475E-B108-41B8C78B6EE8}"/>
              </a:ext>
            </a:extLst>
          </p:cNvPr>
          <p:cNvSpPr txBox="1"/>
          <p:nvPr/>
        </p:nvSpPr>
        <p:spPr>
          <a:xfrm flipH="1">
            <a:off x="4296427" y="8567803"/>
            <a:ext cx="4428322" cy="5542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1pPr>
            <a:lvl2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2pPr>
            <a:lvl3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3pPr>
            <a:lvl4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4pPr>
            <a:lvl5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5pPr>
            <a:lvl6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6pPr>
            <a:lvl7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7pPr>
            <a:lvl8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8pPr>
            <a:lvl9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9pPr>
          </a:lstStyle>
          <a:p>
            <a:pPr marL="0" marR="0" indent="0" algn="ctr" defTabSz="584200" rtl="0" fontAlgn="auto" latinLnBrk="0" hangingPunct="0">
              <a:lnSpc>
                <a:spcPct val="100000"/>
              </a:lnSpc>
              <a:spcBef>
                <a:spcPts val="0"/>
              </a:spcBef>
              <a:spcAft>
                <a:spcPts val="0"/>
              </a:spcAft>
              <a:buClrTx/>
              <a:buSzTx/>
              <a:buFontTx/>
              <a:buNone/>
              <a:tabLst/>
            </a:pPr>
            <a:r>
              <a:rPr kumimoji="0" lang="ja-JP" altLang="en-US" sz="2800" b="0" i="0" u="none" strike="noStrike" cap="none" spc="0" normalizeH="0" baseline="0" dirty="0">
                <a:ln>
                  <a:noFill/>
                </a:ln>
                <a:solidFill>
                  <a:srgbClr val="606060"/>
                </a:solidFill>
                <a:effectLst/>
                <a:uFillTx/>
                <a:latin typeface="+mn-lt"/>
                <a:ea typeface="+mn-ea"/>
                <a:cs typeface="+mn-cs"/>
                <a:sym typeface="Gill Sans"/>
              </a:rPr>
              <a:t>大阪府医師会学校医部会</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 name="イメージ" descr="イメージ"/>
          <p:cNvPicPr>
            <a:picLocks noGrp="1"/>
          </p:cNvPicPr>
          <p:nvPr>
            <p:ph type="pic" idx="21"/>
          </p:nvPr>
        </p:nvPicPr>
        <p:blipFill>
          <a:blip r:embed="rId3"/>
          <a:stretch>
            <a:fillRect/>
          </a:stretch>
        </p:blipFill>
        <p:spPr>
          <a:xfrm>
            <a:off x="493619" y="2905899"/>
            <a:ext cx="5778501" cy="5854701"/>
          </a:xfrm>
          <a:prstGeom prst="rect">
            <a:avLst/>
          </a:prstGeom>
        </p:spPr>
      </p:pic>
      <p:sp>
        <p:nvSpPr>
          <p:cNvPr id="195" name="鼻骨骨折整復術（補足説明）"/>
          <p:cNvSpPr txBox="1">
            <a:spLocks noGrp="1"/>
          </p:cNvSpPr>
          <p:nvPr>
            <p:ph type="title"/>
          </p:nvPr>
        </p:nvSpPr>
        <p:spPr>
          <a:prstGeom prst="rect">
            <a:avLst/>
          </a:prstGeom>
        </p:spPr>
        <p:txBody>
          <a:bodyPr/>
          <a:lstStyle/>
          <a:p>
            <a:r>
              <a:t>鼻骨骨折整復術（補足説明）</a:t>
            </a:r>
          </a:p>
        </p:txBody>
      </p:sp>
      <p:sp>
        <p:nvSpPr>
          <p:cNvPr id="196" name="ワルシャム鉗子、またはランゲンベック剥離子（エレバトリュウム）を用いて徒手整復するのが一般的である。…"/>
          <p:cNvSpPr txBox="1">
            <a:spLocks noGrp="1"/>
          </p:cNvSpPr>
          <p:nvPr>
            <p:ph type="body" sz="half" idx="1"/>
          </p:nvPr>
        </p:nvSpPr>
        <p:spPr>
          <a:prstGeom prst="rect">
            <a:avLst/>
          </a:prstGeom>
        </p:spPr>
        <p:txBody>
          <a:bodyPr/>
          <a:lstStyle/>
          <a:p>
            <a:pPr marL="338836" indent="-338836" defTabSz="537463">
              <a:spcBef>
                <a:spcPts val="2900"/>
              </a:spcBef>
              <a:buBlip>
                <a:blip r:embed="rId4"/>
              </a:buBlip>
              <a:defRPr sz="2760"/>
            </a:pPr>
            <a:r>
              <a:t>ワルシャム鉗子、またはランゲンベック剥離子（エレバトリュウム）を用いて徒手整復するのが一般的である。</a:t>
            </a:r>
          </a:p>
          <a:p>
            <a:pPr marL="338836" indent="-338836" defTabSz="537463">
              <a:spcBef>
                <a:spcPts val="2900"/>
              </a:spcBef>
              <a:buBlip>
                <a:blip r:embed="rId4"/>
              </a:buBlip>
              <a:defRPr sz="2760"/>
            </a:pPr>
            <a:r>
              <a:t>また整復する場合は患児の協力はまず得られないため全身麻酔となります。局所麻酔下の整復については、骨折の状況や体格等、個人差がありますが、中学生後半ぐらいからでしょうか。</a:t>
            </a:r>
          </a:p>
        </p:txBody>
      </p:sp>
      <p:sp>
        <p:nvSpPr>
          <p:cNvPr id="197" name="新耳鼻咽喉科学（切替）より引用"/>
          <p:cNvSpPr txBox="1"/>
          <p:nvPr/>
        </p:nvSpPr>
        <p:spPr>
          <a:xfrm>
            <a:off x="1039719" y="8706837"/>
            <a:ext cx="4686301" cy="406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400"/>
            </a:lvl1pPr>
          </a:lstStyle>
          <a:p>
            <a:r>
              <a:t>新耳鼻咽喉科学（切替）より引用</a:t>
            </a:r>
          </a:p>
        </p:txBody>
      </p:sp>
      <p:sp>
        <p:nvSpPr>
          <p:cNvPr id="2" name="スライド番号プレースホルダー 1">
            <a:extLst>
              <a:ext uri="{FF2B5EF4-FFF2-40B4-BE49-F238E27FC236}">
                <a16:creationId xmlns:a16="http://schemas.microsoft.com/office/drawing/2014/main" xmlns="" id="{C9766F9F-A77A-4D7B-A945-6B15A2F5C7B1}"/>
              </a:ext>
            </a:extLst>
          </p:cNvPr>
          <p:cNvSpPr>
            <a:spLocks noGrp="1"/>
          </p:cNvSpPr>
          <p:nvPr>
            <p:ph type="sldNum" sz="quarter" idx="2"/>
          </p:nvPr>
        </p:nvSpPr>
        <p:spPr/>
        <p:txBody>
          <a:bodyPr/>
          <a:lstStyle/>
          <a:p>
            <a:fld id="{86CB4B4D-7CA3-9044-876B-883B54F8677D}" type="slidenum">
              <a:rPr lang="en-US" altLang="ja-JP" smtClean="0"/>
              <a:t>13</a:t>
            </a:fld>
            <a:endParaRPr lang="ja-JP" altLang="en-US"/>
          </a:p>
        </p:txBody>
      </p:sp>
      <p:sp>
        <p:nvSpPr>
          <p:cNvPr id="7" name="テキスト ボックス 6">
            <a:extLst>
              <a:ext uri="{FF2B5EF4-FFF2-40B4-BE49-F238E27FC236}">
                <a16:creationId xmlns:a16="http://schemas.microsoft.com/office/drawing/2014/main" xmlns="" id="{E72E6C1C-DD64-43CF-A377-41097AC5A4E4}"/>
              </a:ext>
            </a:extLst>
          </p:cNvPr>
          <p:cNvSpPr txBox="1"/>
          <p:nvPr/>
        </p:nvSpPr>
        <p:spPr>
          <a:xfrm flipH="1">
            <a:off x="6502399" y="8567803"/>
            <a:ext cx="5134279" cy="5542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1pPr>
            <a:lvl2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2pPr>
            <a:lvl3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3pPr>
            <a:lvl4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4pPr>
            <a:lvl5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5pPr>
            <a:lvl6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6pPr>
            <a:lvl7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7pPr>
            <a:lvl8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8pPr>
            <a:lvl9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9pPr>
          </a:lstStyle>
          <a:p>
            <a:pPr marL="0" marR="0" indent="0" algn="ctr" defTabSz="584200" rtl="0" fontAlgn="auto" latinLnBrk="0" hangingPunct="0">
              <a:lnSpc>
                <a:spcPct val="100000"/>
              </a:lnSpc>
              <a:spcBef>
                <a:spcPts val="0"/>
              </a:spcBef>
              <a:spcAft>
                <a:spcPts val="0"/>
              </a:spcAft>
              <a:buClrTx/>
              <a:buSzTx/>
              <a:buFontTx/>
              <a:buNone/>
              <a:tabLst/>
            </a:pPr>
            <a:r>
              <a:rPr kumimoji="0" lang="ja-JP" altLang="en-US" sz="2800" b="0" i="0" u="none" strike="noStrike" cap="none" spc="0" normalizeH="0" baseline="0" dirty="0">
                <a:ln>
                  <a:noFill/>
                </a:ln>
                <a:solidFill>
                  <a:srgbClr val="606060"/>
                </a:solidFill>
                <a:effectLst/>
                <a:uFillTx/>
                <a:latin typeface="+mn-lt"/>
                <a:ea typeface="+mn-ea"/>
                <a:cs typeface="+mn-cs"/>
                <a:sym typeface="Gill Sans"/>
              </a:rPr>
              <a:t>大阪府医師会学校医部会</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1" name="イメージ" descr="イメージ"/>
          <p:cNvPicPr>
            <a:picLocks noGrp="1"/>
          </p:cNvPicPr>
          <p:nvPr>
            <p:ph type="pic" idx="21"/>
          </p:nvPr>
        </p:nvPicPr>
        <p:blipFill>
          <a:blip r:embed="rId3"/>
          <a:stretch>
            <a:fillRect/>
          </a:stretch>
        </p:blipFill>
        <p:spPr>
          <a:xfrm>
            <a:off x="493619" y="2905899"/>
            <a:ext cx="5778501" cy="5854701"/>
          </a:xfrm>
          <a:prstGeom prst="rect">
            <a:avLst/>
          </a:prstGeom>
        </p:spPr>
      </p:pic>
      <p:sp>
        <p:nvSpPr>
          <p:cNvPr id="202" name="打撲時の鼻出血の対応"/>
          <p:cNvSpPr txBox="1">
            <a:spLocks noGrp="1"/>
          </p:cNvSpPr>
          <p:nvPr>
            <p:ph type="title"/>
          </p:nvPr>
        </p:nvSpPr>
        <p:spPr>
          <a:prstGeom prst="rect">
            <a:avLst/>
          </a:prstGeom>
        </p:spPr>
        <p:txBody>
          <a:bodyPr/>
          <a:lstStyle/>
          <a:p>
            <a:r>
              <a:t>打撲時の鼻出血の対応</a:t>
            </a:r>
          </a:p>
        </p:txBody>
      </p:sp>
      <p:sp>
        <p:nvSpPr>
          <p:cNvPr id="203" name="打撲による出血の場合は、切れやすい血管からの出血などではなく、また出血性の素因があるわけでも無いので、圧迫により容易に止まります。…"/>
          <p:cNvSpPr txBox="1">
            <a:spLocks noGrp="1"/>
          </p:cNvSpPr>
          <p:nvPr>
            <p:ph type="body" sz="half" idx="1"/>
          </p:nvPr>
        </p:nvSpPr>
        <p:spPr>
          <a:prstGeom prst="rect">
            <a:avLst/>
          </a:prstGeom>
        </p:spPr>
        <p:txBody>
          <a:bodyPr/>
          <a:lstStyle/>
          <a:p>
            <a:pPr>
              <a:buBlip>
                <a:blip r:embed="rId4"/>
              </a:buBlip>
            </a:pPr>
            <a:r>
              <a:t>打撲による出血の場合は、切れやすい血管からの出血などではなく、また出血性の素因があるわけでも無いので、圧迫により容易に止まります。</a:t>
            </a:r>
          </a:p>
          <a:p>
            <a:pPr>
              <a:buBlip>
                <a:blip r:embed="rId4"/>
              </a:buBlip>
            </a:pPr>
            <a:r>
              <a:t>鼻の入り口を押さえて下を向いておきます。</a:t>
            </a:r>
          </a:p>
        </p:txBody>
      </p:sp>
      <p:sp>
        <p:nvSpPr>
          <p:cNvPr id="204" name="新耳鼻咽喉科学（切替）より引用"/>
          <p:cNvSpPr txBox="1"/>
          <p:nvPr/>
        </p:nvSpPr>
        <p:spPr>
          <a:xfrm>
            <a:off x="1039719" y="8706837"/>
            <a:ext cx="4686301" cy="406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400"/>
            </a:lvl1pPr>
          </a:lstStyle>
          <a:p>
            <a:r>
              <a:t>新耳鼻咽喉科学（切替）より引用</a:t>
            </a:r>
          </a:p>
        </p:txBody>
      </p:sp>
      <p:sp>
        <p:nvSpPr>
          <p:cNvPr id="2" name="スライド番号プレースホルダー 1">
            <a:extLst>
              <a:ext uri="{FF2B5EF4-FFF2-40B4-BE49-F238E27FC236}">
                <a16:creationId xmlns:a16="http://schemas.microsoft.com/office/drawing/2014/main" xmlns="" id="{F4411083-EBCD-4125-A640-1F5EE4CBA99C}"/>
              </a:ext>
            </a:extLst>
          </p:cNvPr>
          <p:cNvSpPr>
            <a:spLocks noGrp="1"/>
          </p:cNvSpPr>
          <p:nvPr>
            <p:ph type="sldNum" sz="quarter" idx="2"/>
          </p:nvPr>
        </p:nvSpPr>
        <p:spPr/>
        <p:txBody>
          <a:bodyPr/>
          <a:lstStyle/>
          <a:p>
            <a:fld id="{86CB4B4D-7CA3-9044-876B-883B54F8677D}" type="slidenum">
              <a:rPr lang="en-US" altLang="ja-JP" smtClean="0"/>
              <a:t>14</a:t>
            </a:fld>
            <a:endParaRPr lang="ja-JP" altLang="en-US"/>
          </a:p>
        </p:txBody>
      </p:sp>
      <p:sp>
        <p:nvSpPr>
          <p:cNvPr id="7" name="テキスト ボックス 6">
            <a:extLst>
              <a:ext uri="{FF2B5EF4-FFF2-40B4-BE49-F238E27FC236}">
                <a16:creationId xmlns:a16="http://schemas.microsoft.com/office/drawing/2014/main" xmlns="" id="{4CC2089F-088C-4323-8195-38DC045AC264}"/>
              </a:ext>
            </a:extLst>
          </p:cNvPr>
          <p:cNvSpPr txBox="1"/>
          <p:nvPr/>
        </p:nvSpPr>
        <p:spPr>
          <a:xfrm flipH="1">
            <a:off x="6732681" y="8567803"/>
            <a:ext cx="4966627" cy="5542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1pPr>
            <a:lvl2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2pPr>
            <a:lvl3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3pPr>
            <a:lvl4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4pPr>
            <a:lvl5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5pPr>
            <a:lvl6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6pPr>
            <a:lvl7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7pPr>
            <a:lvl8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8pPr>
            <a:lvl9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9pPr>
          </a:lstStyle>
          <a:p>
            <a:pPr marL="0" marR="0" indent="0" algn="ctr" defTabSz="584200" rtl="0" fontAlgn="auto" latinLnBrk="0" hangingPunct="0">
              <a:lnSpc>
                <a:spcPct val="100000"/>
              </a:lnSpc>
              <a:spcBef>
                <a:spcPts val="0"/>
              </a:spcBef>
              <a:spcAft>
                <a:spcPts val="0"/>
              </a:spcAft>
              <a:buClrTx/>
              <a:buSzTx/>
              <a:buFontTx/>
              <a:buNone/>
              <a:tabLst/>
            </a:pPr>
            <a:r>
              <a:rPr kumimoji="0" lang="ja-JP" altLang="en-US" sz="2800" b="0" i="0" u="none" strike="noStrike" cap="none" spc="0" normalizeH="0" baseline="0" dirty="0">
                <a:ln>
                  <a:noFill/>
                </a:ln>
                <a:solidFill>
                  <a:srgbClr val="606060"/>
                </a:solidFill>
                <a:effectLst/>
                <a:uFillTx/>
                <a:latin typeface="+mn-lt"/>
                <a:ea typeface="+mn-ea"/>
                <a:cs typeface="+mn-cs"/>
                <a:sym typeface="Gill Sans"/>
              </a:rPr>
              <a:t>大阪府医師会学校医部会</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2. その他の顔面頸部の外傷"/>
          <p:cNvSpPr txBox="1">
            <a:spLocks noGrp="1"/>
          </p:cNvSpPr>
          <p:nvPr>
            <p:ph type="ctrTitle"/>
          </p:nvPr>
        </p:nvSpPr>
        <p:spPr>
          <a:prstGeom prst="rect">
            <a:avLst/>
          </a:prstGeom>
        </p:spPr>
        <p:txBody>
          <a:bodyPr/>
          <a:lstStyle/>
          <a:p>
            <a:r>
              <a:rPr dirty="0"/>
              <a:t>2. </a:t>
            </a:r>
            <a:r>
              <a:rPr dirty="0" err="1"/>
              <a:t>その他の顔面頸部の外傷</a:t>
            </a:r>
            <a:endParaRPr dirty="0"/>
          </a:p>
        </p:txBody>
      </p:sp>
      <p:sp>
        <p:nvSpPr>
          <p:cNvPr id="209" name="顔面外傷／口腔内切傷、咽頭外傷／頸部の外傷（喉頭・気管外傷）"/>
          <p:cNvSpPr txBox="1">
            <a:spLocks noGrp="1"/>
          </p:cNvSpPr>
          <p:nvPr>
            <p:ph type="subTitle" sz="quarter" idx="1"/>
          </p:nvPr>
        </p:nvSpPr>
        <p:spPr>
          <a:prstGeom prst="rect">
            <a:avLst/>
          </a:prstGeom>
        </p:spPr>
        <p:txBody>
          <a:bodyPr/>
          <a:lstStyle/>
          <a:p>
            <a:r>
              <a:t>顔面外傷／口腔内切傷、咽頭外傷／頸部の外傷（喉頭・気管外傷）</a:t>
            </a:r>
          </a:p>
        </p:txBody>
      </p:sp>
      <p:sp>
        <p:nvSpPr>
          <p:cNvPr id="2" name="スライド番号プレースホルダー 1">
            <a:extLst>
              <a:ext uri="{FF2B5EF4-FFF2-40B4-BE49-F238E27FC236}">
                <a16:creationId xmlns:a16="http://schemas.microsoft.com/office/drawing/2014/main" xmlns="" id="{E21D0F2C-12CF-4DE8-BD2C-A5B577BAE95B}"/>
              </a:ext>
            </a:extLst>
          </p:cNvPr>
          <p:cNvSpPr>
            <a:spLocks noGrp="1"/>
          </p:cNvSpPr>
          <p:nvPr>
            <p:ph type="sldNum" sz="quarter" idx="2"/>
          </p:nvPr>
        </p:nvSpPr>
        <p:spPr/>
        <p:txBody>
          <a:bodyPr/>
          <a:lstStyle/>
          <a:p>
            <a:fld id="{86CB4B4D-7CA3-9044-876B-883B54F8677D}" type="slidenum">
              <a:rPr lang="en-US" altLang="ja-JP" smtClean="0"/>
              <a:t>15</a:t>
            </a:fld>
            <a:endParaRPr lang="ja-JP" altLang="en-US"/>
          </a:p>
        </p:txBody>
      </p:sp>
      <p:sp>
        <p:nvSpPr>
          <p:cNvPr id="5" name="テキスト ボックス 4">
            <a:extLst>
              <a:ext uri="{FF2B5EF4-FFF2-40B4-BE49-F238E27FC236}">
                <a16:creationId xmlns:a16="http://schemas.microsoft.com/office/drawing/2014/main" xmlns="" id="{BF12094D-94F9-49AC-ACE6-C30635F225E5}"/>
              </a:ext>
            </a:extLst>
          </p:cNvPr>
          <p:cNvSpPr txBox="1"/>
          <p:nvPr/>
        </p:nvSpPr>
        <p:spPr>
          <a:xfrm flipH="1">
            <a:off x="4296427" y="8567803"/>
            <a:ext cx="4428322" cy="5542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1pPr>
            <a:lvl2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2pPr>
            <a:lvl3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3pPr>
            <a:lvl4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4pPr>
            <a:lvl5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5pPr>
            <a:lvl6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6pPr>
            <a:lvl7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7pPr>
            <a:lvl8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8pPr>
            <a:lvl9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9pPr>
          </a:lstStyle>
          <a:p>
            <a:pPr marL="0" marR="0" indent="0" algn="ctr" defTabSz="584200" rtl="0" fontAlgn="auto" latinLnBrk="0" hangingPunct="0">
              <a:lnSpc>
                <a:spcPct val="100000"/>
              </a:lnSpc>
              <a:spcBef>
                <a:spcPts val="0"/>
              </a:spcBef>
              <a:spcAft>
                <a:spcPts val="0"/>
              </a:spcAft>
              <a:buClrTx/>
              <a:buSzTx/>
              <a:buFontTx/>
              <a:buNone/>
              <a:tabLst/>
            </a:pPr>
            <a:r>
              <a:rPr kumimoji="0" lang="ja-JP" altLang="en-US" sz="2800" b="0" i="0" u="none" strike="noStrike" cap="none" spc="0" normalizeH="0" baseline="0" dirty="0">
                <a:ln>
                  <a:noFill/>
                </a:ln>
                <a:solidFill>
                  <a:srgbClr val="606060"/>
                </a:solidFill>
                <a:effectLst/>
                <a:uFillTx/>
                <a:latin typeface="+mn-lt"/>
                <a:ea typeface="+mn-ea"/>
                <a:cs typeface="+mn-cs"/>
                <a:sym typeface="Gill Sans"/>
              </a:rPr>
              <a:t>大阪府医師会学校医部会</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顔面外傷"/>
          <p:cNvSpPr txBox="1">
            <a:spLocks noGrp="1"/>
          </p:cNvSpPr>
          <p:nvPr>
            <p:ph type="title"/>
          </p:nvPr>
        </p:nvSpPr>
        <p:spPr>
          <a:prstGeom prst="rect">
            <a:avLst/>
          </a:prstGeom>
        </p:spPr>
        <p:txBody>
          <a:bodyPr/>
          <a:lstStyle/>
          <a:p>
            <a:r>
              <a:t>顔面外傷</a:t>
            </a:r>
          </a:p>
        </p:txBody>
      </p:sp>
      <p:sp>
        <p:nvSpPr>
          <p:cNvPr id="212" name="顔面外傷は単なる打撲や擦過傷から骨折に至るまで、けがの程度も様々である。体育の授業中や体育的部活動のときに受傷することが多いことから「スポーツ外傷」とも呼ばれている。けがの程度によって二つに分ける。…"/>
          <p:cNvSpPr txBox="1">
            <a:spLocks noGrp="1"/>
          </p:cNvSpPr>
          <p:nvPr>
            <p:ph type="body" idx="1"/>
          </p:nvPr>
        </p:nvSpPr>
        <p:spPr>
          <a:prstGeom prst="rect">
            <a:avLst/>
          </a:prstGeom>
        </p:spPr>
        <p:txBody>
          <a:bodyPr/>
          <a:lstStyle/>
          <a:p>
            <a:pPr>
              <a:buBlip>
                <a:blip r:embed="rId3"/>
              </a:buBlip>
            </a:pPr>
            <a:r>
              <a:t>顔面外傷は単なる打撲や擦過傷から骨折に至るまで、けがの程度も様々である。体育の授業中や体育的部活動のときに受傷することが多いことから「スポーツ外傷」とも呼ばれている。けがの程度によって二つに分ける。</a:t>
            </a:r>
          </a:p>
          <a:p>
            <a:pPr lvl="1">
              <a:buBlip>
                <a:blip r:embed="rId3"/>
              </a:buBlip>
            </a:pPr>
            <a:r>
              <a:t>打撲・裂傷</a:t>
            </a:r>
          </a:p>
          <a:p>
            <a:pPr lvl="1">
              <a:buBlip>
                <a:blip r:embed="rId3"/>
              </a:buBlip>
            </a:pPr>
            <a:r>
              <a:t>骨折</a:t>
            </a:r>
          </a:p>
        </p:txBody>
      </p:sp>
      <p:sp>
        <p:nvSpPr>
          <p:cNvPr id="2" name="スライド番号プレースホルダー 1">
            <a:extLst>
              <a:ext uri="{FF2B5EF4-FFF2-40B4-BE49-F238E27FC236}">
                <a16:creationId xmlns:a16="http://schemas.microsoft.com/office/drawing/2014/main" xmlns="" id="{6706AC8E-713A-4B50-8A83-9EE527487219}"/>
              </a:ext>
            </a:extLst>
          </p:cNvPr>
          <p:cNvSpPr>
            <a:spLocks noGrp="1"/>
          </p:cNvSpPr>
          <p:nvPr>
            <p:ph type="sldNum" sz="quarter" idx="2"/>
          </p:nvPr>
        </p:nvSpPr>
        <p:spPr/>
        <p:txBody>
          <a:bodyPr/>
          <a:lstStyle/>
          <a:p>
            <a:fld id="{86CB4B4D-7CA3-9044-876B-883B54F8677D}" type="slidenum">
              <a:rPr lang="en-US" altLang="ja-JP" smtClean="0"/>
              <a:t>16</a:t>
            </a:fld>
            <a:endParaRPr lang="ja-JP" altLang="en-US"/>
          </a:p>
        </p:txBody>
      </p:sp>
      <p:sp>
        <p:nvSpPr>
          <p:cNvPr id="5" name="テキスト ボックス 4">
            <a:extLst>
              <a:ext uri="{FF2B5EF4-FFF2-40B4-BE49-F238E27FC236}">
                <a16:creationId xmlns:a16="http://schemas.microsoft.com/office/drawing/2014/main" xmlns="" id="{174BFDC2-25E6-43C9-BA4D-0C87257E5B15}"/>
              </a:ext>
            </a:extLst>
          </p:cNvPr>
          <p:cNvSpPr txBox="1"/>
          <p:nvPr/>
        </p:nvSpPr>
        <p:spPr>
          <a:xfrm flipH="1">
            <a:off x="4296427" y="8567803"/>
            <a:ext cx="4428322" cy="5542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1pPr>
            <a:lvl2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2pPr>
            <a:lvl3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3pPr>
            <a:lvl4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4pPr>
            <a:lvl5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5pPr>
            <a:lvl6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6pPr>
            <a:lvl7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7pPr>
            <a:lvl8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8pPr>
            <a:lvl9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9pPr>
          </a:lstStyle>
          <a:p>
            <a:pPr marL="0" marR="0" indent="0" algn="ctr" defTabSz="584200" rtl="0" fontAlgn="auto" latinLnBrk="0" hangingPunct="0">
              <a:lnSpc>
                <a:spcPct val="100000"/>
              </a:lnSpc>
              <a:spcBef>
                <a:spcPts val="0"/>
              </a:spcBef>
              <a:spcAft>
                <a:spcPts val="0"/>
              </a:spcAft>
              <a:buClrTx/>
              <a:buSzTx/>
              <a:buFontTx/>
              <a:buNone/>
              <a:tabLst/>
            </a:pPr>
            <a:r>
              <a:rPr kumimoji="0" lang="ja-JP" altLang="en-US" sz="2800" b="0" i="0" u="none" strike="noStrike" cap="none" spc="0" normalizeH="0" baseline="0" dirty="0">
                <a:ln>
                  <a:noFill/>
                </a:ln>
                <a:solidFill>
                  <a:srgbClr val="606060"/>
                </a:solidFill>
                <a:effectLst/>
                <a:uFillTx/>
                <a:latin typeface="+mn-lt"/>
                <a:ea typeface="+mn-ea"/>
                <a:cs typeface="+mn-cs"/>
                <a:sym typeface="Gill Sans"/>
              </a:rPr>
              <a:t>大阪府医師会学校医部会</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顔面外傷（概要）"/>
          <p:cNvSpPr txBox="1">
            <a:spLocks noGrp="1"/>
          </p:cNvSpPr>
          <p:nvPr>
            <p:ph type="title"/>
          </p:nvPr>
        </p:nvSpPr>
        <p:spPr>
          <a:prstGeom prst="rect">
            <a:avLst/>
          </a:prstGeom>
        </p:spPr>
        <p:txBody>
          <a:bodyPr/>
          <a:lstStyle/>
          <a:p>
            <a:r>
              <a:t>顔面外傷（概要）</a:t>
            </a:r>
          </a:p>
        </p:txBody>
      </p:sp>
      <p:sp>
        <p:nvSpPr>
          <p:cNvPr id="217" name="鈍的な強い打撲の場合は頬骨や上顎骨、または下顎骨など骨折も起こりえるが、通常の日常的な学校生活で起きることは少ない。またそこまでの強い外力の場合は、外見上の受傷状況や受傷程度も強いことが多いのでそれなりの対応がなされることが多い。…"/>
          <p:cNvSpPr txBox="1">
            <a:spLocks noGrp="1"/>
          </p:cNvSpPr>
          <p:nvPr>
            <p:ph type="body" idx="1"/>
          </p:nvPr>
        </p:nvSpPr>
        <p:spPr>
          <a:prstGeom prst="rect">
            <a:avLst/>
          </a:prstGeom>
        </p:spPr>
        <p:txBody>
          <a:bodyPr/>
          <a:lstStyle/>
          <a:p>
            <a:pPr marL="381381" indent="-381381" defTabSz="531622">
              <a:spcBef>
                <a:spcPts val="3800"/>
              </a:spcBef>
              <a:buBlip>
                <a:blip r:embed="rId3"/>
              </a:buBlip>
              <a:defRPr sz="3094"/>
            </a:pPr>
            <a:r>
              <a:t>鈍的な強い打撲の場合は頬骨や上顎骨、または下顎骨など骨折も起こりえるが、通常の日常的な学校生活で起きることは少ない。またそこまでの強い外力の場合は、外見上の受傷状況や受傷程度も強いことが多いのでそれなりの対応がなされることが多い。</a:t>
            </a:r>
          </a:p>
          <a:p>
            <a:pPr marL="381381" indent="-381381" defTabSz="531622">
              <a:spcBef>
                <a:spcPts val="3800"/>
              </a:spcBef>
              <a:buBlip>
                <a:blip r:embed="rId3"/>
              </a:buBlip>
              <a:defRPr sz="3094"/>
            </a:pPr>
            <a:r>
              <a:t>上記は、その場でわかるようなものでは無いので、受傷の状況によって</a:t>
            </a:r>
            <a:r>
              <a:rPr>
                <a:solidFill>
                  <a:srgbClr val="FF2600"/>
                </a:solidFill>
              </a:rPr>
              <a:t>ケースバイケース</a:t>
            </a:r>
            <a:r>
              <a:t>での重篤度で判断して下さい。</a:t>
            </a:r>
          </a:p>
          <a:p>
            <a:pPr marL="381381" indent="-381381" defTabSz="531622">
              <a:spcBef>
                <a:spcPts val="3800"/>
              </a:spcBef>
              <a:buBlip>
                <a:blip r:embed="rId3"/>
              </a:buBlip>
              <a:defRPr sz="3094"/>
            </a:pPr>
            <a:r>
              <a:t>スポーツ中は、あまり痛みを訴えない場合もあります。打撲していて外見上、腫れていれば、医療機関の受診を促して下さい。</a:t>
            </a:r>
          </a:p>
        </p:txBody>
      </p:sp>
      <p:sp>
        <p:nvSpPr>
          <p:cNvPr id="2" name="スライド番号プレースホルダー 1">
            <a:extLst>
              <a:ext uri="{FF2B5EF4-FFF2-40B4-BE49-F238E27FC236}">
                <a16:creationId xmlns:a16="http://schemas.microsoft.com/office/drawing/2014/main" xmlns="" id="{5864AD03-7DA2-4120-9B98-ECFF3792F894}"/>
              </a:ext>
            </a:extLst>
          </p:cNvPr>
          <p:cNvSpPr>
            <a:spLocks noGrp="1"/>
          </p:cNvSpPr>
          <p:nvPr>
            <p:ph type="sldNum" sz="quarter" idx="2"/>
          </p:nvPr>
        </p:nvSpPr>
        <p:spPr/>
        <p:txBody>
          <a:bodyPr/>
          <a:lstStyle/>
          <a:p>
            <a:fld id="{86CB4B4D-7CA3-9044-876B-883B54F8677D}" type="slidenum">
              <a:rPr lang="en-US" altLang="ja-JP" smtClean="0"/>
              <a:t>17</a:t>
            </a:fld>
            <a:endParaRPr lang="ja-JP" altLang="en-US"/>
          </a:p>
        </p:txBody>
      </p:sp>
      <p:sp>
        <p:nvSpPr>
          <p:cNvPr id="5" name="テキスト ボックス 4">
            <a:extLst>
              <a:ext uri="{FF2B5EF4-FFF2-40B4-BE49-F238E27FC236}">
                <a16:creationId xmlns:a16="http://schemas.microsoft.com/office/drawing/2014/main" xmlns="" id="{6D650444-6E15-44EA-BED4-F184C69E405F}"/>
              </a:ext>
            </a:extLst>
          </p:cNvPr>
          <p:cNvSpPr txBox="1"/>
          <p:nvPr/>
        </p:nvSpPr>
        <p:spPr>
          <a:xfrm flipH="1">
            <a:off x="4296427" y="8567803"/>
            <a:ext cx="4428322" cy="5542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1pPr>
            <a:lvl2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2pPr>
            <a:lvl3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3pPr>
            <a:lvl4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4pPr>
            <a:lvl5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5pPr>
            <a:lvl6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6pPr>
            <a:lvl7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7pPr>
            <a:lvl8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8pPr>
            <a:lvl9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9pPr>
          </a:lstStyle>
          <a:p>
            <a:pPr marL="0" marR="0" indent="0" algn="ctr" defTabSz="584200" rtl="0" fontAlgn="auto" latinLnBrk="0" hangingPunct="0">
              <a:lnSpc>
                <a:spcPct val="100000"/>
              </a:lnSpc>
              <a:spcBef>
                <a:spcPts val="0"/>
              </a:spcBef>
              <a:spcAft>
                <a:spcPts val="0"/>
              </a:spcAft>
              <a:buClrTx/>
              <a:buSzTx/>
              <a:buFontTx/>
              <a:buNone/>
              <a:tabLst/>
            </a:pPr>
            <a:r>
              <a:rPr kumimoji="0" lang="ja-JP" altLang="en-US" sz="2800" b="0" i="0" u="none" strike="noStrike" cap="none" spc="0" normalizeH="0" baseline="0" dirty="0">
                <a:ln>
                  <a:noFill/>
                </a:ln>
                <a:solidFill>
                  <a:srgbClr val="606060"/>
                </a:solidFill>
                <a:effectLst/>
                <a:uFillTx/>
                <a:latin typeface="+mn-lt"/>
                <a:ea typeface="+mn-ea"/>
                <a:cs typeface="+mn-cs"/>
                <a:sym typeface="Gill Sans"/>
              </a:rPr>
              <a:t>大阪府医師会学校医部会</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顔面外傷（対応）"/>
          <p:cNvSpPr txBox="1">
            <a:spLocks noGrp="1"/>
          </p:cNvSpPr>
          <p:nvPr>
            <p:ph type="title"/>
          </p:nvPr>
        </p:nvSpPr>
        <p:spPr>
          <a:prstGeom prst="rect">
            <a:avLst/>
          </a:prstGeom>
        </p:spPr>
        <p:txBody>
          <a:bodyPr/>
          <a:lstStyle/>
          <a:p>
            <a:r>
              <a:t>顔面外傷（対応）</a:t>
            </a:r>
          </a:p>
        </p:txBody>
      </p:sp>
      <p:sp>
        <p:nvSpPr>
          <p:cNvPr id="222" name="顔面外傷にはいろんな場合があります。緊急度は、受傷の状況によってケースバイケースでの重篤度で判断して下さい。…"/>
          <p:cNvSpPr txBox="1">
            <a:spLocks noGrp="1"/>
          </p:cNvSpPr>
          <p:nvPr>
            <p:ph type="body" idx="1"/>
          </p:nvPr>
        </p:nvSpPr>
        <p:spPr>
          <a:prstGeom prst="rect">
            <a:avLst/>
          </a:prstGeom>
        </p:spPr>
        <p:txBody>
          <a:bodyPr/>
          <a:lstStyle/>
          <a:p>
            <a:pPr>
              <a:buBlip>
                <a:blip r:embed="rId3"/>
              </a:buBlip>
            </a:pPr>
            <a:r>
              <a:rPr dirty="0" err="1"/>
              <a:t>顔面外傷にはいろんな場合があります。</a:t>
            </a:r>
            <a:r>
              <a:rPr dirty="0" err="1">
                <a:solidFill>
                  <a:srgbClr val="FF2600"/>
                </a:solidFill>
              </a:rPr>
              <a:t>緊急度は</a:t>
            </a:r>
            <a:r>
              <a:rPr dirty="0" err="1"/>
              <a:t>、受傷の状況によって</a:t>
            </a:r>
            <a:r>
              <a:rPr dirty="0" err="1">
                <a:solidFill>
                  <a:srgbClr val="FF2600"/>
                </a:solidFill>
              </a:rPr>
              <a:t>ケースバイケース</a:t>
            </a:r>
            <a:r>
              <a:rPr dirty="0" err="1"/>
              <a:t>での重篤度で判断して下さい</a:t>
            </a:r>
            <a:r>
              <a:rPr dirty="0"/>
              <a:t>。</a:t>
            </a:r>
          </a:p>
          <a:p>
            <a:pPr>
              <a:buBlip>
                <a:blip r:embed="rId3"/>
              </a:buBlip>
            </a:pPr>
            <a:r>
              <a:rPr dirty="0" err="1"/>
              <a:t>受傷に関して精査すべき領域が耳鼻</a:t>
            </a:r>
            <a:r>
              <a:rPr lang="ja-JP" altLang="en-US" dirty="0"/>
              <a:t>咽喉</a:t>
            </a:r>
            <a:r>
              <a:rPr dirty="0"/>
              <a:t>科の他に脳神経外科や眼科や口腔外科や形成外科にも亘っていること、またレントゲンやCT検査を行わないと骨折がわからないことから、開業医の耳鼻咽喉科では無くて、むしろ脳神経外科のある</a:t>
            </a:r>
            <a:r>
              <a:rPr dirty="0">
                <a:solidFill>
                  <a:srgbClr val="FF2600"/>
                </a:solidFill>
              </a:rPr>
              <a:t>救急病院</a:t>
            </a:r>
            <a:r>
              <a:rPr dirty="0"/>
              <a:t>や総合病院の受診をお勧めします。</a:t>
            </a:r>
          </a:p>
        </p:txBody>
      </p:sp>
      <p:sp>
        <p:nvSpPr>
          <p:cNvPr id="2" name="スライド番号プレースホルダー 1">
            <a:extLst>
              <a:ext uri="{FF2B5EF4-FFF2-40B4-BE49-F238E27FC236}">
                <a16:creationId xmlns:a16="http://schemas.microsoft.com/office/drawing/2014/main" xmlns="" id="{D2A5D392-1FC0-4CB9-BA7E-2316D833DD53}"/>
              </a:ext>
            </a:extLst>
          </p:cNvPr>
          <p:cNvSpPr>
            <a:spLocks noGrp="1"/>
          </p:cNvSpPr>
          <p:nvPr>
            <p:ph type="sldNum" sz="quarter" idx="2"/>
          </p:nvPr>
        </p:nvSpPr>
        <p:spPr/>
        <p:txBody>
          <a:bodyPr/>
          <a:lstStyle/>
          <a:p>
            <a:fld id="{86CB4B4D-7CA3-9044-876B-883B54F8677D}" type="slidenum">
              <a:rPr lang="en-US" altLang="ja-JP" smtClean="0"/>
              <a:t>18</a:t>
            </a:fld>
            <a:endParaRPr lang="ja-JP" altLang="en-US"/>
          </a:p>
        </p:txBody>
      </p:sp>
      <p:sp>
        <p:nvSpPr>
          <p:cNvPr id="5" name="テキスト ボックス 4">
            <a:extLst>
              <a:ext uri="{FF2B5EF4-FFF2-40B4-BE49-F238E27FC236}">
                <a16:creationId xmlns:a16="http://schemas.microsoft.com/office/drawing/2014/main" xmlns="" id="{4E434FCC-9818-4B55-8755-ED8C53255DD1}"/>
              </a:ext>
            </a:extLst>
          </p:cNvPr>
          <p:cNvSpPr txBox="1"/>
          <p:nvPr/>
        </p:nvSpPr>
        <p:spPr>
          <a:xfrm flipH="1">
            <a:off x="4296427" y="8567803"/>
            <a:ext cx="4428322" cy="5542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1pPr>
            <a:lvl2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2pPr>
            <a:lvl3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3pPr>
            <a:lvl4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4pPr>
            <a:lvl5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5pPr>
            <a:lvl6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6pPr>
            <a:lvl7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7pPr>
            <a:lvl8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8pPr>
            <a:lvl9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9pPr>
          </a:lstStyle>
          <a:p>
            <a:pPr marL="0" marR="0" indent="0" algn="ctr" defTabSz="584200" rtl="0" fontAlgn="auto" latinLnBrk="0" hangingPunct="0">
              <a:lnSpc>
                <a:spcPct val="100000"/>
              </a:lnSpc>
              <a:spcBef>
                <a:spcPts val="0"/>
              </a:spcBef>
              <a:spcAft>
                <a:spcPts val="0"/>
              </a:spcAft>
              <a:buClrTx/>
              <a:buSzTx/>
              <a:buFontTx/>
              <a:buNone/>
              <a:tabLst/>
            </a:pPr>
            <a:r>
              <a:rPr kumimoji="0" lang="ja-JP" altLang="en-US" sz="2800" b="0" i="0" u="none" strike="noStrike" cap="none" spc="0" normalizeH="0" baseline="0" dirty="0">
                <a:ln>
                  <a:noFill/>
                </a:ln>
                <a:solidFill>
                  <a:srgbClr val="606060"/>
                </a:solidFill>
                <a:effectLst/>
                <a:uFillTx/>
                <a:latin typeface="+mn-lt"/>
                <a:ea typeface="+mn-ea"/>
                <a:cs typeface="+mn-cs"/>
                <a:sym typeface="Gill Sans"/>
              </a:rPr>
              <a:t>大阪府医師会学校医部会</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 name="イメージ" descr="イメージ"/>
          <p:cNvPicPr>
            <a:picLocks noGrp="1"/>
          </p:cNvPicPr>
          <p:nvPr>
            <p:ph type="pic" idx="21"/>
          </p:nvPr>
        </p:nvPicPr>
        <p:blipFill>
          <a:blip r:embed="rId3"/>
          <a:stretch>
            <a:fillRect/>
          </a:stretch>
        </p:blipFill>
        <p:spPr>
          <a:xfrm>
            <a:off x="493619" y="2905899"/>
            <a:ext cx="5778501" cy="5854701"/>
          </a:xfrm>
          <a:prstGeom prst="rect">
            <a:avLst/>
          </a:prstGeom>
        </p:spPr>
      </p:pic>
      <p:sp>
        <p:nvSpPr>
          <p:cNvPr id="227" name="その他の顔面頭部の骨折（補足説明）"/>
          <p:cNvSpPr txBox="1">
            <a:spLocks noGrp="1"/>
          </p:cNvSpPr>
          <p:nvPr>
            <p:ph type="title"/>
          </p:nvPr>
        </p:nvSpPr>
        <p:spPr>
          <a:prstGeom prst="rect">
            <a:avLst/>
          </a:prstGeom>
        </p:spPr>
        <p:txBody>
          <a:bodyPr/>
          <a:lstStyle>
            <a:lvl1pPr defTabSz="537463">
              <a:defRPr sz="5888"/>
            </a:lvl1pPr>
          </a:lstStyle>
          <a:p>
            <a:r>
              <a:t>その他の顔面頭部の骨折（補足説明）</a:t>
            </a:r>
          </a:p>
        </p:txBody>
      </p:sp>
      <p:sp>
        <p:nvSpPr>
          <p:cNvPr id="228" name="眼窩吹き抜け骨折…"/>
          <p:cNvSpPr txBox="1">
            <a:spLocks noGrp="1"/>
          </p:cNvSpPr>
          <p:nvPr>
            <p:ph type="body" sz="half" idx="1"/>
          </p:nvPr>
        </p:nvSpPr>
        <p:spPr>
          <a:prstGeom prst="rect">
            <a:avLst/>
          </a:prstGeom>
        </p:spPr>
        <p:txBody>
          <a:bodyPr/>
          <a:lstStyle/>
          <a:p>
            <a:pPr marL="338836" indent="-338836" defTabSz="537463">
              <a:spcBef>
                <a:spcPts val="2900"/>
              </a:spcBef>
              <a:buBlip>
                <a:blip r:embed="rId4"/>
              </a:buBlip>
              <a:defRPr sz="2760"/>
            </a:pPr>
            <a:r>
              <a:t>眼窩吹き抜け骨折</a:t>
            </a:r>
          </a:p>
          <a:p>
            <a:pPr marL="338836" indent="-338836" defTabSz="537463">
              <a:spcBef>
                <a:spcPts val="2900"/>
              </a:spcBef>
              <a:buBlip>
                <a:blip r:embed="rId4"/>
              </a:buBlip>
              <a:defRPr sz="2760"/>
            </a:pPr>
            <a:r>
              <a:t>頬骨骨折・上顎骨骨折</a:t>
            </a:r>
          </a:p>
          <a:p>
            <a:pPr marL="338836" indent="-338836" defTabSz="537463">
              <a:spcBef>
                <a:spcPts val="2900"/>
              </a:spcBef>
              <a:buBlip>
                <a:blip r:embed="rId4"/>
              </a:buBlip>
              <a:defRPr sz="2760"/>
            </a:pPr>
            <a:r>
              <a:t>下顎骨骨折</a:t>
            </a:r>
          </a:p>
          <a:p>
            <a:pPr marL="338836" indent="-338836" defTabSz="537463">
              <a:spcBef>
                <a:spcPts val="2900"/>
              </a:spcBef>
              <a:buBlip>
                <a:blip r:embed="rId4"/>
              </a:buBlip>
              <a:defRPr sz="2760"/>
            </a:pPr>
            <a:r>
              <a:t>側頭骨骨折</a:t>
            </a:r>
          </a:p>
          <a:p>
            <a:pPr marL="338836" indent="-338836" defTabSz="537463">
              <a:spcBef>
                <a:spcPts val="2900"/>
              </a:spcBef>
              <a:buBlip>
                <a:blip r:embed="rId4"/>
              </a:buBlip>
              <a:defRPr sz="2760"/>
            </a:pPr>
            <a:r>
              <a:t>次スライドで補足説明するが、受傷時点で診断がつくことは無くいずれにしても病院の受診になる。</a:t>
            </a:r>
          </a:p>
        </p:txBody>
      </p:sp>
      <p:sp>
        <p:nvSpPr>
          <p:cNvPr id="2" name="スライド番号プレースホルダー 1">
            <a:extLst>
              <a:ext uri="{FF2B5EF4-FFF2-40B4-BE49-F238E27FC236}">
                <a16:creationId xmlns:a16="http://schemas.microsoft.com/office/drawing/2014/main" xmlns="" id="{C428D614-EADF-4937-9136-8664CB36DC27}"/>
              </a:ext>
            </a:extLst>
          </p:cNvPr>
          <p:cNvSpPr>
            <a:spLocks noGrp="1"/>
          </p:cNvSpPr>
          <p:nvPr>
            <p:ph type="sldNum" sz="quarter" idx="2"/>
          </p:nvPr>
        </p:nvSpPr>
        <p:spPr/>
        <p:txBody>
          <a:bodyPr/>
          <a:lstStyle/>
          <a:p>
            <a:fld id="{86CB4B4D-7CA3-9044-876B-883B54F8677D}" type="slidenum">
              <a:rPr lang="en-US" altLang="ja-JP" smtClean="0"/>
              <a:t>19</a:t>
            </a:fld>
            <a:endParaRPr lang="ja-JP" altLang="en-US"/>
          </a:p>
        </p:txBody>
      </p:sp>
      <p:sp>
        <p:nvSpPr>
          <p:cNvPr id="6" name="テキスト ボックス 5">
            <a:extLst>
              <a:ext uri="{FF2B5EF4-FFF2-40B4-BE49-F238E27FC236}">
                <a16:creationId xmlns:a16="http://schemas.microsoft.com/office/drawing/2014/main" xmlns="" id="{B05E39D1-F538-4998-8444-69A318D81D3F}"/>
              </a:ext>
            </a:extLst>
          </p:cNvPr>
          <p:cNvSpPr txBox="1"/>
          <p:nvPr/>
        </p:nvSpPr>
        <p:spPr>
          <a:xfrm flipH="1">
            <a:off x="6502399" y="8567803"/>
            <a:ext cx="4783551" cy="5542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1pPr>
            <a:lvl2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2pPr>
            <a:lvl3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3pPr>
            <a:lvl4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4pPr>
            <a:lvl5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5pPr>
            <a:lvl6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6pPr>
            <a:lvl7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7pPr>
            <a:lvl8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8pPr>
            <a:lvl9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9pPr>
          </a:lstStyle>
          <a:p>
            <a:pPr marL="0" marR="0" indent="0" algn="ctr" defTabSz="584200" rtl="0" fontAlgn="auto" latinLnBrk="0" hangingPunct="0">
              <a:lnSpc>
                <a:spcPct val="100000"/>
              </a:lnSpc>
              <a:spcBef>
                <a:spcPts val="0"/>
              </a:spcBef>
              <a:spcAft>
                <a:spcPts val="0"/>
              </a:spcAft>
              <a:buClrTx/>
              <a:buSzTx/>
              <a:buFontTx/>
              <a:buNone/>
              <a:tabLst/>
            </a:pPr>
            <a:r>
              <a:rPr kumimoji="0" lang="ja-JP" altLang="en-US" sz="2800" b="0" i="0" u="none" strike="noStrike" cap="none" spc="0" normalizeH="0" baseline="0" dirty="0">
                <a:ln>
                  <a:noFill/>
                </a:ln>
                <a:solidFill>
                  <a:srgbClr val="606060"/>
                </a:solidFill>
                <a:effectLst/>
                <a:uFillTx/>
                <a:latin typeface="+mn-lt"/>
                <a:ea typeface="+mn-ea"/>
                <a:cs typeface="+mn-cs"/>
                <a:sym typeface="Gill Sans"/>
              </a:rPr>
              <a:t>大阪府医師会学校医部会</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スライドが多くなったので二つに分割しました"/>
          <p:cNvSpPr txBox="1">
            <a:spLocks noGrp="1"/>
          </p:cNvSpPr>
          <p:nvPr>
            <p:ph type="body" idx="21"/>
          </p:nvPr>
        </p:nvSpPr>
        <p:spPr>
          <a:prstGeom prst="rect">
            <a:avLst/>
          </a:prstGeom>
        </p:spPr>
        <p:txBody>
          <a:bodyPr/>
          <a:lstStyle/>
          <a:p>
            <a:r>
              <a:t>スライドが多くなったので二つに分割しました</a:t>
            </a:r>
          </a:p>
        </p:txBody>
      </p:sp>
      <p:sp>
        <p:nvSpPr>
          <p:cNvPr id="137" name="“これは前編です”"/>
          <p:cNvSpPr txBox="1">
            <a:spLocks noGrp="1"/>
          </p:cNvSpPr>
          <p:nvPr>
            <p:ph type="body" idx="22"/>
          </p:nvPr>
        </p:nvSpPr>
        <p:spPr>
          <a:prstGeom prst="rect">
            <a:avLst/>
          </a:prstGeom>
        </p:spPr>
        <p:txBody>
          <a:bodyPr/>
          <a:lstStyle/>
          <a:p>
            <a:r>
              <a:t>“これは前編です”</a:t>
            </a:r>
          </a:p>
        </p:txBody>
      </p:sp>
      <p:sp>
        <p:nvSpPr>
          <p:cNvPr id="2" name="スライド番号プレースホルダー 1">
            <a:extLst>
              <a:ext uri="{FF2B5EF4-FFF2-40B4-BE49-F238E27FC236}">
                <a16:creationId xmlns:a16="http://schemas.microsoft.com/office/drawing/2014/main" xmlns="" id="{C23658A6-473C-43BB-97E1-77125F0E8BE3}"/>
              </a:ext>
            </a:extLst>
          </p:cNvPr>
          <p:cNvSpPr>
            <a:spLocks noGrp="1"/>
          </p:cNvSpPr>
          <p:nvPr>
            <p:ph type="sldNum" sz="quarter" idx="2"/>
          </p:nvPr>
        </p:nvSpPr>
        <p:spPr/>
        <p:txBody>
          <a:bodyPr/>
          <a:lstStyle/>
          <a:p>
            <a:fld id="{86CB4B4D-7CA3-9044-876B-883B54F8677D}" type="slidenum">
              <a:rPr lang="en-US" altLang="ja-JP" smtClean="0"/>
              <a:t>2</a:t>
            </a:fld>
            <a:endParaRPr lang="ja-JP" altLang="en-US"/>
          </a:p>
        </p:txBody>
      </p:sp>
      <p:sp>
        <p:nvSpPr>
          <p:cNvPr id="5" name="テキスト ボックス 4">
            <a:extLst>
              <a:ext uri="{FF2B5EF4-FFF2-40B4-BE49-F238E27FC236}">
                <a16:creationId xmlns:a16="http://schemas.microsoft.com/office/drawing/2014/main" xmlns="" id="{0D452248-E4CD-48AB-9386-239BCB60DBC6}"/>
              </a:ext>
            </a:extLst>
          </p:cNvPr>
          <p:cNvSpPr txBox="1"/>
          <p:nvPr/>
        </p:nvSpPr>
        <p:spPr>
          <a:xfrm flipH="1">
            <a:off x="4296427" y="8567803"/>
            <a:ext cx="4428322" cy="5542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1pPr>
            <a:lvl2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2pPr>
            <a:lvl3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3pPr>
            <a:lvl4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4pPr>
            <a:lvl5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5pPr>
            <a:lvl6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6pPr>
            <a:lvl7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7pPr>
            <a:lvl8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8pPr>
            <a:lvl9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9pPr>
          </a:lstStyle>
          <a:p>
            <a:pPr marL="0" marR="0" indent="0" algn="ctr" defTabSz="584200" rtl="0" fontAlgn="auto" latinLnBrk="0" hangingPunct="0">
              <a:lnSpc>
                <a:spcPct val="100000"/>
              </a:lnSpc>
              <a:spcBef>
                <a:spcPts val="0"/>
              </a:spcBef>
              <a:spcAft>
                <a:spcPts val="0"/>
              </a:spcAft>
              <a:buClrTx/>
              <a:buSzTx/>
              <a:buFontTx/>
              <a:buNone/>
              <a:tabLst/>
            </a:pPr>
            <a:r>
              <a:rPr kumimoji="0" lang="ja-JP" altLang="en-US" sz="2800" b="0" i="0" u="none" strike="noStrike" cap="none" spc="0" normalizeH="0" baseline="0" dirty="0">
                <a:ln>
                  <a:noFill/>
                </a:ln>
                <a:solidFill>
                  <a:srgbClr val="606060"/>
                </a:solidFill>
                <a:effectLst/>
                <a:uFillTx/>
                <a:latin typeface="+mn-lt"/>
                <a:ea typeface="+mn-ea"/>
                <a:cs typeface="+mn-cs"/>
                <a:sym typeface="Gill Sans"/>
              </a:rPr>
              <a:t>大阪府医師会学校医部会</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2" name="イメージ" descr="イメージ"/>
          <p:cNvPicPr>
            <a:picLocks noGrp="1"/>
          </p:cNvPicPr>
          <p:nvPr>
            <p:ph type="pic" idx="21"/>
          </p:nvPr>
        </p:nvPicPr>
        <p:blipFill>
          <a:blip r:embed="rId3"/>
          <a:stretch>
            <a:fillRect/>
          </a:stretch>
        </p:blipFill>
        <p:spPr>
          <a:xfrm>
            <a:off x="493619" y="2905899"/>
            <a:ext cx="5778501" cy="5854701"/>
          </a:xfrm>
          <a:prstGeom prst="rect">
            <a:avLst/>
          </a:prstGeom>
        </p:spPr>
      </p:pic>
      <p:sp>
        <p:nvSpPr>
          <p:cNvPr id="233" name="その他の顔面頭部の骨折（補足説明）"/>
          <p:cNvSpPr txBox="1">
            <a:spLocks noGrp="1"/>
          </p:cNvSpPr>
          <p:nvPr>
            <p:ph type="title"/>
          </p:nvPr>
        </p:nvSpPr>
        <p:spPr>
          <a:prstGeom prst="rect">
            <a:avLst/>
          </a:prstGeom>
        </p:spPr>
        <p:txBody>
          <a:bodyPr/>
          <a:lstStyle>
            <a:lvl1pPr defTabSz="537463">
              <a:defRPr sz="5888"/>
            </a:lvl1pPr>
          </a:lstStyle>
          <a:p>
            <a:r>
              <a:t>その他の顔面頭部の骨折（補足説明）</a:t>
            </a:r>
          </a:p>
        </p:txBody>
      </p:sp>
      <p:sp>
        <p:nvSpPr>
          <p:cNvPr id="234" name="眼窩吹き抜け骨折…"/>
          <p:cNvSpPr txBox="1">
            <a:spLocks noGrp="1"/>
          </p:cNvSpPr>
          <p:nvPr>
            <p:ph type="body" sz="half" idx="1"/>
          </p:nvPr>
        </p:nvSpPr>
        <p:spPr>
          <a:prstGeom prst="rect">
            <a:avLst/>
          </a:prstGeom>
        </p:spPr>
        <p:txBody>
          <a:bodyPr/>
          <a:lstStyle/>
          <a:p>
            <a:pPr marL="338836" indent="-338836" defTabSz="537463">
              <a:spcBef>
                <a:spcPts val="2900"/>
              </a:spcBef>
              <a:buBlip>
                <a:blip r:embed="rId4"/>
              </a:buBlip>
              <a:defRPr sz="2760"/>
            </a:pPr>
            <a:r>
              <a:t>眼窩吹き抜け骨折</a:t>
            </a:r>
          </a:p>
          <a:p>
            <a:pPr marL="338836" indent="-338836" defTabSz="537463">
              <a:spcBef>
                <a:spcPts val="2900"/>
              </a:spcBef>
              <a:buBlip>
                <a:blip r:embed="rId4"/>
              </a:buBlip>
              <a:defRPr sz="2760"/>
            </a:pPr>
            <a:r>
              <a:t>頬骨骨折・上顎骨骨折</a:t>
            </a:r>
          </a:p>
          <a:p>
            <a:pPr marL="338836" indent="-338836" defTabSz="537463">
              <a:spcBef>
                <a:spcPts val="2900"/>
              </a:spcBef>
              <a:buBlip>
                <a:blip r:embed="rId4"/>
              </a:buBlip>
              <a:defRPr sz="2760"/>
            </a:pPr>
            <a:r>
              <a:t>下顎骨骨折</a:t>
            </a:r>
          </a:p>
          <a:p>
            <a:pPr marL="338836" indent="-338836" defTabSz="537463">
              <a:spcBef>
                <a:spcPts val="2900"/>
              </a:spcBef>
              <a:buBlip>
                <a:blip r:embed="rId4"/>
              </a:buBlip>
              <a:defRPr sz="2760"/>
            </a:pPr>
            <a:r>
              <a:t>側頭骨骨折</a:t>
            </a:r>
          </a:p>
          <a:p>
            <a:pPr marL="338836" indent="-338836" defTabSz="537463">
              <a:spcBef>
                <a:spcPts val="2900"/>
              </a:spcBef>
              <a:buBlip>
                <a:blip r:embed="rId4"/>
              </a:buBlip>
              <a:defRPr sz="2760"/>
            </a:pPr>
            <a:r>
              <a:t>次スライドで補足説明するが、受傷時点で診断がつくことは無くいずれにしても病院の受診になる。</a:t>
            </a:r>
          </a:p>
        </p:txBody>
      </p:sp>
      <p:sp>
        <p:nvSpPr>
          <p:cNvPr id="235" name="円形"/>
          <p:cNvSpPr/>
          <p:nvPr/>
        </p:nvSpPr>
        <p:spPr>
          <a:xfrm>
            <a:off x="3835400" y="5223933"/>
            <a:ext cx="695028" cy="695028"/>
          </a:xfrm>
          <a:prstGeom prst="ellipse">
            <a:avLst/>
          </a:prstGeom>
          <a:blipFill>
            <a:blip r:embed="rId5">
              <a:alphaModFix amt="69727"/>
            </a:blip>
          </a:blipFill>
          <a:ln w="12700">
            <a:miter lim="400000"/>
          </a:ln>
        </p:spPr>
        <p:txBody>
          <a:bodyPr lIns="50800" tIns="50800" rIns="50800" bIns="50800" anchor="ctr"/>
          <a:lstStyle/>
          <a:p>
            <a:pPr>
              <a:defRPr sz="3000">
                <a:solidFill>
                  <a:srgbClr val="FFFFFF"/>
                </a:solidFill>
                <a:effectLst>
                  <a:outerShdw blurRad="25400" dist="12700" dir="5400000" rotWithShape="0">
                    <a:srgbClr val="000000">
                      <a:alpha val="50000"/>
                    </a:srgbClr>
                  </a:outerShdw>
                </a:effectLst>
              </a:defRPr>
            </a:pPr>
            <a:endParaRPr/>
          </a:p>
        </p:txBody>
      </p:sp>
      <p:sp>
        <p:nvSpPr>
          <p:cNvPr id="236" name="円形"/>
          <p:cNvSpPr/>
          <p:nvPr/>
        </p:nvSpPr>
        <p:spPr>
          <a:xfrm>
            <a:off x="4158654" y="5706533"/>
            <a:ext cx="888240" cy="895186"/>
          </a:xfrm>
          <a:prstGeom prst="ellipse">
            <a:avLst/>
          </a:prstGeom>
          <a:blipFill>
            <a:blip r:embed="rId6">
              <a:alphaModFix amt="60078"/>
            </a:blip>
          </a:blipFill>
          <a:ln w="12700">
            <a:miter lim="400000"/>
          </a:ln>
          <a:effectLst>
            <a:outerShdw blurRad="50800" dist="25400" dir="5400000" rotWithShape="0">
              <a:srgbClr val="000000">
                <a:alpha val="60000"/>
              </a:srgbClr>
            </a:outerShdw>
          </a:effectLst>
        </p:spPr>
        <p:txBody>
          <a:bodyPr lIns="50800" tIns="50800" rIns="50800" bIns="50800" anchor="ctr"/>
          <a:lstStyle/>
          <a:p>
            <a:pPr>
              <a:defRPr sz="3000">
                <a:solidFill>
                  <a:srgbClr val="FFFFFF"/>
                </a:solidFill>
                <a:effectLst>
                  <a:outerShdw blurRad="25400" dist="12700" dir="5400000" rotWithShape="0">
                    <a:srgbClr val="000000">
                      <a:alpha val="50000"/>
                    </a:srgbClr>
                  </a:outerShdw>
                </a:effectLst>
              </a:defRPr>
            </a:pPr>
            <a:endParaRPr/>
          </a:p>
        </p:txBody>
      </p:sp>
      <p:sp>
        <p:nvSpPr>
          <p:cNvPr id="237" name="楕円"/>
          <p:cNvSpPr/>
          <p:nvPr/>
        </p:nvSpPr>
        <p:spPr>
          <a:xfrm>
            <a:off x="2872372" y="7179733"/>
            <a:ext cx="1232066" cy="695028"/>
          </a:xfrm>
          <a:prstGeom prst="ellipse">
            <a:avLst/>
          </a:prstGeom>
          <a:blipFill>
            <a:blip r:embed="rId7">
              <a:alphaModFix amt="59711"/>
            </a:blip>
          </a:blipFill>
          <a:ln w="12700">
            <a:miter lim="400000"/>
          </a:ln>
          <a:effectLst>
            <a:outerShdw blurRad="50800" dist="25400" dir="5400000" rotWithShape="0">
              <a:srgbClr val="000000">
                <a:alpha val="60000"/>
              </a:srgbClr>
            </a:outerShdw>
          </a:effectLst>
        </p:spPr>
        <p:txBody>
          <a:bodyPr lIns="50800" tIns="50800" rIns="50800" bIns="50800" anchor="ctr"/>
          <a:lstStyle/>
          <a:p>
            <a:pPr>
              <a:defRPr sz="3000">
                <a:solidFill>
                  <a:srgbClr val="FFFFFF"/>
                </a:solidFill>
                <a:effectLst>
                  <a:outerShdw blurRad="25400" dist="12700" dir="5400000" rotWithShape="0">
                    <a:srgbClr val="000000">
                      <a:alpha val="50000"/>
                    </a:srgbClr>
                  </a:outerShdw>
                </a:effectLst>
              </a:defRPr>
            </a:pPr>
            <a:endParaRPr/>
          </a:p>
        </p:txBody>
      </p:sp>
      <p:sp>
        <p:nvSpPr>
          <p:cNvPr id="238" name="線"/>
          <p:cNvSpPr/>
          <p:nvPr/>
        </p:nvSpPr>
        <p:spPr>
          <a:xfrm flipV="1">
            <a:off x="4543823" y="3493679"/>
            <a:ext cx="2284880" cy="1887667"/>
          </a:xfrm>
          <a:prstGeom prst="line">
            <a:avLst/>
          </a:prstGeom>
          <a:ln w="25400">
            <a:solidFill>
              <a:srgbClr val="6F6A5A"/>
            </a:solidFill>
            <a:custDash>
              <a:ds d="200000" sp="200000"/>
            </a:custDash>
            <a:miter lim="400000"/>
            <a:headEnd type="triangle"/>
          </a:ln>
        </p:spPr>
        <p:txBody>
          <a:bodyPr lIns="50800" tIns="50800" rIns="50800" bIns="50800" anchor="ctr"/>
          <a:lstStyle/>
          <a:p>
            <a:pPr>
              <a:defRPr sz="3000"/>
            </a:pPr>
            <a:endParaRPr/>
          </a:p>
        </p:txBody>
      </p:sp>
      <p:sp>
        <p:nvSpPr>
          <p:cNvPr id="239" name="線"/>
          <p:cNvSpPr/>
          <p:nvPr/>
        </p:nvSpPr>
        <p:spPr>
          <a:xfrm flipV="1">
            <a:off x="5041370" y="4385667"/>
            <a:ext cx="1723476" cy="1424385"/>
          </a:xfrm>
          <a:prstGeom prst="line">
            <a:avLst/>
          </a:prstGeom>
          <a:ln w="25400">
            <a:solidFill>
              <a:srgbClr val="6F6A5A"/>
            </a:solidFill>
            <a:custDash>
              <a:ds d="200000" sp="200000"/>
            </a:custDash>
            <a:miter lim="400000"/>
            <a:headEnd type="triangle"/>
          </a:ln>
        </p:spPr>
        <p:txBody>
          <a:bodyPr lIns="50800" tIns="50800" rIns="50800" bIns="50800" anchor="ctr"/>
          <a:lstStyle/>
          <a:p>
            <a:pPr>
              <a:defRPr sz="3000"/>
            </a:pPr>
            <a:endParaRPr/>
          </a:p>
        </p:txBody>
      </p:sp>
      <p:sp>
        <p:nvSpPr>
          <p:cNvPr id="240" name="線"/>
          <p:cNvSpPr/>
          <p:nvPr/>
        </p:nvSpPr>
        <p:spPr>
          <a:xfrm flipV="1">
            <a:off x="4117267" y="5325806"/>
            <a:ext cx="2672558" cy="2008320"/>
          </a:xfrm>
          <a:prstGeom prst="line">
            <a:avLst/>
          </a:prstGeom>
          <a:ln w="25400">
            <a:solidFill>
              <a:srgbClr val="6F6A5A"/>
            </a:solidFill>
            <a:custDash>
              <a:ds d="200000" sp="200000"/>
            </a:custDash>
            <a:miter lim="400000"/>
            <a:headEnd type="triangle"/>
          </a:ln>
        </p:spPr>
        <p:txBody>
          <a:bodyPr lIns="50800" tIns="50800" rIns="50800" bIns="50800" anchor="ctr"/>
          <a:lstStyle/>
          <a:p>
            <a:pPr>
              <a:defRPr sz="3000"/>
            </a:pPr>
            <a:endParaRPr/>
          </a:p>
        </p:txBody>
      </p:sp>
      <p:sp>
        <p:nvSpPr>
          <p:cNvPr id="2" name="スライド番号プレースホルダー 1">
            <a:extLst>
              <a:ext uri="{FF2B5EF4-FFF2-40B4-BE49-F238E27FC236}">
                <a16:creationId xmlns:a16="http://schemas.microsoft.com/office/drawing/2014/main" xmlns="" id="{E80319E1-2D3E-47FB-80CA-61A93A6DCCDD}"/>
              </a:ext>
            </a:extLst>
          </p:cNvPr>
          <p:cNvSpPr>
            <a:spLocks noGrp="1"/>
          </p:cNvSpPr>
          <p:nvPr>
            <p:ph type="sldNum" sz="quarter" idx="2"/>
          </p:nvPr>
        </p:nvSpPr>
        <p:spPr/>
        <p:txBody>
          <a:bodyPr/>
          <a:lstStyle/>
          <a:p>
            <a:fld id="{86CB4B4D-7CA3-9044-876B-883B54F8677D}" type="slidenum">
              <a:rPr lang="en-US" altLang="ja-JP" smtClean="0"/>
              <a:t>20</a:t>
            </a:fld>
            <a:endParaRPr lang="ja-JP" altLang="en-US"/>
          </a:p>
        </p:txBody>
      </p:sp>
      <p:sp>
        <p:nvSpPr>
          <p:cNvPr id="12" name="テキスト ボックス 11">
            <a:extLst>
              <a:ext uri="{FF2B5EF4-FFF2-40B4-BE49-F238E27FC236}">
                <a16:creationId xmlns:a16="http://schemas.microsoft.com/office/drawing/2014/main" xmlns="" id="{895087D3-6349-433D-84E9-0A3D2E6CC6CF}"/>
              </a:ext>
            </a:extLst>
          </p:cNvPr>
          <p:cNvSpPr txBox="1"/>
          <p:nvPr/>
        </p:nvSpPr>
        <p:spPr>
          <a:xfrm flipH="1">
            <a:off x="6363221" y="8567803"/>
            <a:ext cx="5623069" cy="5542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1pPr>
            <a:lvl2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2pPr>
            <a:lvl3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3pPr>
            <a:lvl4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4pPr>
            <a:lvl5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5pPr>
            <a:lvl6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6pPr>
            <a:lvl7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7pPr>
            <a:lvl8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8pPr>
            <a:lvl9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9pPr>
          </a:lstStyle>
          <a:p>
            <a:pPr marL="0" marR="0" indent="0" algn="ctr" defTabSz="584200" rtl="0" fontAlgn="auto" latinLnBrk="0" hangingPunct="0">
              <a:lnSpc>
                <a:spcPct val="100000"/>
              </a:lnSpc>
              <a:spcBef>
                <a:spcPts val="0"/>
              </a:spcBef>
              <a:spcAft>
                <a:spcPts val="0"/>
              </a:spcAft>
              <a:buClrTx/>
              <a:buSzTx/>
              <a:buFontTx/>
              <a:buNone/>
              <a:tabLst/>
            </a:pPr>
            <a:r>
              <a:rPr kumimoji="0" lang="ja-JP" altLang="en-US" sz="2800" b="0" i="0" u="none" strike="noStrike" cap="none" spc="0" normalizeH="0" baseline="0" dirty="0">
                <a:ln>
                  <a:noFill/>
                </a:ln>
                <a:solidFill>
                  <a:srgbClr val="606060"/>
                </a:solidFill>
                <a:effectLst/>
                <a:uFillTx/>
                <a:latin typeface="+mn-lt"/>
                <a:ea typeface="+mn-ea"/>
                <a:cs typeface="+mn-cs"/>
                <a:sym typeface="Gill Sans"/>
              </a:rPr>
              <a:t>大阪府医師会学校医部会</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4" name="イメージ" descr="イメージ"/>
          <p:cNvPicPr>
            <a:picLocks noGrp="1"/>
          </p:cNvPicPr>
          <p:nvPr>
            <p:ph type="pic" idx="21"/>
          </p:nvPr>
        </p:nvPicPr>
        <p:blipFill>
          <a:blip r:embed="rId3"/>
          <a:stretch>
            <a:fillRect/>
          </a:stretch>
        </p:blipFill>
        <p:spPr>
          <a:xfrm>
            <a:off x="493619" y="2905899"/>
            <a:ext cx="5778501" cy="5854701"/>
          </a:xfrm>
          <a:prstGeom prst="rect">
            <a:avLst/>
          </a:prstGeom>
        </p:spPr>
      </p:pic>
      <p:sp>
        <p:nvSpPr>
          <p:cNvPr id="245" name="眼窩吹き抜け骨折（補足解説）"/>
          <p:cNvSpPr txBox="1">
            <a:spLocks noGrp="1"/>
          </p:cNvSpPr>
          <p:nvPr>
            <p:ph type="title"/>
          </p:nvPr>
        </p:nvSpPr>
        <p:spPr>
          <a:prstGeom prst="rect">
            <a:avLst/>
          </a:prstGeom>
        </p:spPr>
        <p:txBody>
          <a:bodyPr/>
          <a:lstStyle/>
          <a:p>
            <a:r>
              <a:t>眼窩吹き抜け骨折（補足解説）</a:t>
            </a:r>
          </a:p>
        </p:txBody>
      </p:sp>
      <p:sp>
        <p:nvSpPr>
          <p:cNvPr id="246" name="目（眼窩）に鈍的な打撲が加わったときに起きる。野球ボールが目に当たった。柔道で相手の肘が目に当たった。など…"/>
          <p:cNvSpPr txBox="1">
            <a:spLocks noGrp="1"/>
          </p:cNvSpPr>
          <p:nvPr>
            <p:ph type="body" sz="half" idx="1"/>
          </p:nvPr>
        </p:nvSpPr>
        <p:spPr>
          <a:prstGeom prst="rect">
            <a:avLst/>
          </a:prstGeom>
        </p:spPr>
        <p:txBody>
          <a:bodyPr/>
          <a:lstStyle/>
          <a:p>
            <a:pPr marL="353568" indent="-353568" defTabSz="560831">
              <a:spcBef>
                <a:spcPts val="3000"/>
              </a:spcBef>
              <a:buBlip>
                <a:blip r:embed="rId4"/>
              </a:buBlip>
              <a:defRPr sz="2880"/>
            </a:pPr>
            <a:r>
              <a:t>目（眼窩）に鈍的な打撲が加わったときに起きる。野球ボールが目に当たった。柔道で相手の肘が目に当たった。など</a:t>
            </a:r>
          </a:p>
          <a:p>
            <a:pPr marL="353568" indent="-353568" defTabSz="560831">
              <a:spcBef>
                <a:spcPts val="3000"/>
              </a:spcBef>
              <a:buBlip>
                <a:blip r:embed="rId4"/>
              </a:buBlip>
              <a:defRPr sz="2880"/>
            </a:pPr>
            <a:r>
              <a:t>症状としては複視・眼球運動障害</a:t>
            </a:r>
          </a:p>
          <a:p>
            <a:pPr marL="353568" indent="-353568" defTabSz="560831">
              <a:spcBef>
                <a:spcPts val="3000"/>
              </a:spcBef>
              <a:buBlip>
                <a:blip r:embed="rId4"/>
              </a:buBlip>
              <a:defRPr sz="2880"/>
            </a:pPr>
            <a:r>
              <a:t>通常、眼瞼やその周囲も腫れるので初めは眼科を受診することになる場合が多い。</a:t>
            </a:r>
          </a:p>
        </p:txBody>
      </p:sp>
      <p:sp>
        <p:nvSpPr>
          <p:cNvPr id="247" name="円形"/>
          <p:cNvSpPr/>
          <p:nvPr/>
        </p:nvSpPr>
        <p:spPr>
          <a:xfrm>
            <a:off x="3581400" y="4953000"/>
            <a:ext cx="1270000" cy="1270000"/>
          </a:xfrm>
          <a:prstGeom prst="ellipse">
            <a:avLst/>
          </a:prstGeom>
          <a:blipFill>
            <a:blip r:embed="rId5">
              <a:alphaModFix amt="69727"/>
            </a:blip>
          </a:blipFill>
          <a:ln w="12700">
            <a:miter lim="400000"/>
          </a:ln>
        </p:spPr>
        <p:txBody>
          <a:bodyPr lIns="50800" tIns="50800" rIns="50800" bIns="50800" anchor="ctr"/>
          <a:lstStyle/>
          <a:p>
            <a:pPr>
              <a:defRPr sz="3000">
                <a:solidFill>
                  <a:srgbClr val="FFFFFF"/>
                </a:solidFill>
                <a:effectLst>
                  <a:outerShdw blurRad="25400" dist="12700" dir="5400000" rotWithShape="0">
                    <a:srgbClr val="000000">
                      <a:alpha val="50000"/>
                    </a:srgbClr>
                  </a:outerShdw>
                </a:effectLst>
              </a:defRPr>
            </a:pPr>
            <a:endParaRPr/>
          </a:p>
        </p:txBody>
      </p:sp>
      <p:sp>
        <p:nvSpPr>
          <p:cNvPr id="2" name="スライド番号プレースホルダー 1">
            <a:extLst>
              <a:ext uri="{FF2B5EF4-FFF2-40B4-BE49-F238E27FC236}">
                <a16:creationId xmlns:a16="http://schemas.microsoft.com/office/drawing/2014/main" xmlns="" id="{84659780-701D-4E58-B095-6DEA3D14407D}"/>
              </a:ext>
            </a:extLst>
          </p:cNvPr>
          <p:cNvSpPr>
            <a:spLocks noGrp="1"/>
          </p:cNvSpPr>
          <p:nvPr>
            <p:ph type="sldNum" sz="quarter" idx="2"/>
          </p:nvPr>
        </p:nvSpPr>
        <p:spPr/>
        <p:txBody>
          <a:bodyPr/>
          <a:lstStyle/>
          <a:p>
            <a:fld id="{86CB4B4D-7CA3-9044-876B-883B54F8677D}" type="slidenum">
              <a:rPr lang="en-US" altLang="ja-JP" smtClean="0"/>
              <a:t>21</a:t>
            </a:fld>
            <a:endParaRPr lang="ja-JP" altLang="en-US"/>
          </a:p>
        </p:txBody>
      </p:sp>
      <p:sp>
        <p:nvSpPr>
          <p:cNvPr id="7" name="テキスト ボックス 6">
            <a:extLst>
              <a:ext uri="{FF2B5EF4-FFF2-40B4-BE49-F238E27FC236}">
                <a16:creationId xmlns:a16="http://schemas.microsoft.com/office/drawing/2014/main" xmlns="" id="{BC419AEA-FB45-4118-8DBE-661E7B525FB0}"/>
              </a:ext>
            </a:extLst>
          </p:cNvPr>
          <p:cNvSpPr txBox="1"/>
          <p:nvPr/>
        </p:nvSpPr>
        <p:spPr>
          <a:xfrm flipH="1">
            <a:off x="6732681" y="8567803"/>
            <a:ext cx="4778737" cy="5542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1pPr>
            <a:lvl2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2pPr>
            <a:lvl3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3pPr>
            <a:lvl4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4pPr>
            <a:lvl5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5pPr>
            <a:lvl6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6pPr>
            <a:lvl7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7pPr>
            <a:lvl8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8pPr>
            <a:lvl9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9pPr>
          </a:lstStyle>
          <a:p>
            <a:pPr marL="0" marR="0" indent="0" algn="ctr" defTabSz="584200" rtl="0" fontAlgn="auto" latinLnBrk="0" hangingPunct="0">
              <a:lnSpc>
                <a:spcPct val="100000"/>
              </a:lnSpc>
              <a:spcBef>
                <a:spcPts val="0"/>
              </a:spcBef>
              <a:spcAft>
                <a:spcPts val="0"/>
              </a:spcAft>
              <a:buClrTx/>
              <a:buSzTx/>
              <a:buFontTx/>
              <a:buNone/>
              <a:tabLst/>
            </a:pPr>
            <a:r>
              <a:rPr kumimoji="0" lang="ja-JP" altLang="en-US" sz="2800" b="0" i="0" u="none" strike="noStrike" cap="none" spc="0" normalizeH="0" baseline="0" dirty="0">
                <a:ln>
                  <a:noFill/>
                </a:ln>
                <a:solidFill>
                  <a:srgbClr val="606060"/>
                </a:solidFill>
                <a:effectLst/>
                <a:uFillTx/>
                <a:latin typeface="+mn-lt"/>
                <a:ea typeface="+mn-ea"/>
                <a:cs typeface="+mn-cs"/>
                <a:sym typeface="Gill Sans"/>
              </a:rPr>
              <a:t>大阪府医師会学校医部会</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1" name="イメージ" descr="イメージ"/>
          <p:cNvPicPr>
            <a:picLocks noGrp="1"/>
          </p:cNvPicPr>
          <p:nvPr>
            <p:ph type="pic" idx="21"/>
          </p:nvPr>
        </p:nvPicPr>
        <p:blipFill>
          <a:blip r:embed="rId3"/>
          <a:stretch>
            <a:fillRect/>
          </a:stretch>
        </p:blipFill>
        <p:spPr>
          <a:xfrm>
            <a:off x="493619" y="3401728"/>
            <a:ext cx="5778501" cy="4863043"/>
          </a:xfrm>
          <a:prstGeom prst="rect">
            <a:avLst/>
          </a:prstGeom>
        </p:spPr>
      </p:pic>
      <p:sp>
        <p:nvSpPr>
          <p:cNvPr id="252" name="眼窩吹き抜け骨折（補足解説）"/>
          <p:cNvSpPr txBox="1">
            <a:spLocks noGrp="1"/>
          </p:cNvSpPr>
          <p:nvPr>
            <p:ph type="title"/>
          </p:nvPr>
        </p:nvSpPr>
        <p:spPr>
          <a:prstGeom prst="rect">
            <a:avLst/>
          </a:prstGeom>
        </p:spPr>
        <p:txBody>
          <a:bodyPr/>
          <a:lstStyle/>
          <a:p>
            <a:r>
              <a:t>眼窩吹き抜け骨折（補足解説）</a:t>
            </a:r>
          </a:p>
        </p:txBody>
      </p:sp>
      <p:sp>
        <p:nvSpPr>
          <p:cNvPr id="253" name="目（眼窩）に鈍的な打撲が加わったときに起きる。野球ボールが目に当たった。柔道で相手の肘が目に当たった。など…"/>
          <p:cNvSpPr txBox="1">
            <a:spLocks noGrp="1"/>
          </p:cNvSpPr>
          <p:nvPr>
            <p:ph type="body" sz="half" idx="1"/>
          </p:nvPr>
        </p:nvSpPr>
        <p:spPr>
          <a:prstGeom prst="rect">
            <a:avLst/>
          </a:prstGeom>
        </p:spPr>
        <p:txBody>
          <a:bodyPr/>
          <a:lstStyle/>
          <a:p>
            <a:pPr marL="353568" indent="-353568" defTabSz="560831">
              <a:spcBef>
                <a:spcPts val="3000"/>
              </a:spcBef>
              <a:buBlip>
                <a:blip r:embed="rId4"/>
              </a:buBlip>
              <a:defRPr sz="2880"/>
            </a:pPr>
            <a:r>
              <a:t>目（眼窩）に鈍的な打撲が加わったときに起きる。野球ボールが目に当たった。柔道で相手の肘が目に当たった。など</a:t>
            </a:r>
          </a:p>
          <a:p>
            <a:pPr marL="353568" indent="-353568" defTabSz="560831">
              <a:spcBef>
                <a:spcPts val="3000"/>
              </a:spcBef>
              <a:buBlip>
                <a:blip r:embed="rId4"/>
              </a:buBlip>
              <a:defRPr sz="2880"/>
            </a:pPr>
            <a:r>
              <a:t>症状としては複視・眼球運動障害</a:t>
            </a:r>
          </a:p>
          <a:p>
            <a:pPr marL="353568" indent="-353568" defTabSz="560831">
              <a:spcBef>
                <a:spcPts val="3000"/>
              </a:spcBef>
              <a:buBlip>
                <a:blip r:embed="rId4"/>
              </a:buBlip>
              <a:defRPr sz="2880"/>
            </a:pPr>
            <a:r>
              <a:t>通常、眼瞼やその周囲も腫れるので初めは眼科を受診することになる場合が多い。</a:t>
            </a:r>
          </a:p>
        </p:txBody>
      </p:sp>
      <p:sp>
        <p:nvSpPr>
          <p:cNvPr id="254" name="新耳鼻咽喉科学（切替）より引用"/>
          <p:cNvSpPr txBox="1"/>
          <p:nvPr/>
        </p:nvSpPr>
        <p:spPr>
          <a:xfrm>
            <a:off x="1039719" y="8706837"/>
            <a:ext cx="4686301" cy="406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400"/>
            </a:lvl1pPr>
          </a:lstStyle>
          <a:p>
            <a:r>
              <a:t>新耳鼻咽喉科学（切替）より引用</a:t>
            </a:r>
          </a:p>
        </p:txBody>
      </p:sp>
      <p:sp>
        <p:nvSpPr>
          <p:cNvPr id="2" name="スライド番号プレースホルダー 1">
            <a:extLst>
              <a:ext uri="{FF2B5EF4-FFF2-40B4-BE49-F238E27FC236}">
                <a16:creationId xmlns:a16="http://schemas.microsoft.com/office/drawing/2014/main" xmlns="" id="{5FC1AE22-1864-44F2-A635-8E0EC26939DE}"/>
              </a:ext>
            </a:extLst>
          </p:cNvPr>
          <p:cNvSpPr>
            <a:spLocks noGrp="1"/>
          </p:cNvSpPr>
          <p:nvPr>
            <p:ph type="sldNum" sz="quarter" idx="2"/>
          </p:nvPr>
        </p:nvSpPr>
        <p:spPr/>
        <p:txBody>
          <a:bodyPr/>
          <a:lstStyle/>
          <a:p>
            <a:fld id="{86CB4B4D-7CA3-9044-876B-883B54F8677D}" type="slidenum">
              <a:rPr lang="en-US" altLang="ja-JP" smtClean="0"/>
              <a:t>22</a:t>
            </a:fld>
            <a:endParaRPr lang="ja-JP" altLang="en-US"/>
          </a:p>
        </p:txBody>
      </p:sp>
      <p:sp>
        <p:nvSpPr>
          <p:cNvPr id="7" name="テキスト ボックス 6">
            <a:extLst>
              <a:ext uri="{FF2B5EF4-FFF2-40B4-BE49-F238E27FC236}">
                <a16:creationId xmlns:a16="http://schemas.microsoft.com/office/drawing/2014/main" xmlns="" id="{F3DE6CF5-6C28-4F71-8188-6B0CED19E54A}"/>
              </a:ext>
            </a:extLst>
          </p:cNvPr>
          <p:cNvSpPr txBox="1"/>
          <p:nvPr/>
        </p:nvSpPr>
        <p:spPr>
          <a:xfrm flipH="1">
            <a:off x="7089731" y="8567803"/>
            <a:ext cx="4258849" cy="5542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1pPr>
            <a:lvl2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2pPr>
            <a:lvl3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3pPr>
            <a:lvl4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4pPr>
            <a:lvl5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5pPr>
            <a:lvl6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6pPr>
            <a:lvl7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7pPr>
            <a:lvl8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8pPr>
            <a:lvl9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9pPr>
          </a:lstStyle>
          <a:p>
            <a:pPr marL="0" marR="0" indent="0" algn="ctr" defTabSz="584200" rtl="0" fontAlgn="auto" latinLnBrk="0" hangingPunct="0">
              <a:lnSpc>
                <a:spcPct val="100000"/>
              </a:lnSpc>
              <a:spcBef>
                <a:spcPts val="0"/>
              </a:spcBef>
              <a:spcAft>
                <a:spcPts val="0"/>
              </a:spcAft>
              <a:buClrTx/>
              <a:buSzTx/>
              <a:buFontTx/>
              <a:buNone/>
              <a:tabLst/>
            </a:pPr>
            <a:r>
              <a:rPr kumimoji="0" lang="ja-JP" altLang="en-US" sz="2800" b="0" i="0" u="none" strike="noStrike" cap="none" spc="0" normalizeH="0" baseline="0" dirty="0">
                <a:ln>
                  <a:noFill/>
                </a:ln>
                <a:solidFill>
                  <a:srgbClr val="606060"/>
                </a:solidFill>
                <a:effectLst/>
                <a:uFillTx/>
                <a:latin typeface="+mn-lt"/>
                <a:ea typeface="+mn-ea"/>
                <a:cs typeface="+mn-cs"/>
                <a:sym typeface="Gill Sans"/>
              </a:rPr>
              <a:t>大阪府医師会学校医部会</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8" name="イメージ" descr="イメージ"/>
          <p:cNvPicPr>
            <a:picLocks noGrp="1"/>
          </p:cNvPicPr>
          <p:nvPr>
            <p:ph type="pic" idx="21"/>
          </p:nvPr>
        </p:nvPicPr>
        <p:blipFill>
          <a:blip r:embed="rId3"/>
          <a:stretch>
            <a:fillRect/>
          </a:stretch>
        </p:blipFill>
        <p:spPr>
          <a:xfrm>
            <a:off x="493619" y="2905899"/>
            <a:ext cx="5778501" cy="5854701"/>
          </a:xfrm>
          <a:prstGeom prst="rect">
            <a:avLst/>
          </a:prstGeom>
        </p:spPr>
      </p:pic>
      <p:sp>
        <p:nvSpPr>
          <p:cNvPr id="259" name="頬骨骨折・上顎骨骨折（補足解説）"/>
          <p:cNvSpPr txBox="1">
            <a:spLocks noGrp="1"/>
          </p:cNvSpPr>
          <p:nvPr>
            <p:ph type="title"/>
          </p:nvPr>
        </p:nvSpPr>
        <p:spPr>
          <a:prstGeom prst="rect">
            <a:avLst/>
          </a:prstGeom>
        </p:spPr>
        <p:txBody>
          <a:bodyPr/>
          <a:lstStyle>
            <a:lvl1pPr defTabSz="537463">
              <a:defRPr sz="5888"/>
            </a:lvl1pPr>
          </a:lstStyle>
          <a:p>
            <a:r>
              <a:t>頬骨骨折・上顎骨骨折（補足解説）</a:t>
            </a:r>
          </a:p>
        </p:txBody>
      </p:sp>
      <p:sp>
        <p:nvSpPr>
          <p:cNvPr id="260" name="頬骨骨折は頬骨弓が陥没するような骨折…"/>
          <p:cNvSpPr txBox="1">
            <a:spLocks noGrp="1"/>
          </p:cNvSpPr>
          <p:nvPr>
            <p:ph type="body" sz="half" idx="1"/>
          </p:nvPr>
        </p:nvSpPr>
        <p:spPr>
          <a:prstGeom prst="rect">
            <a:avLst/>
          </a:prstGeom>
        </p:spPr>
        <p:txBody>
          <a:bodyPr/>
          <a:lstStyle/>
          <a:p>
            <a:pPr>
              <a:buBlip>
                <a:blip r:embed="rId4"/>
              </a:buBlip>
            </a:pPr>
            <a:r>
              <a:t>頬骨骨折は頬骨弓が陥没するような骨折</a:t>
            </a:r>
          </a:p>
          <a:p>
            <a:pPr>
              <a:buBlip>
                <a:blip r:embed="rId4"/>
              </a:buBlip>
            </a:pPr>
            <a:r>
              <a:t>症状としては開口障害、頬骨隆起の平坦化、眼窩下神経の知覚障害</a:t>
            </a:r>
          </a:p>
          <a:p>
            <a:pPr>
              <a:buBlip>
                <a:blip r:embed="rId4"/>
              </a:buBlip>
            </a:pPr>
            <a:r>
              <a:t>受傷状況によっては上顎骨も巻き込んだ骨折の場合もある。</a:t>
            </a:r>
          </a:p>
        </p:txBody>
      </p:sp>
      <p:sp>
        <p:nvSpPr>
          <p:cNvPr id="261" name="楕円"/>
          <p:cNvSpPr/>
          <p:nvPr/>
        </p:nvSpPr>
        <p:spPr>
          <a:xfrm>
            <a:off x="1752600" y="5393266"/>
            <a:ext cx="1389592" cy="1408444"/>
          </a:xfrm>
          <a:prstGeom prst="ellipse">
            <a:avLst/>
          </a:prstGeom>
          <a:blipFill>
            <a:blip r:embed="rId5">
              <a:alphaModFix amt="60471"/>
            </a:blip>
          </a:blipFill>
          <a:ln w="12700">
            <a:miter lim="400000"/>
          </a:ln>
          <a:effectLst>
            <a:outerShdw blurRad="50800" dist="25400" dir="5400000" rotWithShape="0">
              <a:srgbClr val="000000">
                <a:alpha val="60000"/>
              </a:srgbClr>
            </a:outerShdw>
          </a:effectLst>
        </p:spPr>
        <p:txBody>
          <a:bodyPr lIns="50800" tIns="50800" rIns="50800" bIns="50800" anchor="ctr"/>
          <a:lstStyle/>
          <a:p>
            <a:pPr>
              <a:defRPr sz="3000">
                <a:solidFill>
                  <a:srgbClr val="FFFFFF"/>
                </a:solidFill>
                <a:effectLst>
                  <a:outerShdw blurRad="25400" dist="12700" dir="5400000" rotWithShape="0">
                    <a:srgbClr val="000000">
                      <a:alpha val="50000"/>
                    </a:srgbClr>
                  </a:outerShdw>
                </a:effectLst>
              </a:defRPr>
            </a:pPr>
            <a:endParaRPr/>
          </a:p>
        </p:txBody>
      </p:sp>
      <p:sp>
        <p:nvSpPr>
          <p:cNvPr id="2" name="スライド番号プレースホルダー 1">
            <a:extLst>
              <a:ext uri="{FF2B5EF4-FFF2-40B4-BE49-F238E27FC236}">
                <a16:creationId xmlns:a16="http://schemas.microsoft.com/office/drawing/2014/main" xmlns="" id="{7667B3C0-A9A9-40C3-A9B9-3A100E0467AC}"/>
              </a:ext>
            </a:extLst>
          </p:cNvPr>
          <p:cNvSpPr>
            <a:spLocks noGrp="1"/>
          </p:cNvSpPr>
          <p:nvPr>
            <p:ph type="sldNum" sz="quarter" idx="2"/>
          </p:nvPr>
        </p:nvSpPr>
        <p:spPr/>
        <p:txBody>
          <a:bodyPr/>
          <a:lstStyle/>
          <a:p>
            <a:fld id="{86CB4B4D-7CA3-9044-876B-883B54F8677D}" type="slidenum">
              <a:rPr lang="en-US" altLang="ja-JP" smtClean="0"/>
              <a:t>23</a:t>
            </a:fld>
            <a:endParaRPr lang="ja-JP" altLang="en-US"/>
          </a:p>
        </p:txBody>
      </p:sp>
      <p:sp>
        <p:nvSpPr>
          <p:cNvPr id="7" name="テキスト ボックス 6">
            <a:extLst>
              <a:ext uri="{FF2B5EF4-FFF2-40B4-BE49-F238E27FC236}">
                <a16:creationId xmlns:a16="http://schemas.microsoft.com/office/drawing/2014/main" xmlns="" id="{7F2F52CD-6D36-4144-AB59-66C7F96F0BA5}"/>
              </a:ext>
            </a:extLst>
          </p:cNvPr>
          <p:cNvSpPr txBox="1"/>
          <p:nvPr/>
        </p:nvSpPr>
        <p:spPr>
          <a:xfrm flipH="1">
            <a:off x="6781799" y="8567803"/>
            <a:ext cx="4892457" cy="5542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1pPr>
            <a:lvl2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2pPr>
            <a:lvl3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3pPr>
            <a:lvl4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4pPr>
            <a:lvl5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5pPr>
            <a:lvl6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6pPr>
            <a:lvl7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7pPr>
            <a:lvl8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8pPr>
            <a:lvl9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9pPr>
          </a:lstStyle>
          <a:p>
            <a:pPr marL="0" marR="0" indent="0" algn="ctr" defTabSz="584200" rtl="0" fontAlgn="auto" latinLnBrk="0" hangingPunct="0">
              <a:lnSpc>
                <a:spcPct val="100000"/>
              </a:lnSpc>
              <a:spcBef>
                <a:spcPts val="0"/>
              </a:spcBef>
              <a:spcAft>
                <a:spcPts val="0"/>
              </a:spcAft>
              <a:buClrTx/>
              <a:buSzTx/>
              <a:buFontTx/>
              <a:buNone/>
              <a:tabLst/>
            </a:pPr>
            <a:r>
              <a:rPr kumimoji="0" lang="ja-JP" altLang="en-US" sz="2800" b="0" i="0" u="none" strike="noStrike" cap="none" spc="0" normalizeH="0" baseline="0" dirty="0">
                <a:ln>
                  <a:noFill/>
                </a:ln>
                <a:solidFill>
                  <a:srgbClr val="606060"/>
                </a:solidFill>
                <a:effectLst/>
                <a:uFillTx/>
                <a:latin typeface="+mn-lt"/>
                <a:ea typeface="+mn-ea"/>
                <a:cs typeface="+mn-cs"/>
                <a:sym typeface="Gill Sans"/>
              </a:rPr>
              <a:t>大阪府医師会学校医部会</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5" name="イメージ" descr="イメージ"/>
          <p:cNvPicPr>
            <a:picLocks noGrp="1"/>
          </p:cNvPicPr>
          <p:nvPr>
            <p:ph type="pic" idx="21"/>
          </p:nvPr>
        </p:nvPicPr>
        <p:blipFill>
          <a:blip r:embed="rId3"/>
          <a:stretch>
            <a:fillRect/>
          </a:stretch>
        </p:blipFill>
        <p:spPr>
          <a:xfrm>
            <a:off x="493619" y="3786148"/>
            <a:ext cx="5778501" cy="4094202"/>
          </a:xfrm>
          <a:prstGeom prst="rect">
            <a:avLst/>
          </a:prstGeom>
        </p:spPr>
      </p:pic>
      <p:sp>
        <p:nvSpPr>
          <p:cNvPr id="266" name="頬骨骨折・上顎骨骨折（補足解説）"/>
          <p:cNvSpPr txBox="1">
            <a:spLocks noGrp="1"/>
          </p:cNvSpPr>
          <p:nvPr>
            <p:ph type="title"/>
          </p:nvPr>
        </p:nvSpPr>
        <p:spPr>
          <a:prstGeom prst="rect">
            <a:avLst/>
          </a:prstGeom>
        </p:spPr>
        <p:txBody>
          <a:bodyPr/>
          <a:lstStyle>
            <a:lvl1pPr defTabSz="537463">
              <a:defRPr sz="5888"/>
            </a:lvl1pPr>
          </a:lstStyle>
          <a:p>
            <a:r>
              <a:t>頬骨骨折・上顎骨骨折（補足解説）</a:t>
            </a:r>
          </a:p>
        </p:txBody>
      </p:sp>
      <p:sp>
        <p:nvSpPr>
          <p:cNvPr id="267" name="頬骨骨折は頬骨弓が陥没するような骨折…"/>
          <p:cNvSpPr txBox="1">
            <a:spLocks noGrp="1"/>
          </p:cNvSpPr>
          <p:nvPr>
            <p:ph type="body" sz="half" idx="1"/>
          </p:nvPr>
        </p:nvSpPr>
        <p:spPr>
          <a:prstGeom prst="rect">
            <a:avLst/>
          </a:prstGeom>
        </p:spPr>
        <p:txBody>
          <a:bodyPr/>
          <a:lstStyle/>
          <a:p>
            <a:pPr>
              <a:buBlip>
                <a:blip r:embed="rId4"/>
              </a:buBlip>
            </a:pPr>
            <a:r>
              <a:t>頬骨骨折は頬骨弓が陥没するような骨折</a:t>
            </a:r>
          </a:p>
          <a:p>
            <a:pPr>
              <a:buBlip>
                <a:blip r:embed="rId4"/>
              </a:buBlip>
            </a:pPr>
            <a:r>
              <a:t>症状としては開口障害、頬骨隆起の平坦化、眼窩下神経の知覚障害</a:t>
            </a:r>
          </a:p>
          <a:p>
            <a:pPr>
              <a:buBlip>
                <a:blip r:embed="rId4"/>
              </a:buBlip>
            </a:pPr>
            <a:r>
              <a:t>受傷状況によっては上顎骨も巻き込んだ骨折の場合もある。</a:t>
            </a:r>
          </a:p>
        </p:txBody>
      </p:sp>
      <p:sp>
        <p:nvSpPr>
          <p:cNvPr id="268" name="新耳鼻咽喉科学（切替）より引用"/>
          <p:cNvSpPr txBox="1"/>
          <p:nvPr/>
        </p:nvSpPr>
        <p:spPr>
          <a:xfrm>
            <a:off x="1039719" y="8706837"/>
            <a:ext cx="4686301" cy="406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400"/>
            </a:lvl1pPr>
          </a:lstStyle>
          <a:p>
            <a:r>
              <a:t>新耳鼻咽喉科学（切替）より引用</a:t>
            </a:r>
          </a:p>
        </p:txBody>
      </p:sp>
      <p:sp>
        <p:nvSpPr>
          <p:cNvPr id="2" name="スライド番号プレースホルダー 1">
            <a:extLst>
              <a:ext uri="{FF2B5EF4-FFF2-40B4-BE49-F238E27FC236}">
                <a16:creationId xmlns:a16="http://schemas.microsoft.com/office/drawing/2014/main" xmlns="" id="{DA623AB0-CE59-4A4F-A158-6F48DC037FDF}"/>
              </a:ext>
            </a:extLst>
          </p:cNvPr>
          <p:cNvSpPr>
            <a:spLocks noGrp="1"/>
          </p:cNvSpPr>
          <p:nvPr>
            <p:ph type="sldNum" sz="quarter" idx="2"/>
          </p:nvPr>
        </p:nvSpPr>
        <p:spPr/>
        <p:txBody>
          <a:bodyPr/>
          <a:lstStyle/>
          <a:p>
            <a:fld id="{86CB4B4D-7CA3-9044-876B-883B54F8677D}" type="slidenum">
              <a:rPr lang="en-US" altLang="ja-JP" smtClean="0"/>
              <a:t>24</a:t>
            </a:fld>
            <a:endParaRPr lang="ja-JP" altLang="en-US"/>
          </a:p>
        </p:txBody>
      </p:sp>
      <p:sp>
        <p:nvSpPr>
          <p:cNvPr id="7" name="テキスト ボックス 6">
            <a:extLst>
              <a:ext uri="{FF2B5EF4-FFF2-40B4-BE49-F238E27FC236}">
                <a16:creationId xmlns:a16="http://schemas.microsoft.com/office/drawing/2014/main" xmlns="" id="{5631B5FF-1175-434D-BBE8-1B80186F1654}"/>
              </a:ext>
            </a:extLst>
          </p:cNvPr>
          <p:cNvSpPr txBox="1"/>
          <p:nvPr/>
        </p:nvSpPr>
        <p:spPr>
          <a:xfrm flipH="1">
            <a:off x="6272119" y="8567803"/>
            <a:ext cx="5539923" cy="5542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1pPr>
            <a:lvl2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2pPr>
            <a:lvl3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3pPr>
            <a:lvl4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4pPr>
            <a:lvl5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5pPr>
            <a:lvl6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6pPr>
            <a:lvl7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7pPr>
            <a:lvl8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8pPr>
            <a:lvl9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9pPr>
          </a:lstStyle>
          <a:p>
            <a:pPr marL="0" marR="0" indent="0" algn="ctr" defTabSz="584200" rtl="0" fontAlgn="auto" latinLnBrk="0" hangingPunct="0">
              <a:lnSpc>
                <a:spcPct val="100000"/>
              </a:lnSpc>
              <a:spcBef>
                <a:spcPts val="0"/>
              </a:spcBef>
              <a:spcAft>
                <a:spcPts val="0"/>
              </a:spcAft>
              <a:buClrTx/>
              <a:buSzTx/>
              <a:buFontTx/>
              <a:buNone/>
              <a:tabLst/>
            </a:pPr>
            <a:r>
              <a:rPr kumimoji="0" lang="ja-JP" altLang="en-US" sz="2800" b="0" i="0" u="none" strike="noStrike" cap="none" spc="0" normalizeH="0" baseline="0" dirty="0">
                <a:ln>
                  <a:noFill/>
                </a:ln>
                <a:solidFill>
                  <a:srgbClr val="606060"/>
                </a:solidFill>
                <a:effectLst/>
                <a:uFillTx/>
                <a:latin typeface="+mn-lt"/>
                <a:ea typeface="+mn-ea"/>
                <a:cs typeface="+mn-cs"/>
                <a:sym typeface="Gill Sans"/>
              </a:rPr>
              <a:t>大阪府医師会学校医部会</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2" name="イメージ" descr="イメージ"/>
          <p:cNvPicPr>
            <a:picLocks noGrp="1"/>
          </p:cNvPicPr>
          <p:nvPr>
            <p:ph type="pic" idx="21"/>
          </p:nvPr>
        </p:nvPicPr>
        <p:blipFill>
          <a:blip r:embed="rId3"/>
          <a:stretch>
            <a:fillRect/>
          </a:stretch>
        </p:blipFill>
        <p:spPr>
          <a:xfrm>
            <a:off x="493619" y="2905899"/>
            <a:ext cx="5778501" cy="5854701"/>
          </a:xfrm>
          <a:prstGeom prst="rect">
            <a:avLst/>
          </a:prstGeom>
        </p:spPr>
      </p:pic>
      <p:sp>
        <p:nvSpPr>
          <p:cNvPr id="273" name="下顎骨骨折（補足解説）"/>
          <p:cNvSpPr txBox="1">
            <a:spLocks noGrp="1"/>
          </p:cNvSpPr>
          <p:nvPr>
            <p:ph type="title"/>
          </p:nvPr>
        </p:nvSpPr>
        <p:spPr>
          <a:prstGeom prst="rect">
            <a:avLst/>
          </a:prstGeom>
        </p:spPr>
        <p:txBody>
          <a:bodyPr/>
          <a:lstStyle/>
          <a:p>
            <a:r>
              <a:t>下顎骨骨折（補足解説）</a:t>
            </a:r>
          </a:p>
        </p:txBody>
      </p:sp>
      <p:sp>
        <p:nvSpPr>
          <p:cNvPr id="274" name="転倒して顎を強く打撲した場合などに起きる。…"/>
          <p:cNvSpPr txBox="1">
            <a:spLocks noGrp="1"/>
          </p:cNvSpPr>
          <p:nvPr>
            <p:ph type="body" sz="half" idx="1"/>
          </p:nvPr>
        </p:nvSpPr>
        <p:spPr>
          <a:prstGeom prst="rect">
            <a:avLst/>
          </a:prstGeom>
        </p:spPr>
        <p:txBody>
          <a:bodyPr/>
          <a:lstStyle/>
          <a:p>
            <a:pPr>
              <a:buBlip>
                <a:blip r:embed="rId4"/>
              </a:buBlip>
            </a:pPr>
            <a:r>
              <a:t>転倒して顎を強く打撲した場合などに起きる。</a:t>
            </a:r>
          </a:p>
          <a:p>
            <a:pPr>
              <a:buBlip>
                <a:blip r:embed="rId4"/>
              </a:buBlip>
            </a:pPr>
            <a:r>
              <a:t>症状としては咬合異常など</a:t>
            </a:r>
          </a:p>
          <a:p>
            <a:pPr>
              <a:buBlip>
                <a:blip r:embed="rId4"/>
              </a:buBlip>
            </a:pPr>
            <a:r>
              <a:t>耳鼻咽喉科で治療する場合もあるが、結局、顎間固定が必要になるので、口腔外科で扱う場合が多い。</a:t>
            </a:r>
          </a:p>
        </p:txBody>
      </p:sp>
      <p:sp>
        <p:nvSpPr>
          <p:cNvPr id="275" name="楕円"/>
          <p:cNvSpPr/>
          <p:nvPr/>
        </p:nvSpPr>
        <p:spPr>
          <a:xfrm>
            <a:off x="2301021" y="7318309"/>
            <a:ext cx="2163697" cy="919758"/>
          </a:xfrm>
          <a:prstGeom prst="ellipse">
            <a:avLst/>
          </a:prstGeom>
          <a:blipFill>
            <a:blip r:embed="rId5">
              <a:alphaModFix amt="74771"/>
            </a:blip>
          </a:blipFill>
          <a:ln w="12700">
            <a:miter lim="400000"/>
          </a:ln>
          <a:effectLst>
            <a:outerShdw blurRad="50800" dist="25400" dir="5400000" rotWithShape="0">
              <a:srgbClr val="000000">
                <a:alpha val="60000"/>
              </a:srgbClr>
            </a:outerShdw>
          </a:effectLst>
        </p:spPr>
        <p:txBody>
          <a:bodyPr lIns="50800" tIns="50800" rIns="50800" bIns="50800" anchor="ctr"/>
          <a:lstStyle/>
          <a:p>
            <a:pPr>
              <a:defRPr sz="3000">
                <a:solidFill>
                  <a:srgbClr val="FFFFFF"/>
                </a:solidFill>
                <a:effectLst>
                  <a:outerShdw blurRad="25400" dist="12700" dir="5400000" rotWithShape="0">
                    <a:srgbClr val="000000">
                      <a:alpha val="50000"/>
                    </a:srgbClr>
                  </a:outerShdw>
                </a:effectLst>
              </a:defRPr>
            </a:pPr>
            <a:endParaRPr/>
          </a:p>
        </p:txBody>
      </p:sp>
      <p:sp>
        <p:nvSpPr>
          <p:cNvPr id="2" name="スライド番号プレースホルダー 1">
            <a:extLst>
              <a:ext uri="{FF2B5EF4-FFF2-40B4-BE49-F238E27FC236}">
                <a16:creationId xmlns:a16="http://schemas.microsoft.com/office/drawing/2014/main" xmlns="" id="{BBEA51CC-E589-4DDB-84D3-1F3FFA908F41}"/>
              </a:ext>
            </a:extLst>
          </p:cNvPr>
          <p:cNvSpPr>
            <a:spLocks noGrp="1"/>
          </p:cNvSpPr>
          <p:nvPr>
            <p:ph type="sldNum" sz="quarter" idx="2"/>
          </p:nvPr>
        </p:nvSpPr>
        <p:spPr/>
        <p:txBody>
          <a:bodyPr/>
          <a:lstStyle/>
          <a:p>
            <a:fld id="{86CB4B4D-7CA3-9044-876B-883B54F8677D}" type="slidenum">
              <a:rPr lang="en-US" altLang="ja-JP" smtClean="0"/>
              <a:t>25</a:t>
            </a:fld>
            <a:endParaRPr lang="ja-JP" altLang="en-US"/>
          </a:p>
        </p:txBody>
      </p:sp>
      <p:sp>
        <p:nvSpPr>
          <p:cNvPr id="7" name="テキスト ボックス 6">
            <a:extLst>
              <a:ext uri="{FF2B5EF4-FFF2-40B4-BE49-F238E27FC236}">
                <a16:creationId xmlns:a16="http://schemas.microsoft.com/office/drawing/2014/main" xmlns="" id="{52B7430F-29D7-4CFF-9F8D-AC55343063D2}"/>
              </a:ext>
            </a:extLst>
          </p:cNvPr>
          <p:cNvSpPr txBox="1"/>
          <p:nvPr/>
        </p:nvSpPr>
        <p:spPr>
          <a:xfrm flipH="1">
            <a:off x="6375747" y="8567803"/>
            <a:ext cx="5273457" cy="5542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1pPr>
            <a:lvl2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2pPr>
            <a:lvl3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3pPr>
            <a:lvl4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4pPr>
            <a:lvl5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5pPr>
            <a:lvl6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6pPr>
            <a:lvl7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7pPr>
            <a:lvl8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8pPr>
            <a:lvl9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9pPr>
          </a:lstStyle>
          <a:p>
            <a:pPr marL="0" marR="0" indent="0" algn="ctr" defTabSz="584200" rtl="0" fontAlgn="auto" latinLnBrk="0" hangingPunct="0">
              <a:lnSpc>
                <a:spcPct val="100000"/>
              </a:lnSpc>
              <a:spcBef>
                <a:spcPts val="0"/>
              </a:spcBef>
              <a:spcAft>
                <a:spcPts val="0"/>
              </a:spcAft>
              <a:buClrTx/>
              <a:buSzTx/>
              <a:buFontTx/>
              <a:buNone/>
              <a:tabLst/>
            </a:pPr>
            <a:r>
              <a:rPr kumimoji="0" lang="ja-JP" altLang="en-US" sz="2800" b="0" i="0" u="none" strike="noStrike" cap="none" spc="0" normalizeH="0" baseline="0" dirty="0">
                <a:ln>
                  <a:noFill/>
                </a:ln>
                <a:solidFill>
                  <a:srgbClr val="606060"/>
                </a:solidFill>
                <a:effectLst/>
                <a:uFillTx/>
                <a:latin typeface="+mn-lt"/>
                <a:ea typeface="+mn-ea"/>
                <a:cs typeface="+mn-cs"/>
                <a:sym typeface="Gill Sans"/>
              </a:rPr>
              <a:t>大阪府医師会学校医部会</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9" name="イメージ" descr="イメージ"/>
          <p:cNvPicPr>
            <a:picLocks noGrp="1"/>
          </p:cNvPicPr>
          <p:nvPr>
            <p:ph type="pic" idx="21"/>
          </p:nvPr>
        </p:nvPicPr>
        <p:blipFill>
          <a:blip r:embed="rId3"/>
          <a:stretch>
            <a:fillRect/>
          </a:stretch>
        </p:blipFill>
        <p:spPr>
          <a:xfrm>
            <a:off x="493619" y="2905899"/>
            <a:ext cx="5778501" cy="5854701"/>
          </a:xfrm>
          <a:prstGeom prst="rect">
            <a:avLst/>
          </a:prstGeom>
        </p:spPr>
      </p:pic>
      <p:sp>
        <p:nvSpPr>
          <p:cNvPr id="280" name="下顎骨骨折（補足解説）"/>
          <p:cNvSpPr txBox="1">
            <a:spLocks noGrp="1"/>
          </p:cNvSpPr>
          <p:nvPr>
            <p:ph type="title"/>
          </p:nvPr>
        </p:nvSpPr>
        <p:spPr>
          <a:prstGeom prst="rect">
            <a:avLst/>
          </a:prstGeom>
        </p:spPr>
        <p:txBody>
          <a:bodyPr/>
          <a:lstStyle/>
          <a:p>
            <a:r>
              <a:t>下顎骨骨折（補足解説）</a:t>
            </a:r>
          </a:p>
        </p:txBody>
      </p:sp>
      <p:sp>
        <p:nvSpPr>
          <p:cNvPr id="281" name="転倒して顎を強く打撲した場合などに起きる。…"/>
          <p:cNvSpPr txBox="1">
            <a:spLocks noGrp="1"/>
          </p:cNvSpPr>
          <p:nvPr>
            <p:ph type="body" sz="half" idx="1"/>
          </p:nvPr>
        </p:nvSpPr>
        <p:spPr>
          <a:prstGeom prst="rect">
            <a:avLst/>
          </a:prstGeom>
        </p:spPr>
        <p:txBody>
          <a:bodyPr/>
          <a:lstStyle/>
          <a:p>
            <a:pPr>
              <a:buBlip>
                <a:blip r:embed="rId4"/>
              </a:buBlip>
            </a:pPr>
            <a:r>
              <a:t>転倒して顎を強く打撲した場合などに起きる。</a:t>
            </a:r>
          </a:p>
          <a:p>
            <a:pPr>
              <a:buBlip>
                <a:blip r:embed="rId4"/>
              </a:buBlip>
            </a:pPr>
            <a:r>
              <a:t>症状としては咬合異常など</a:t>
            </a:r>
          </a:p>
          <a:p>
            <a:pPr>
              <a:buBlip>
                <a:blip r:embed="rId4"/>
              </a:buBlip>
            </a:pPr>
            <a:r>
              <a:t>耳鼻咽喉科で治療する場合もあるが、結局、顎間固定が必要になるので、口腔外科で扱う場合が多い。</a:t>
            </a:r>
          </a:p>
        </p:txBody>
      </p:sp>
      <p:sp>
        <p:nvSpPr>
          <p:cNvPr id="282" name="線"/>
          <p:cNvSpPr/>
          <p:nvPr/>
        </p:nvSpPr>
        <p:spPr>
          <a:xfrm flipH="1" flipV="1">
            <a:off x="4977941" y="6485008"/>
            <a:ext cx="398393" cy="398393"/>
          </a:xfrm>
          <a:prstGeom prst="line">
            <a:avLst/>
          </a:prstGeom>
          <a:ln w="38100">
            <a:solidFill>
              <a:srgbClr val="6F6A5A"/>
            </a:solidFill>
            <a:miter lim="400000"/>
            <a:tailEnd type="triangle"/>
          </a:ln>
        </p:spPr>
        <p:txBody>
          <a:bodyPr lIns="50800" tIns="50800" rIns="50800" bIns="50800" anchor="ctr"/>
          <a:lstStyle/>
          <a:p>
            <a:pPr>
              <a:defRPr sz="3000"/>
            </a:pPr>
            <a:endParaRPr/>
          </a:p>
        </p:txBody>
      </p:sp>
      <p:sp>
        <p:nvSpPr>
          <p:cNvPr id="283" name="線"/>
          <p:cNvSpPr/>
          <p:nvPr/>
        </p:nvSpPr>
        <p:spPr>
          <a:xfrm flipH="1" flipV="1">
            <a:off x="4977941" y="5765341"/>
            <a:ext cx="398393" cy="398393"/>
          </a:xfrm>
          <a:prstGeom prst="line">
            <a:avLst/>
          </a:prstGeom>
          <a:ln w="38100">
            <a:solidFill>
              <a:srgbClr val="6F6A5A"/>
            </a:solidFill>
            <a:miter lim="400000"/>
            <a:tailEnd type="triangle"/>
          </a:ln>
        </p:spPr>
        <p:txBody>
          <a:bodyPr lIns="50800" tIns="50800" rIns="50800" bIns="50800" anchor="ctr"/>
          <a:lstStyle/>
          <a:p>
            <a:pPr>
              <a:defRPr sz="3000"/>
            </a:pPr>
            <a:endParaRPr/>
          </a:p>
        </p:txBody>
      </p:sp>
      <p:sp>
        <p:nvSpPr>
          <p:cNvPr id="284" name="線"/>
          <p:cNvSpPr/>
          <p:nvPr/>
        </p:nvSpPr>
        <p:spPr>
          <a:xfrm flipH="1" flipV="1">
            <a:off x="4774741" y="7230074"/>
            <a:ext cx="398393" cy="398393"/>
          </a:xfrm>
          <a:prstGeom prst="line">
            <a:avLst/>
          </a:prstGeom>
          <a:ln w="38100">
            <a:solidFill>
              <a:srgbClr val="6F6A5A"/>
            </a:solidFill>
            <a:miter lim="400000"/>
            <a:tailEnd type="triangle"/>
          </a:ln>
        </p:spPr>
        <p:txBody>
          <a:bodyPr lIns="50800" tIns="50800" rIns="50800" bIns="50800" anchor="ctr"/>
          <a:lstStyle/>
          <a:p>
            <a:pPr>
              <a:defRPr sz="3000"/>
            </a:pPr>
            <a:endParaRPr/>
          </a:p>
        </p:txBody>
      </p:sp>
      <p:sp>
        <p:nvSpPr>
          <p:cNvPr id="285" name="線"/>
          <p:cNvSpPr/>
          <p:nvPr/>
        </p:nvSpPr>
        <p:spPr>
          <a:xfrm flipH="1" flipV="1">
            <a:off x="3176938" y="7958207"/>
            <a:ext cx="398393" cy="398393"/>
          </a:xfrm>
          <a:prstGeom prst="line">
            <a:avLst/>
          </a:prstGeom>
          <a:ln w="38100">
            <a:solidFill>
              <a:srgbClr val="6F6A5A"/>
            </a:solidFill>
            <a:miter lim="400000"/>
            <a:tailEnd type="triangle"/>
          </a:ln>
        </p:spPr>
        <p:txBody>
          <a:bodyPr lIns="50800" tIns="50800" rIns="50800" bIns="50800" anchor="ctr"/>
          <a:lstStyle/>
          <a:p>
            <a:pPr>
              <a:defRPr sz="3000"/>
            </a:pPr>
            <a:endParaRPr/>
          </a:p>
        </p:txBody>
      </p:sp>
      <p:sp>
        <p:nvSpPr>
          <p:cNvPr id="286" name="線"/>
          <p:cNvSpPr/>
          <p:nvPr/>
        </p:nvSpPr>
        <p:spPr>
          <a:xfrm flipH="1" flipV="1">
            <a:off x="1913008" y="8093674"/>
            <a:ext cx="398392" cy="398393"/>
          </a:xfrm>
          <a:prstGeom prst="line">
            <a:avLst/>
          </a:prstGeom>
          <a:ln w="38100">
            <a:solidFill>
              <a:srgbClr val="6F6A5A"/>
            </a:solidFill>
            <a:miter lim="400000"/>
            <a:tailEnd type="triangle"/>
          </a:ln>
        </p:spPr>
        <p:txBody>
          <a:bodyPr lIns="50800" tIns="50800" rIns="50800" bIns="50800" anchor="ctr"/>
          <a:lstStyle/>
          <a:p>
            <a:pPr>
              <a:defRPr sz="3000"/>
            </a:pPr>
            <a:endParaRPr/>
          </a:p>
        </p:txBody>
      </p:sp>
      <p:sp>
        <p:nvSpPr>
          <p:cNvPr id="287" name="新耳鼻咽喉科学（切替）より引用"/>
          <p:cNvSpPr txBox="1"/>
          <p:nvPr/>
        </p:nvSpPr>
        <p:spPr>
          <a:xfrm>
            <a:off x="1039719" y="8706837"/>
            <a:ext cx="4686301" cy="406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400"/>
            </a:lvl1pPr>
          </a:lstStyle>
          <a:p>
            <a:r>
              <a:t>新耳鼻咽喉科学（切替）より引用</a:t>
            </a:r>
          </a:p>
        </p:txBody>
      </p:sp>
      <p:sp>
        <p:nvSpPr>
          <p:cNvPr id="2" name="スライド番号プレースホルダー 1">
            <a:extLst>
              <a:ext uri="{FF2B5EF4-FFF2-40B4-BE49-F238E27FC236}">
                <a16:creationId xmlns:a16="http://schemas.microsoft.com/office/drawing/2014/main" xmlns="" id="{4BB25B56-EA78-4A5E-B4A8-14558C2B4F77}"/>
              </a:ext>
            </a:extLst>
          </p:cNvPr>
          <p:cNvSpPr>
            <a:spLocks noGrp="1"/>
          </p:cNvSpPr>
          <p:nvPr>
            <p:ph type="sldNum" sz="quarter" idx="2"/>
          </p:nvPr>
        </p:nvSpPr>
        <p:spPr/>
        <p:txBody>
          <a:bodyPr/>
          <a:lstStyle/>
          <a:p>
            <a:fld id="{86CB4B4D-7CA3-9044-876B-883B54F8677D}" type="slidenum">
              <a:rPr lang="en-US" altLang="ja-JP" smtClean="0"/>
              <a:t>26</a:t>
            </a:fld>
            <a:endParaRPr lang="ja-JP" altLang="en-US"/>
          </a:p>
        </p:txBody>
      </p:sp>
      <p:sp>
        <p:nvSpPr>
          <p:cNvPr id="12" name="テキスト ボックス 11">
            <a:extLst>
              <a:ext uri="{FF2B5EF4-FFF2-40B4-BE49-F238E27FC236}">
                <a16:creationId xmlns:a16="http://schemas.microsoft.com/office/drawing/2014/main" xmlns="" id="{21855ED2-E108-4D65-9F1A-CDCE227D1A90}"/>
              </a:ext>
            </a:extLst>
          </p:cNvPr>
          <p:cNvSpPr txBox="1"/>
          <p:nvPr/>
        </p:nvSpPr>
        <p:spPr>
          <a:xfrm flipH="1">
            <a:off x="6502399" y="8567803"/>
            <a:ext cx="5171857" cy="5542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1pPr>
            <a:lvl2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2pPr>
            <a:lvl3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3pPr>
            <a:lvl4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4pPr>
            <a:lvl5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5pPr>
            <a:lvl6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6pPr>
            <a:lvl7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7pPr>
            <a:lvl8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8pPr>
            <a:lvl9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9pPr>
          </a:lstStyle>
          <a:p>
            <a:pPr marL="0" marR="0" indent="0" algn="ctr" defTabSz="584200" rtl="0" fontAlgn="auto" latinLnBrk="0" hangingPunct="0">
              <a:lnSpc>
                <a:spcPct val="100000"/>
              </a:lnSpc>
              <a:spcBef>
                <a:spcPts val="0"/>
              </a:spcBef>
              <a:spcAft>
                <a:spcPts val="0"/>
              </a:spcAft>
              <a:buClrTx/>
              <a:buSzTx/>
              <a:buFontTx/>
              <a:buNone/>
              <a:tabLst/>
            </a:pPr>
            <a:r>
              <a:rPr kumimoji="0" lang="ja-JP" altLang="en-US" sz="2800" b="0" i="0" u="none" strike="noStrike" cap="none" spc="0" normalizeH="0" baseline="0" dirty="0">
                <a:ln>
                  <a:noFill/>
                </a:ln>
                <a:solidFill>
                  <a:srgbClr val="606060"/>
                </a:solidFill>
                <a:effectLst/>
                <a:uFillTx/>
                <a:latin typeface="+mn-lt"/>
                <a:ea typeface="+mn-ea"/>
                <a:cs typeface="+mn-cs"/>
                <a:sym typeface="Gill Sans"/>
              </a:rPr>
              <a:t>大阪府医師会学校医部会</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1" name="イメージ" descr="イメージ"/>
          <p:cNvPicPr>
            <a:picLocks noGrp="1"/>
          </p:cNvPicPr>
          <p:nvPr>
            <p:ph type="pic" idx="21"/>
          </p:nvPr>
        </p:nvPicPr>
        <p:blipFill>
          <a:blip r:embed="rId3"/>
          <a:stretch>
            <a:fillRect/>
          </a:stretch>
        </p:blipFill>
        <p:spPr>
          <a:xfrm>
            <a:off x="493619" y="2905899"/>
            <a:ext cx="5778501" cy="5854701"/>
          </a:xfrm>
          <a:prstGeom prst="rect">
            <a:avLst/>
          </a:prstGeom>
        </p:spPr>
      </p:pic>
      <p:sp>
        <p:nvSpPr>
          <p:cNvPr id="292" name="側頭骨骨折（補足解説）"/>
          <p:cNvSpPr txBox="1">
            <a:spLocks noGrp="1"/>
          </p:cNvSpPr>
          <p:nvPr>
            <p:ph type="title"/>
          </p:nvPr>
        </p:nvSpPr>
        <p:spPr>
          <a:prstGeom prst="rect">
            <a:avLst/>
          </a:prstGeom>
        </p:spPr>
        <p:txBody>
          <a:bodyPr/>
          <a:lstStyle/>
          <a:p>
            <a:r>
              <a:t>側頭骨骨折（補足解説）</a:t>
            </a:r>
          </a:p>
        </p:txBody>
      </p:sp>
      <p:sp>
        <p:nvSpPr>
          <p:cNvPr id="293" name="側頭骨は耳を包んでいる骨である。…"/>
          <p:cNvSpPr txBox="1">
            <a:spLocks noGrp="1"/>
          </p:cNvSpPr>
          <p:nvPr>
            <p:ph type="body" sz="half" idx="1"/>
          </p:nvPr>
        </p:nvSpPr>
        <p:spPr>
          <a:prstGeom prst="rect">
            <a:avLst/>
          </a:prstGeom>
        </p:spPr>
        <p:txBody>
          <a:bodyPr/>
          <a:lstStyle/>
          <a:p>
            <a:pPr marL="353568" indent="-353568" defTabSz="560831">
              <a:spcBef>
                <a:spcPts val="3000"/>
              </a:spcBef>
              <a:buBlip>
                <a:blip r:embed="rId4"/>
              </a:buBlip>
              <a:defRPr sz="2880"/>
            </a:pPr>
            <a:r>
              <a:t>側頭骨は耳を包んでいる骨である。</a:t>
            </a:r>
          </a:p>
          <a:p>
            <a:pPr marL="353568" indent="-353568" defTabSz="560831">
              <a:spcBef>
                <a:spcPts val="3000"/>
              </a:spcBef>
              <a:buBlip>
                <a:blip r:embed="rId4"/>
              </a:buBlip>
              <a:defRPr sz="2880"/>
            </a:pPr>
            <a:r>
              <a:t>しかし側頭骨は頭蓋骨の一部なので頭蓋骨骨折でもあるので、救急では一旦は脳神経外科を受診することになる。</a:t>
            </a:r>
          </a:p>
          <a:p>
            <a:pPr marL="353568" indent="-353568" defTabSz="560831">
              <a:spcBef>
                <a:spcPts val="3000"/>
              </a:spcBef>
              <a:buBlip>
                <a:blip r:embed="rId4"/>
              </a:buBlip>
              <a:defRPr sz="2880"/>
            </a:pPr>
            <a:r>
              <a:t>耳出血を伴う場合があるのでその後に耳鼻咽喉科にコンサルトされる。</a:t>
            </a:r>
          </a:p>
        </p:txBody>
      </p:sp>
      <p:sp>
        <p:nvSpPr>
          <p:cNvPr id="294" name="円形"/>
          <p:cNvSpPr/>
          <p:nvPr/>
        </p:nvSpPr>
        <p:spPr>
          <a:xfrm>
            <a:off x="3208866" y="4882865"/>
            <a:ext cx="1900768" cy="1900768"/>
          </a:xfrm>
          <a:prstGeom prst="ellipse">
            <a:avLst/>
          </a:prstGeom>
          <a:blipFill>
            <a:blip r:embed="rId5">
              <a:alphaModFix amt="69727"/>
            </a:blip>
          </a:blipFill>
          <a:ln w="12700">
            <a:miter lim="400000"/>
          </a:ln>
        </p:spPr>
        <p:txBody>
          <a:bodyPr lIns="50800" tIns="50800" rIns="50800" bIns="50800" anchor="ctr"/>
          <a:lstStyle/>
          <a:p>
            <a:pPr>
              <a:defRPr sz="3000">
                <a:solidFill>
                  <a:srgbClr val="FFFFFF"/>
                </a:solidFill>
                <a:effectLst>
                  <a:outerShdw blurRad="25400" dist="12700" dir="5400000" rotWithShape="0">
                    <a:srgbClr val="000000">
                      <a:alpha val="50000"/>
                    </a:srgbClr>
                  </a:outerShdw>
                </a:effectLst>
              </a:defRPr>
            </a:pPr>
            <a:endParaRPr/>
          </a:p>
        </p:txBody>
      </p:sp>
      <p:sp>
        <p:nvSpPr>
          <p:cNvPr id="2" name="スライド番号プレースホルダー 1">
            <a:extLst>
              <a:ext uri="{FF2B5EF4-FFF2-40B4-BE49-F238E27FC236}">
                <a16:creationId xmlns:a16="http://schemas.microsoft.com/office/drawing/2014/main" xmlns="" id="{1768CCD7-847E-4F5A-8C5A-FDBD97BFE8D6}"/>
              </a:ext>
            </a:extLst>
          </p:cNvPr>
          <p:cNvSpPr>
            <a:spLocks noGrp="1"/>
          </p:cNvSpPr>
          <p:nvPr>
            <p:ph type="sldNum" sz="quarter" idx="2"/>
          </p:nvPr>
        </p:nvSpPr>
        <p:spPr/>
        <p:txBody>
          <a:bodyPr/>
          <a:lstStyle/>
          <a:p>
            <a:fld id="{86CB4B4D-7CA3-9044-876B-883B54F8677D}" type="slidenum">
              <a:rPr lang="en-US" altLang="ja-JP" smtClean="0"/>
              <a:t>27</a:t>
            </a:fld>
            <a:endParaRPr lang="ja-JP" altLang="en-US"/>
          </a:p>
        </p:txBody>
      </p:sp>
      <p:sp>
        <p:nvSpPr>
          <p:cNvPr id="7" name="テキスト ボックス 6">
            <a:extLst>
              <a:ext uri="{FF2B5EF4-FFF2-40B4-BE49-F238E27FC236}">
                <a16:creationId xmlns:a16="http://schemas.microsoft.com/office/drawing/2014/main" xmlns="" id="{4358EA51-A609-49AA-B4A9-E2FE735C97CA}"/>
              </a:ext>
            </a:extLst>
          </p:cNvPr>
          <p:cNvSpPr txBox="1"/>
          <p:nvPr/>
        </p:nvSpPr>
        <p:spPr>
          <a:xfrm flipH="1">
            <a:off x="6400799" y="8567803"/>
            <a:ext cx="5361139" cy="5542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1pPr>
            <a:lvl2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2pPr>
            <a:lvl3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3pPr>
            <a:lvl4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4pPr>
            <a:lvl5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5pPr>
            <a:lvl6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6pPr>
            <a:lvl7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7pPr>
            <a:lvl8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8pPr>
            <a:lvl9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9pPr>
          </a:lstStyle>
          <a:p>
            <a:pPr marL="0" marR="0" indent="0" algn="ctr" defTabSz="584200" rtl="0" fontAlgn="auto" latinLnBrk="0" hangingPunct="0">
              <a:lnSpc>
                <a:spcPct val="100000"/>
              </a:lnSpc>
              <a:spcBef>
                <a:spcPts val="0"/>
              </a:spcBef>
              <a:spcAft>
                <a:spcPts val="0"/>
              </a:spcAft>
              <a:buClrTx/>
              <a:buSzTx/>
              <a:buFontTx/>
              <a:buNone/>
              <a:tabLst/>
            </a:pPr>
            <a:r>
              <a:rPr kumimoji="0" lang="ja-JP" altLang="en-US" sz="2800" b="0" i="0" u="none" strike="noStrike" cap="none" spc="0" normalizeH="0" baseline="0" dirty="0">
                <a:ln>
                  <a:noFill/>
                </a:ln>
                <a:solidFill>
                  <a:srgbClr val="606060"/>
                </a:solidFill>
                <a:effectLst/>
                <a:uFillTx/>
                <a:latin typeface="+mn-lt"/>
                <a:ea typeface="+mn-ea"/>
                <a:cs typeface="+mn-cs"/>
                <a:sym typeface="Gill Sans"/>
              </a:rPr>
              <a:t>大阪府医師会学校医部会</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8" name="イメージ" descr="イメージ"/>
          <p:cNvPicPr>
            <a:picLocks noGrp="1"/>
          </p:cNvPicPr>
          <p:nvPr>
            <p:ph type="pic" idx="21"/>
          </p:nvPr>
        </p:nvPicPr>
        <p:blipFill>
          <a:blip r:embed="rId3"/>
          <a:stretch>
            <a:fillRect/>
          </a:stretch>
        </p:blipFill>
        <p:spPr>
          <a:xfrm>
            <a:off x="493619" y="2905899"/>
            <a:ext cx="5778501" cy="5854701"/>
          </a:xfrm>
          <a:prstGeom prst="rect">
            <a:avLst/>
          </a:prstGeom>
        </p:spPr>
      </p:pic>
      <p:sp>
        <p:nvSpPr>
          <p:cNvPr id="299" name="側頭骨骨折（補足解説）"/>
          <p:cNvSpPr txBox="1">
            <a:spLocks noGrp="1"/>
          </p:cNvSpPr>
          <p:nvPr>
            <p:ph type="title"/>
          </p:nvPr>
        </p:nvSpPr>
        <p:spPr>
          <a:prstGeom prst="rect">
            <a:avLst/>
          </a:prstGeom>
        </p:spPr>
        <p:txBody>
          <a:bodyPr/>
          <a:lstStyle/>
          <a:p>
            <a:r>
              <a:t>側頭骨骨折（補足解説）</a:t>
            </a:r>
          </a:p>
        </p:txBody>
      </p:sp>
      <p:sp>
        <p:nvSpPr>
          <p:cNvPr id="300" name="側頭骨は耳を包んでいる骨である。…"/>
          <p:cNvSpPr txBox="1">
            <a:spLocks noGrp="1"/>
          </p:cNvSpPr>
          <p:nvPr>
            <p:ph type="body" sz="half" idx="1"/>
          </p:nvPr>
        </p:nvSpPr>
        <p:spPr>
          <a:prstGeom prst="rect">
            <a:avLst/>
          </a:prstGeom>
        </p:spPr>
        <p:txBody>
          <a:bodyPr/>
          <a:lstStyle/>
          <a:p>
            <a:pPr marL="353568" indent="-353568" defTabSz="560831">
              <a:spcBef>
                <a:spcPts val="3000"/>
              </a:spcBef>
              <a:buBlip>
                <a:blip r:embed="rId4"/>
              </a:buBlip>
              <a:defRPr sz="2880"/>
            </a:pPr>
            <a:r>
              <a:t>側頭骨は耳を包んでいる骨である。</a:t>
            </a:r>
          </a:p>
          <a:p>
            <a:pPr marL="353568" indent="-353568" defTabSz="560831">
              <a:spcBef>
                <a:spcPts val="3000"/>
              </a:spcBef>
              <a:buBlip>
                <a:blip r:embed="rId4"/>
              </a:buBlip>
              <a:defRPr sz="2880"/>
            </a:pPr>
            <a:r>
              <a:t>しかし側頭骨は頭蓋骨の一部なので頭蓋骨骨折でもあるので、救急では一旦は脳神経外科を受診することになる。</a:t>
            </a:r>
          </a:p>
          <a:p>
            <a:pPr marL="353568" indent="-353568" defTabSz="560831">
              <a:spcBef>
                <a:spcPts val="3000"/>
              </a:spcBef>
              <a:buBlip>
                <a:blip r:embed="rId4"/>
              </a:buBlip>
              <a:defRPr sz="2880"/>
            </a:pPr>
            <a:r>
              <a:t>耳出血を伴う場合があるのでその後に耳鼻咽喉科にコンサルトされる。</a:t>
            </a:r>
          </a:p>
        </p:txBody>
      </p:sp>
      <p:sp>
        <p:nvSpPr>
          <p:cNvPr id="301" name="新耳鼻咽喉科学（切替）より引用"/>
          <p:cNvSpPr txBox="1"/>
          <p:nvPr/>
        </p:nvSpPr>
        <p:spPr>
          <a:xfrm>
            <a:off x="1039719" y="8706837"/>
            <a:ext cx="4686301" cy="406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400"/>
            </a:lvl1pPr>
          </a:lstStyle>
          <a:p>
            <a:r>
              <a:t>新耳鼻咽喉科学（切替）より引用</a:t>
            </a:r>
          </a:p>
        </p:txBody>
      </p:sp>
      <p:sp>
        <p:nvSpPr>
          <p:cNvPr id="2" name="スライド番号プレースホルダー 1">
            <a:extLst>
              <a:ext uri="{FF2B5EF4-FFF2-40B4-BE49-F238E27FC236}">
                <a16:creationId xmlns:a16="http://schemas.microsoft.com/office/drawing/2014/main" xmlns="" id="{A857B0DD-A6EC-4277-B0EB-27BA7446F2F5}"/>
              </a:ext>
            </a:extLst>
          </p:cNvPr>
          <p:cNvSpPr>
            <a:spLocks noGrp="1"/>
          </p:cNvSpPr>
          <p:nvPr>
            <p:ph type="sldNum" sz="quarter" idx="2"/>
          </p:nvPr>
        </p:nvSpPr>
        <p:spPr/>
        <p:txBody>
          <a:bodyPr/>
          <a:lstStyle/>
          <a:p>
            <a:fld id="{86CB4B4D-7CA3-9044-876B-883B54F8677D}" type="slidenum">
              <a:rPr lang="en-US" altLang="ja-JP" smtClean="0"/>
              <a:t>28</a:t>
            </a:fld>
            <a:endParaRPr lang="ja-JP" altLang="en-US"/>
          </a:p>
        </p:txBody>
      </p:sp>
      <p:sp>
        <p:nvSpPr>
          <p:cNvPr id="7" name="テキスト ボックス 6">
            <a:extLst>
              <a:ext uri="{FF2B5EF4-FFF2-40B4-BE49-F238E27FC236}">
                <a16:creationId xmlns:a16="http://schemas.microsoft.com/office/drawing/2014/main" xmlns="" id="{95BD8F4B-D9A7-4BC0-AE64-70C62F956250}"/>
              </a:ext>
            </a:extLst>
          </p:cNvPr>
          <p:cNvSpPr txBox="1"/>
          <p:nvPr/>
        </p:nvSpPr>
        <p:spPr>
          <a:xfrm flipH="1">
            <a:off x="6502398" y="8567803"/>
            <a:ext cx="5334697" cy="5542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1pPr>
            <a:lvl2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2pPr>
            <a:lvl3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3pPr>
            <a:lvl4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4pPr>
            <a:lvl5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5pPr>
            <a:lvl6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6pPr>
            <a:lvl7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7pPr>
            <a:lvl8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8pPr>
            <a:lvl9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9pPr>
          </a:lstStyle>
          <a:p>
            <a:pPr marL="0" marR="0" indent="0" algn="ctr" defTabSz="584200" rtl="0" fontAlgn="auto" latinLnBrk="0" hangingPunct="0">
              <a:lnSpc>
                <a:spcPct val="100000"/>
              </a:lnSpc>
              <a:spcBef>
                <a:spcPts val="0"/>
              </a:spcBef>
              <a:spcAft>
                <a:spcPts val="0"/>
              </a:spcAft>
              <a:buClrTx/>
              <a:buSzTx/>
              <a:buFontTx/>
              <a:buNone/>
              <a:tabLst/>
            </a:pPr>
            <a:r>
              <a:rPr kumimoji="0" lang="ja-JP" altLang="en-US" sz="2800" b="0" i="0" u="none" strike="noStrike" cap="none" spc="0" normalizeH="0" baseline="0" dirty="0">
                <a:ln>
                  <a:noFill/>
                </a:ln>
                <a:solidFill>
                  <a:srgbClr val="606060"/>
                </a:solidFill>
                <a:effectLst/>
                <a:uFillTx/>
                <a:latin typeface="+mn-lt"/>
                <a:ea typeface="+mn-ea"/>
                <a:cs typeface="+mn-cs"/>
                <a:sym typeface="Gill Sans"/>
              </a:rPr>
              <a:t>大阪府医師会学校医部会</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口腔内切傷（舌咬傷）"/>
          <p:cNvSpPr txBox="1">
            <a:spLocks noGrp="1"/>
          </p:cNvSpPr>
          <p:nvPr>
            <p:ph type="title"/>
          </p:nvPr>
        </p:nvSpPr>
        <p:spPr>
          <a:prstGeom prst="rect">
            <a:avLst/>
          </a:prstGeom>
        </p:spPr>
        <p:txBody>
          <a:bodyPr/>
          <a:lstStyle/>
          <a:p>
            <a:r>
              <a:t>口腔内切傷（舌咬傷）</a:t>
            </a:r>
          </a:p>
        </p:txBody>
      </p:sp>
      <p:sp>
        <p:nvSpPr>
          <p:cNvPr id="306" name="舌咬傷：他人とぶつかったり転んだりしたときや咀嚼時に、誤って舌を咬んでしまうことによる外傷である。舌は血管が豊富で出血量が多いが、慌てずにガーゼなどで圧迫止血する。…"/>
          <p:cNvSpPr txBox="1">
            <a:spLocks noGrp="1"/>
          </p:cNvSpPr>
          <p:nvPr>
            <p:ph type="body" idx="1"/>
          </p:nvPr>
        </p:nvSpPr>
        <p:spPr>
          <a:prstGeom prst="rect">
            <a:avLst/>
          </a:prstGeom>
        </p:spPr>
        <p:txBody>
          <a:bodyPr/>
          <a:lstStyle/>
          <a:p>
            <a:pPr>
              <a:buBlip>
                <a:blip r:embed="rId3"/>
              </a:buBlip>
            </a:pPr>
            <a:r>
              <a:t>舌咬傷：他人とぶつかったり転んだりしたときや咀嚼時に、誤って舌を咬んでしまうことによる外傷である。舌は血管が豊富で出血量が多いが、慌てずにガーゼなどで圧迫止血する。</a:t>
            </a:r>
          </a:p>
          <a:p>
            <a:pPr>
              <a:buBlip>
                <a:blip r:embed="rId3"/>
              </a:buBlip>
            </a:pPr>
            <a:r>
              <a:t>また口唇や頬粘膜の場合もある。癖になって何度も咬んでしまうこともある。</a:t>
            </a:r>
          </a:p>
        </p:txBody>
      </p:sp>
      <p:sp>
        <p:nvSpPr>
          <p:cNvPr id="2" name="スライド番号プレースホルダー 1">
            <a:extLst>
              <a:ext uri="{FF2B5EF4-FFF2-40B4-BE49-F238E27FC236}">
                <a16:creationId xmlns:a16="http://schemas.microsoft.com/office/drawing/2014/main" xmlns="" id="{4AA1DE60-9840-4049-B64D-C690D96DB89B}"/>
              </a:ext>
            </a:extLst>
          </p:cNvPr>
          <p:cNvSpPr>
            <a:spLocks noGrp="1"/>
          </p:cNvSpPr>
          <p:nvPr>
            <p:ph type="sldNum" sz="quarter" idx="2"/>
          </p:nvPr>
        </p:nvSpPr>
        <p:spPr/>
        <p:txBody>
          <a:bodyPr/>
          <a:lstStyle/>
          <a:p>
            <a:fld id="{86CB4B4D-7CA3-9044-876B-883B54F8677D}" type="slidenum">
              <a:rPr lang="en-US" altLang="ja-JP" smtClean="0"/>
              <a:t>29</a:t>
            </a:fld>
            <a:endParaRPr lang="ja-JP" altLang="en-US"/>
          </a:p>
        </p:txBody>
      </p:sp>
      <p:sp>
        <p:nvSpPr>
          <p:cNvPr id="5" name="テキスト ボックス 4">
            <a:extLst>
              <a:ext uri="{FF2B5EF4-FFF2-40B4-BE49-F238E27FC236}">
                <a16:creationId xmlns:a16="http://schemas.microsoft.com/office/drawing/2014/main" xmlns="" id="{C484BE50-4391-4EFA-ABCA-E5451DFA7F94}"/>
              </a:ext>
            </a:extLst>
          </p:cNvPr>
          <p:cNvSpPr txBox="1"/>
          <p:nvPr/>
        </p:nvSpPr>
        <p:spPr>
          <a:xfrm flipH="1">
            <a:off x="4296427" y="8567803"/>
            <a:ext cx="4428322" cy="5542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1pPr>
            <a:lvl2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2pPr>
            <a:lvl3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3pPr>
            <a:lvl4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4pPr>
            <a:lvl5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5pPr>
            <a:lvl6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6pPr>
            <a:lvl7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7pPr>
            <a:lvl8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8pPr>
            <a:lvl9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9pPr>
          </a:lstStyle>
          <a:p>
            <a:pPr marL="0" marR="0" indent="0" algn="ctr" defTabSz="584200" rtl="0" fontAlgn="auto" latinLnBrk="0" hangingPunct="0">
              <a:lnSpc>
                <a:spcPct val="100000"/>
              </a:lnSpc>
              <a:spcBef>
                <a:spcPts val="0"/>
              </a:spcBef>
              <a:spcAft>
                <a:spcPts val="0"/>
              </a:spcAft>
              <a:buClrTx/>
              <a:buSzTx/>
              <a:buFontTx/>
              <a:buNone/>
              <a:tabLst/>
            </a:pPr>
            <a:r>
              <a:rPr kumimoji="0" lang="ja-JP" altLang="en-US" sz="2800" b="0" i="0" u="none" strike="noStrike" cap="none" spc="0" normalizeH="0" baseline="0" dirty="0">
                <a:ln>
                  <a:noFill/>
                </a:ln>
                <a:solidFill>
                  <a:srgbClr val="606060"/>
                </a:solidFill>
                <a:effectLst/>
                <a:uFillTx/>
                <a:latin typeface="+mn-lt"/>
                <a:ea typeface="+mn-ea"/>
                <a:cs typeface="+mn-cs"/>
                <a:sym typeface="Gill Sans"/>
              </a:rPr>
              <a:t>大阪府医師会学校医部会</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はじめに"/>
          <p:cNvSpPr txBox="1">
            <a:spLocks noGrp="1"/>
          </p:cNvSpPr>
          <p:nvPr>
            <p:ph type="title"/>
          </p:nvPr>
        </p:nvSpPr>
        <p:spPr>
          <a:prstGeom prst="rect">
            <a:avLst/>
          </a:prstGeom>
        </p:spPr>
        <p:txBody>
          <a:bodyPr/>
          <a:lstStyle/>
          <a:p>
            <a:r>
              <a:t>はじめに</a:t>
            </a:r>
          </a:p>
        </p:txBody>
      </p:sp>
      <p:sp>
        <p:nvSpPr>
          <p:cNvPr id="140" name="対象は、学校医や養護教諭などを念頭において作成した。だいたいスライドのテキストのみで読めるようにした。…"/>
          <p:cNvSpPr txBox="1">
            <a:spLocks noGrp="1"/>
          </p:cNvSpPr>
          <p:nvPr>
            <p:ph type="body" idx="1"/>
          </p:nvPr>
        </p:nvSpPr>
        <p:spPr>
          <a:xfrm>
            <a:off x="508000" y="3035300"/>
            <a:ext cx="11988800" cy="5369664"/>
          </a:xfrm>
          <a:prstGeom prst="rect">
            <a:avLst/>
          </a:prstGeom>
        </p:spPr>
        <p:txBody>
          <a:bodyPr/>
          <a:lstStyle/>
          <a:p>
            <a:pPr marL="360426" indent="-360426" defTabSz="502412">
              <a:spcBef>
                <a:spcPts val="3600"/>
              </a:spcBef>
              <a:buBlip>
                <a:blip r:embed="rId3"/>
              </a:buBlip>
              <a:defRPr sz="2924"/>
            </a:pPr>
            <a:r>
              <a:rPr dirty="0" err="1"/>
              <a:t>対象は、学校医や養護教諭などを念頭において作成した。だいたいスライドのテキストのみで読めるようにした</a:t>
            </a:r>
            <a:r>
              <a:rPr dirty="0"/>
              <a:t>。</a:t>
            </a:r>
          </a:p>
          <a:p>
            <a:pPr marL="360426" indent="-360426" defTabSz="502412">
              <a:spcBef>
                <a:spcPts val="3600"/>
              </a:spcBef>
              <a:buBlip>
                <a:blip r:embed="rId3"/>
              </a:buBlip>
              <a:defRPr sz="2924"/>
            </a:pPr>
            <a:r>
              <a:rPr dirty="0" err="1"/>
              <a:t>鼻骨骨折、外傷性鼓膜穿孔、その他の外傷、異物を中心に説明した</a:t>
            </a:r>
            <a:r>
              <a:rPr dirty="0"/>
              <a:t>。</a:t>
            </a:r>
          </a:p>
          <a:p>
            <a:pPr marL="360426" indent="-360426" defTabSz="502412">
              <a:spcBef>
                <a:spcPts val="3600"/>
              </a:spcBef>
              <a:buBlip>
                <a:blip r:embed="rId3"/>
              </a:buBlip>
              <a:defRPr sz="2924"/>
            </a:pPr>
            <a:r>
              <a:rPr dirty="0" err="1"/>
              <a:t>外傷それ自体ではないが、外傷に伴って起きる鼻出血や心因性難聴なども簡単に解説した</a:t>
            </a:r>
            <a:r>
              <a:rPr dirty="0"/>
              <a:t>。</a:t>
            </a:r>
          </a:p>
          <a:p>
            <a:pPr marL="360426" indent="-360426" defTabSz="502412">
              <a:spcBef>
                <a:spcPts val="3600"/>
              </a:spcBef>
              <a:buBlip>
                <a:blip r:embed="rId3"/>
              </a:buBlip>
              <a:defRPr sz="2924"/>
            </a:pPr>
            <a:r>
              <a:rPr dirty="0" err="1"/>
              <a:t>主には次スライドの二つの資料を参考にした。その他、厚生労働省や教育委員会のホームページ</a:t>
            </a:r>
            <a:endParaRPr dirty="0"/>
          </a:p>
        </p:txBody>
      </p:sp>
      <p:sp>
        <p:nvSpPr>
          <p:cNvPr id="2" name="スライド番号プレースホルダー 1">
            <a:extLst>
              <a:ext uri="{FF2B5EF4-FFF2-40B4-BE49-F238E27FC236}">
                <a16:creationId xmlns:a16="http://schemas.microsoft.com/office/drawing/2014/main" xmlns="" id="{934EEAA5-5AF6-4606-99E6-F2B9A374F0A6}"/>
              </a:ext>
            </a:extLst>
          </p:cNvPr>
          <p:cNvSpPr>
            <a:spLocks noGrp="1"/>
          </p:cNvSpPr>
          <p:nvPr>
            <p:ph type="sldNum" sz="quarter" idx="2"/>
          </p:nvPr>
        </p:nvSpPr>
        <p:spPr/>
        <p:txBody>
          <a:bodyPr/>
          <a:lstStyle/>
          <a:p>
            <a:fld id="{86CB4B4D-7CA3-9044-876B-883B54F8677D}" type="slidenum">
              <a:rPr lang="en-US" altLang="ja-JP" smtClean="0"/>
              <a:t>3</a:t>
            </a:fld>
            <a:endParaRPr lang="ja-JP" altLang="en-US"/>
          </a:p>
        </p:txBody>
      </p:sp>
      <p:sp>
        <p:nvSpPr>
          <p:cNvPr id="5" name="テキスト ボックス 4">
            <a:extLst>
              <a:ext uri="{FF2B5EF4-FFF2-40B4-BE49-F238E27FC236}">
                <a16:creationId xmlns:a16="http://schemas.microsoft.com/office/drawing/2014/main" xmlns="" id="{0D452248-E4CD-48AB-9386-239BCB60DBC6}"/>
              </a:ext>
            </a:extLst>
          </p:cNvPr>
          <p:cNvSpPr txBox="1"/>
          <p:nvPr/>
        </p:nvSpPr>
        <p:spPr>
          <a:xfrm flipH="1">
            <a:off x="4280051" y="8825964"/>
            <a:ext cx="4444698"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1pPr>
            <a:lvl2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2pPr>
            <a:lvl3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3pPr>
            <a:lvl4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4pPr>
            <a:lvl5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5pPr>
            <a:lvl6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6pPr>
            <a:lvl7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7pPr>
            <a:lvl8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8pPr>
            <a:lvl9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9pPr>
          </a:lstStyle>
          <a:p>
            <a:pPr marL="0" marR="0" indent="0" algn="ctr" defTabSz="584200" rtl="0" fontAlgn="auto" latinLnBrk="0" hangingPunct="0">
              <a:lnSpc>
                <a:spcPct val="100000"/>
              </a:lnSpc>
              <a:spcBef>
                <a:spcPts val="0"/>
              </a:spcBef>
              <a:spcAft>
                <a:spcPts val="0"/>
              </a:spcAft>
              <a:buClrTx/>
              <a:buSzTx/>
              <a:buFontTx/>
              <a:buNone/>
              <a:tabLst/>
            </a:pPr>
            <a:r>
              <a:rPr kumimoji="0" lang="ja-JP" altLang="en-US" sz="2800" b="0" i="0" u="none" strike="noStrike" cap="none" spc="0" normalizeH="0" baseline="0" dirty="0">
                <a:ln>
                  <a:noFill/>
                </a:ln>
                <a:solidFill>
                  <a:srgbClr val="606060"/>
                </a:solidFill>
                <a:effectLst/>
                <a:uFillTx/>
                <a:latin typeface="+mn-lt"/>
                <a:ea typeface="+mn-ea"/>
                <a:cs typeface="+mn-cs"/>
                <a:sym typeface="Gill Sans"/>
              </a:rPr>
              <a:t>大阪府医師会学校医部会</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咽頭外傷"/>
          <p:cNvSpPr txBox="1">
            <a:spLocks noGrp="1"/>
          </p:cNvSpPr>
          <p:nvPr>
            <p:ph type="title"/>
          </p:nvPr>
        </p:nvSpPr>
        <p:spPr>
          <a:prstGeom prst="rect">
            <a:avLst/>
          </a:prstGeom>
        </p:spPr>
        <p:txBody>
          <a:bodyPr/>
          <a:lstStyle/>
          <a:p>
            <a:r>
              <a:t>咽頭外傷</a:t>
            </a:r>
          </a:p>
        </p:txBody>
      </p:sp>
      <p:sp>
        <p:nvSpPr>
          <p:cNvPr id="311" name="箸や筆記用具などによる刺傷が多い。給食中に箸を咥えていて転倒したり、誰かがぶつかったりしておきる。…"/>
          <p:cNvSpPr txBox="1">
            <a:spLocks noGrp="1"/>
          </p:cNvSpPr>
          <p:nvPr>
            <p:ph type="body" idx="1"/>
          </p:nvPr>
        </p:nvSpPr>
        <p:spPr>
          <a:prstGeom prst="rect">
            <a:avLst/>
          </a:prstGeom>
        </p:spPr>
        <p:txBody>
          <a:bodyPr/>
          <a:lstStyle/>
          <a:p>
            <a:pPr>
              <a:buBlip>
                <a:blip r:embed="rId3"/>
              </a:buBlip>
            </a:pPr>
            <a:r>
              <a:t>箸や筆記用具などによる刺傷が多い。給食中に箸を咥えていて転倒したり、誰かがぶつかったりしておきる。</a:t>
            </a:r>
          </a:p>
          <a:p>
            <a:pPr>
              <a:buBlip>
                <a:blip r:embed="rId3"/>
              </a:buBlip>
            </a:pPr>
            <a:r>
              <a:t>深く刺さった傷口に異物が残っているときは、抜去時に大量出血することがあるので無理には抜かずにガーゼで保護して</a:t>
            </a:r>
            <a:r>
              <a:rPr>
                <a:solidFill>
                  <a:srgbClr val="FF2600"/>
                </a:solidFill>
              </a:rPr>
              <a:t>救急で</a:t>
            </a:r>
            <a:r>
              <a:t>医療機関を受診させる。（また異物の一部が折れて残ることがある。抜いたときは、その断端も一緒に持参するように）</a:t>
            </a:r>
          </a:p>
        </p:txBody>
      </p:sp>
      <p:sp>
        <p:nvSpPr>
          <p:cNvPr id="2" name="スライド番号プレースホルダー 1">
            <a:extLst>
              <a:ext uri="{FF2B5EF4-FFF2-40B4-BE49-F238E27FC236}">
                <a16:creationId xmlns:a16="http://schemas.microsoft.com/office/drawing/2014/main" xmlns="" id="{5E481379-0BAF-4EE0-806B-40076611DBBF}"/>
              </a:ext>
            </a:extLst>
          </p:cNvPr>
          <p:cNvSpPr>
            <a:spLocks noGrp="1"/>
          </p:cNvSpPr>
          <p:nvPr>
            <p:ph type="sldNum" sz="quarter" idx="2"/>
          </p:nvPr>
        </p:nvSpPr>
        <p:spPr/>
        <p:txBody>
          <a:bodyPr/>
          <a:lstStyle/>
          <a:p>
            <a:fld id="{86CB4B4D-7CA3-9044-876B-883B54F8677D}" type="slidenum">
              <a:rPr lang="en-US" altLang="ja-JP" smtClean="0"/>
              <a:t>30</a:t>
            </a:fld>
            <a:endParaRPr lang="ja-JP" altLang="en-US"/>
          </a:p>
        </p:txBody>
      </p:sp>
      <p:sp>
        <p:nvSpPr>
          <p:cNvPr id="5" name="テキスト ボックス 4">
            <a:extLst>
              <a:ext uri="{FF2B5EF4-FFF2-40B4-BE49-F238E27FC236}">
                <a16:creationId xmlns:a16="http://schemas.microsoft.com/office/drawing/2014/main" xmlns="" id="{10BB51C1-E031-4701-9BEC-C64E41E3C847}"/>
              </a:ext>
            </a:extLst>
          </p:cNvPr>
          <p:cNvSpPr txBox="1"/>
          <p:nvPr/>
        </p:nvSpPr>
        <p:spPr>
          <a:xfrm flipH="1">
            <a:off x="4296427" y="8567803"/>
            <a:ext cx="4428322" cy="5542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1pPr>
            <a:lvl2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2pPr>
            <a:lvl3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3pPr>
            <a:lvl4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4pPr>
            <a:lvl5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5pPr>
            <a:lvl6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6pPr>
            <a:lvl7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7pPr>
            <a:lvl8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8pPr>
            <a:lvl9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9pPr>
          </a:lstStyle>
          <a:p>
            <a:pPr marL="0" marR="0" indent="0" algn="ctr" defTabSz="584200" rtl="0" fontAlgn="auto" latinLnBrk="0" hangingPunct="0">
              <a:lnSpc>
                <a:spcPct val="100000"/>
              </a:lnSpc>
              <a:spcBef>
                <a:spcPts val="0"/>
              </a:spcBef>
              <a:spcAft>
                <a:spcPts val="0"/>
              </a:spcAft>
              <a:buClrTx/>
              <a:buSzTx/>
              <a:buFontTx/>
              <a:buNone/>
              <a:tabLst/>
            </a:pPr>
            <a:r>
              <a:rPr kumimoji="0" lang="ja-JP" altLang="en-US" sz="2800" b="0" i="0" u="none" strike="noStrike" cap="none" spc="0" normalizeH="0" baseline="0" dirty="0">
                <a:ln>
                  <a:noFill/>
                </a:ln>
                <a:solidFill>
                  <a:srgbClr val="606060"/>
                </a:solidFill>
                <a:effectLst/>
                <a:uFillTx/>
                <a:latin typeface="+mn-lt"/>
                <a:ea typeface="+mn-ea"/>
                <a:cs typeface="+mn-cs"/>
                <a:sym typeface="Gill Sans"/>
              </a:rPr>
              <a:t>大阪府医師会学校医部会</a:t>
            </a: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 name="頸部の外傷（喉頭・気管外傷）"/>
          <p:cNvSpPr txBox="1">
            <a:spLocks noGrp="1"/>
          </p:cNvSpPr>
          <p:nvPr>
            <p:ph type="title"/>
          </p:nvPr>
        </p:nvSpPr>
        <p:spPr>
          <a:prstGeom prst="rect">
            <a:avLst/>
          </a:prstGeom>
        </p:spPr>
        <p:txBody>
          <a:bodyPr/>
          <a:lstStyle/>
          <a:p>
            <a:r>
              <a:t>頸部の外傷（喉頭・気管外傷）</a:t>
            </a:r>
          </a:p>
        </p:txBody>
      </p:sp>
      <p:sp>
        <p:nvSpPr>
          <p:cNvPr id="316" name="表面的に見える外傷（頸部の皮膚の切傷など）は明らかであるので、ここでは、喉頭と気管の外傷を述べる。…"/>
          <p:cNvSpPr txBox="1">
            <a:spLocks noGrp="1"/>
          </p:cNvSpPr>
          <p:nvPr>
            <p:ph type="body" idx="1"/>
          </p:nvPr>
        </p:nvSpPr>
        <p:spPr>
          <a:prstGeom prst="rect">
            <a:avLst/>
          </a:prstGeom>
        </p:spPr>
        <p:txBody>
          <a:bodyPr/>
          <a:lstStyle/>
          <a:p>
            <a:pPr marL="347852" indent="-347852" defTabSz="484886">
              <a:spcBef>
                <a:spcPts val="3400"/>
              </a:spcBef>
              <a:buBlip>
                <a:blip r:embed="rId3"/>
              </a:buBlip>
              <a:defRPr sz="2822"/>
            </a:pPr>
            <a:r>
              <a:t>表面的に見える外傷（頸部の皮膚の切傷など）は明らかであるので、ここでは、喉頭と気管の外傷を述べる。</a:t>
            </a:r>
          </a:p>
          <a:p>
            <a:pPr marL="347852" indent="-347852" defTabSz="484886">
              <a:spcBef>
                <a:spcPts val="3400"/>
              </a:spcBef>
              <a:buBlip>
                <a:blip r:embed="rId3"/>
              </a:buBlip>
              <a:defRPr sz="2822"/>
            </a:pPr>
            <a:r>
              <a:t>例えば、スポーツで他人の腕が頸に強く当たったとか鉄棒で落ちるときにその鉄棒で頸を打ったとかで受傷する。頸部の皮膚表面には一見異常が明らかで無くても、喉頭や気管の軟骨に損傷を来すことがある。</a:t>
            </a:r>
          </a:p>
          <a:p>
            <a:pPr marL="347852" indent="-347852" defTabSz="484886">
              <a:spcBef>
                <a:spcPts val="3400"/>
              </a:spcBef>
              <a:buBlip>
                <a:blip r:embed="rId3"/>
              </a:buBlip>
              <a:defRPr sz="2822"/>
            </a:pPr>
            <a:r>
              <a:t>この外傷は呼吸障害を来すことに留意が必要である。また直後には問題が無くても出血で圧迫されたり腫れてきて気道が圧迫されたりして、数分〜数時間してから呼吸困難が悪化することがあるので十分な観察が必要である。</a:t>
            </a:r>
          </a:p>
        </p:txBody>
      </p:sp>
      <p:sp>
        <p:nvSpPr>
          <p:cNvPr id="2" name="スライド番号プレースホルダー 1">
            <a:extLst>
              <a:ext uri="{FF2B5EF4-FFF2-40B4-BE49-F238E27FC236}">
                <a16:creationId xmlns:a16="http://schemas.microsoft.com/office/drawing/2014/main" xmlns="" id="{F65F19B5-905B-418B-B9B8-04B927DCF993}"/>
              </a:ext>
            </a:extLst>
          </p:cNvPr>
          <p:cNvSpPr>
            <a:spLocks noGrp="1"/>
          </p:cNvSpPr>
          <p:nvPr>
            <p:ph type="sldNum" sz="quarter" idx="2"/>
          </p:nvPr>
        </p:nvSpPr>
        <p:spPr/>
        <p:txBody>
          <a:bodyPr/>
          <a:lstStyle/>
          <a:p>
            <a:fld id="{86CB4B4D-7CA3-9044-876B-883B54F8677D}" type="slidenum">
              <a:rPr lang="en-US" altLang="ja-JP" smtClean="0"/>
              <a:t>31</a:t>
            </a:fld>
            <a:endParaRPr lang="ja-JP" altLang="en-US"/>
          </a:p>
        </p:txBody>
      </p:sp>
      <p:sp>
        <p:nvSpPr>
          <p:cNvPr id="5" name="テキスト ボックス 4">
            <a:extLst>
              <a:ext uri="{FF2B5EF4-FFF2-40B4-BE49-F238E27FC236}">
                <a16:creationId xmlns:a16="http://schemas.microsoft.com/office/drawing/2014/main" xmlns="" id="{86518D7A-2391-48F4-8968-2659D329726B}"/>
              </a:ext>
            </a:extLst>
          </p:cNvPr>
          <p:cNvSpPr txBox="1"/>
          <p:nvPr/>
        </p:nvSpPr>
        <p:spPr>
          <a:xfrm flipH="1">
            <a:off x="4296427" y="8567803"/>
            <a:ext cx="4428322" cy="5542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1pPr>
            <a:lvl2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2pPr>
            <a:lvl3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3pPr>
            <a:lvl4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4pPr>
            <a:lvl5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5pPr>
            <a:lvl6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6pPr>
            <a:lvl7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7pPr>
            <a:lvl8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8pPr>
            <a:lvl9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9pPr>
          </a:lstStyle>
          <a:p>
            <a:pPr marL="0" marR="0" indent="0" algn="ctr" defTabSz="584200" rtl="0" fontAlgn="auto" latinLnBrk="0" hangingPunct="0">
              <a:lnSpc>
                <a:spcPct val="100000"/>
              </a:lnSpc>
              <a:spcBef>
                <a:spcPts val="0"/>
              </a:spcBef>
              <a:spcAft>
                <a:spcPts val="0"/>
              </a:spcAft>
              <a:buClrTx/>
              <a:buSzTx/>
              <a:buFontTx/>
              <a:buNone/>
              <a:tabLst/>
            </a:pPr>
            <a:r>
              <a:rPr kumimoji="0" lang="ja-JP" altLang="en-US" sz="2800" b="0" i="0" u="none" strike="noStrike" cap="none" spc="0" normalizeH="0" baseline="0" dirty="0">
                <a:ln>
                  <a:noFill/>
                </a:ln>
                <a:solidFill>
                  <a:srgbClr val="606060"/>
                </a:solidFill>
                <a:effectLst/>
                <a:uFillTx/>
                <a:latin typeface="+mn-lt"/>
                <a:ea typeface="+mn-ea"/>
                <a:cs typeface="+mn-cs"/>
                <a:sym typeface="Gill Sans"/>
              </a:rPr>
              <a:t>大阪府医師会学校医部会</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0" name="イメージ" descr="イメージ"/>
          <p:cNvPicPr>
            <a:picLocks noGrp="1"/>
          </p:cNvPicPr>
          <p:nvPr>
            <p:ph type="pic" idx="21"/>
          </p:nvPr>
        </p:nvPicPr>
        <p:blipFill>
          <a:blip r:embed="rId3"/>
          <a:stretch>
            <a:fillRect/>
          </a:stretch>
        </p:blipFill>
        <p:spPr>
          <a:xfrm>
            <a:off x="493619" y="2905899"/>
            <a:ext cx="5778501" cy="5854701"/>
          </a:xfrm>
          <a:prstGeom prst="rect">
            <a:avLst/>
          </a:prstGeom>
        </p:spPr>
      </p:pic>
      <p:sp>
        <p:nvSpPr>
          <p:cNvPr id="321" name="喉頭・気管外傷（解剖）"/>
          <p:cNvSpPr txBox="1">
            <a:spLocks noGrp="1"/>
          </p:cNvSpPr>
          <p:nvPr>
            <p:ph type="title"/>
          </p:nvPr>
        </p:nvSpPr>
        <p:spPr>
          <a:prstGeom prst="rect">
            <a:avLst/>
          </a:prstGeom>
        </p:spPr>
        <p:txBody>
          <a:bodyPr/>
          <a:lstStyle/>
          <a:p>
            <a:r>
              <a:t>喉頭・気管外傷（解剖）</a:t>
            </a:r>
          </a:p>
        </p:txBody>
      </p:sp>
      <p:sp>
        <p:nvSpPr>
          <p:cNvPr id="322" name="頸部には、喉仏のうらに甲状軟骨と輪状軟骨という二つの軟骨の枠組みがある。またその上（頭側）には舌骨がある。また気管には気管軟骨がある。…"/>
          <p:cNvSpPr txBox="1">
            <a:spLocks noGrp="1"/>
          </p:cNvSpPr>
          <p:nvPr>
            <p:ph type="body" sz="half" idx="1"/>
          </p:nvPr>
        </p:nvSpPr>
        <p:spPr>
          <a:prstGeom prst="rect">
            <a:avLst/>
          </a:prstGeom>
        </p:spPr>
        <p:txBody>
          <a:bodyPr/>
          <a:lstStyle/>
          <a:p>
            <a:pPr marL="360934" indent="-360934" defTabSz="572516">
              <a:spcBef>
                <a:spcPts val="3100"/>
              </a:spcBef>
              <a:buBlip>
                <a:blip r:embed="rId4"/>
              </a:buBlip>
              <a:defRPr sz="2940"/>
            </a:pPr>
            <a:r>
              <a:t>頸部には、喉仏のうらに甲状軟骨と輪状軟骨という二つの軟骨の枠組みがある。またその上（頭側）には舌骨がある。また気管には気管軟骨がある。</a:t>
            </a:r>
          </a:p>
          <a:p>
            <a:pPr marL="360934" indent="-360934" defTabSz="572516">
              <a:spcBef>
                <a:spcPts val="3100"/>
              </a:spcBef>
              <a:buBlip>
                <a:blip r:embed="rId4"/>
              </a:buBlip>
              <a:defRPr sz="2940"/>
            </a:pPr>
            <a:r>
              <a:t>これらの軟骨は気道を形作っているので、その外傷で気道が圧迫されるのが問題である。</a:t>
            </a:r>
          </a:p>
        </p:txBody>
      </p:sp>
      <p:sp>
        <p:nvSpPr>
          <p:cNvPr id="2" name="スライド番号プレースホルダー 1">
            <a:extLst>
              <a:ext uri="{FF2B5EF4-FFF2-40B4-BE49-F238E27FC236}">
                <a16:creationId xmlns:a16="http://schemas.microsoft.com/office/drawing/2014/main" xmlns="" id="{564B6E4C-9A65-4CEF-9179-88ED65CDD99B}"/>
              </a:ext>
            </a:extLst>
          </p:cNvPr>
          <p:cNvSpPr>
            <a:spLocks noGrp="1"/>
          </p:cNvSpPr>
          <p:nvPr>
            <p:ph type="sldNum" sz="quarter" idx="2"/>
          </p:nvPr>
        </p:nvSpPr>
        <p:spPr/>
        <p:txBody>
          <a:bodyPr/>
          <a:lstStyle/>
          <a:p>
            <a:fld id="{86CB4B4D-7CA3-9044-876B-883B54F8677D}" type="slidenum">
              <a:rPr lang="en-US" altLang="ja-JP" smtClean="0"/>
              <a:t>32</a:t>
            </a:fld>
            <a:endParaRPr lang="ja-JP" altLang="en-US"/>
          </a:p>
        </p:txBody>
      </p:sp>
      <p:sp>
        <p:nvSpPr>
          <p:cNvPr id="6" name="テキスト ボックス 5">
            <a:extLst>
              <a:ext uri="{FF2B5EF4-FFF2-40B4-BE49-F238E27FC236}">
                <a16:creationId xmlns:a16="http://schemas.microsoft.com/office/drawing/2014/main" xmlns="" id="{FD138EE1-E468-4E70-8629-B1532A82094D}"/>
              </a:ext>
            </a:extLst>
          </p:cNvPr>
          <p:cNvSpPr txBox="1"/>
          <p:nvPr/>
        </p:nvSpPr>
        <p:spPr>
          <a:xfrm flipH="1">
            <a:off x="6951944" y="8567803"/>
            <a:ext cx="4872624" cy="5542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1pPr>
            <a:lvl2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2pPr>
            <a:lvl3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3pPr>
            <a:lvl4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4pPr>
            <a:lvl5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5pPr>
            <a:lvl6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6pPr>
            <a:lvl7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7pPr>
            <a:lvl8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8pPr>
            <a:lvl9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9pPr>
          </a:lstStyle>
          <a:p>
            <a:pPr marL="0" marR="0" indent="0" algn="ctr" defTabSz="584200" rtl="0" fontAlgn="auto" latinLnBrk="0" hangingPunct="0">
              <a:lnSpc>
                <a:spcPct val="100000"/>
              </a:lnSpc>
              <a:spcBef>
                <a:spcPts val="0"/>
              </a:spcBef>
              <a:spcAft>
                <a:spcPts val="0"/>
              </a:spcAft>
              <a:buClrTx/>
              <a:buSzTx/>
              <a:buFontTx/>
              <a:buNone/>
              <a:tabLst/>
            </a:pPr>
            <a:r>
              <a:rPr kumimoji="0" lang="ja-JP" altLang="en-US" sz="2800" b="0" i="0" u="none" strike="noStrike" cap="none" spc="0" normalizeH="0" baseline="0" dirty="0">
                <a:ln>
                  <a:noFill/>
                </a:ln>
                <a:solidFill>
                  <a:srgbClr val="606060"/>
                </a:solidFill>
                <a:effectLst/>
                <a:uFillTx/>
                <a:latin typeface="+mn-lt"/>
                <a:ea typeface="+mn-ea"/>
                <a:cs typeface="+mn-cs"/>
                <a:sym typeface="Gill Sans"/>
              </a:rPr>
              <a:t>大阪府医師会学校医部会</a:t>
            </a: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 name="喉頭・気管外傷（対応）"/>
          <p:cNvSpPr txBox="1">
            <a:spLocks noGrp="1"/>
          </p:cNvSpPr>
          <p:nvPr>
            <p:ph type="title"/>
          </p:nvPr>
        </p:nvSpPr>
        <p:spPr>
          <a:prstGeom prst="rect">
            <a:avLst/>
          </a:prstGeom>
        </p:spPr>
        <p:txBody>
          <a:bodyPr/>
          <a:lstStyle/>
          <a:p>
            <a:r>
              <a:t>喉頭・気管外傷（対応）</a:t>
            </a:r>
          </a:p>
        </p:txBody>
      </p:sp>
      <p:sp>
        <p:nvSpPr>
          <p:cNvPr id="327" name="呼吸障害がある場合：可能な範囲内での気道確保（下顎挙上とか）を行いつつ、救急車を要請すべきと考えられる。…"/>
          <p:cNvSpPr txBox="1">
            <a:spLocks noGrp="1"/>
          </p:cNvSpPr>
          <p:nvPr>
            <p:ph type="body" idx="1"/>
          </p:nvPr>
        </p:nvSpPr>
        <p:spPr>
          <a:prstGeom prst="rect">
            <a:avLst/>
          </a:prstGeom>
        </p:spPr>
        <p:txBody>
          <a:bodyPr/>
          <a:lstStyle/>
          <a:p>
            <a:pPr>
              <a:buBlip>
                <a:blip r:embed="rId3"/>
              </a:buBlip>
            </a:pPr>
            <a:r>
              <a:t>呼吸障害がある場合：可能な範囲内での気道確保（下顎挙上とか）を行いつつ、</a:t>
            </a:r>
            <a:r>
              <a:rPr>
                <a:solidFill>
                  <a:srgbClr val="FF2600"/>
                </a:solidFill>
              </a:rPr>
              <a:t>救急車を</a:t>
            </a:r>
            <a:r>
              <a:t>要請すべきと考えられる。</a:t>
            </a:r>
          </a:p>
          <a:p>
            <a:pPr>
              <a:buBlip>
                <a:blip r:embed="rId3"/>
              </a:buBlip>
            </a:pPr>
            <a:r>
              <a:t>呼吸障害が無い場合：頸部の打撲痕、頸部変形、嗄声、嚥下障害があれば</a:t>
            </a:r>
            <a:r>
              <a:rPr>
                <a:solidFill>
                  <a:srgbClr val="FF2600"/>
                </a:solidFill>
              </a:rPr>
              <a:t>すぐに</a:t>
            </a:r>
            <a:r>
              <a:t>病院を受診させる。このような所見・症状がなくても、後になって喉頭浮腫が出現し、呼吸困難に至ることもあるので、数時間はしっかり観察しその後も上記のような症状があれば医療機関を受診するように保護者に申し伝えるべきである。</a:t>
            </a:r>
          </a:p>
        </p:txBody>
      </p:sp>
      <p:sp>
        <p:nvSpPr>
          <p:cNvPr id="2" name="スライド番号プレースホルダー 1">
            <a:extLst>
              <a:ext uri="{FF2B5EF4-FFF2-40B4-BE49-F238E27FC236}">
                <a16:creationId xmlns:a16="http://schemas.microsoft.com/office/drawing/2014/main" xmlns="" id="{CEA068B1-708F-4777-B5DF-D4DB6F38C88B}"/>
              </a:ext>
            </a:extLst>
          </p:cNvPr>
          <p:cNvSpPr>
            <a:spLocks noGrp="1"/>
          </p:cNvSpPr>
          <p:nvPr>
            <p:ph type="sldNum" sz="quarter" idx="2"/>
          </p:nvPr>
        </p:nvSpPr>
        <p:spPr/>
        <p:txBody>
          <a:bodyPr/>
          <a:lstStyle/>
          <a:p>
            <a:fld id="{86CB4B4D-7CA3-9044-876B-883B54F8677D}" type="slidenum">
              <a:rPr lang="en-US" altLang="ja-JP" smtClean="0"/>
              <a:t>33</a:t>
            </a:fld>
            <a:endParaRPr lang="ja-JP" altLang="en-US"/>
          </a:p>
        </p:txBody>
      </p:sp>
      <p:sp>
        <p:nvSpPr>
          <p:cNvPr id="5" name="テキスト ボックス 4">
            <a:extLst>
              <a:ext uri="{FF2B5EF4-FFF2-40B4-BE49-F238E27FC236}">
                <a16:creationId xmlns:a16="http://schemas.microsoft.com/office/drawing/2014/main" xmlns="" id="{83B5B97F-91B2-464F-B383-DD3EF918C158}"/>
              </a:ext>
            </a:extLst>
          </p:cNvPr>
          <p:cNvSpPr txBox="1"/>
          <p:nvPr/>
        </p:nvSpPr>
        <p:spPr>
          <a:xfrm flipH="1">
            <a:off x="4296427" y="8567803"/>
            <a:ext cx="4428322" cy="5542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1pPr>
            <a:lvl2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2pPr>
            <a:lvl3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3pPr>
            <a:lvl4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4pPr>
            <a:lvl5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5pPr>
            <a:lvl6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6pPr>
            <a:lvl7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7pPr>
            <a:lvl8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8pPr>
            <a:lvl9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9pPr>
          </a:lstStyle>
          <a:p>
            <a:pPr marL="0" marR="0" indent="0" algn="ctr" defTabSz="584200" rtl="0" fontAlgn="auto" latinLnBrk="0" hangingPunct="0">
              <a:lnSpc>
                <a:spcPct val="100000"/>
              </a:lnSpc>
              <a:spcBef>
                <a:spcPts val="0"/>
              </a:spcBef>
              <a:spcAft>
                <a:spcPts val="0"/>
              </a:spcAft>
              <a:buClrTx/>
              <a:buSzTx/>
              <a:buFontTx/>
              <a:buNone/>
              <a:tabLst/>
            </a:pPr>
            <a:r>
              <a:rPr kumimoji="0" lang="ja-JP" altLang="en-US" sz="2800" b="0" i="0" u="none" strike="noStrike" cap="none" spc="0" normalizeH="0" baseline="0" dirty="0">
                <a:ln>
                  <a:noFill/>
                </a:ln>
                <a:solidFill>
                  <a:srgbClr val="606060"/>
                </a:solidFill>
                <a:effectLst/>
                <a:uFillTx/>
                <a:latin typeface="+mn-lt"/>
                <a:ea typeface="+mn-ea"/>
                <a:cs typeface="+mn-cs"/>
                <a:sym typeface="Gill Sans"/>
              </a:rPr>
              <a:t>大阪府医師会学校医部会</a:t>
            </a: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 name="アビュースによる外傷"/>
          <p:cNvSpPr txBox="1">
            <a:spLocks noGrp="1"/>
          </p:cNvSpPr>
          <p:nvPr>
            <p:ph type="title"/>
          </p:nvPr>
        </p:nvSpPr>
        <p:spPr>
          <a:prstGeom prst="rect">
            <a:avLst/>
          </a:prstGeom>
        </p:spPr>
        <p:txBody>
          <a:bodyPr/>
          <a:lstStyle/>
          <a:p>
            <a:r>
              <a:rPr lang="ja-JP" altLang="en-US" dirty="0"/>
              <a:t>虐待</a:t>
            </a:r>
            <a:r>
              <a:rPr dirty="0" err="1"/>
              <a:t>による外傷</a:t>
            </a:r>
            <a:endParaRPr dirty="0"/>
          </a:p>
        </p:txBody>
      </p:sp>
      <p:sp>
        <p:nvSpPr>
          <p:cNvPr id="332" name="一般的な転倒や衝突などで打撲すると考えにくい場所に瘢痕がある場合は、アビュースによるものの可能性があります。…"/>
          <p:cNvSpPr txBox="1">
            <a:spLocks noGrp="1"/>
          </p:cNvSpPr>
          <p:nvPr>
            <p:ph type="body" idx="1"/>
          </p:nvPr>
        </p:nvSpPr>
        <p:spPr>
          <a:prstGeom prst="rect">
            <a:avLst/>
          </a:prstGeom>
        </p:spPr>
        <p:txBody>
          <a:bodyPr/>
          <a:lstStyle/>
          <a:p>
            <a:pPr>
              <a:buBlip>
                <a:blip r:embed="rId2"/>
              </a:buBlip>
            </a:pPr>
            <a:r>
              <a:rPr dirty="0" err="1"/>
              <a:t>一般的な転倒や衝突などで打撲すると考えにくい場所に瘢痕がある場合は</a:t>
            </a:r>
            <a:r>
              <a:rPr dirty="0"/>
              <a:t>、</a:t>
            </a:r>
            <a:r>
              <a:rPr lang="ja-JP" altLang="en-US" dirty="0"/>
              <a:t>虐待</a:t>
            </a:r>
            <a:r>
              <a:rPr dirty="0" err="1"/>
              <a:t>によるものの可能性があります</a:t>
            </a:r>
            <a:r>
              <a:rPr dirty="0"/>
              <a:t>。</a:t>
            </a:r>
          </a:p>
          <a:p>
            <a:pPr>
              <a:buBlip>
                <a:blip r:embed="rId2"/>
              </a:buBlip>
            </a:pPr>
            <a:r>
              <a:rPr dirty="0" err="1"/>
              <a:t>例えばマスクで見えない場所などです</a:t>
            </a:r>
            <a:r>
              <a:rPr dirty="0"/>
              <a:t>。</a:t>
            </a:r>
          </a:p>
        </p:txBody>
      </p:sp>
      <p:sp>
        <p:nvSpPr>
          <p:cNvPr id="2" name="スライド番号プレースホルダー 1">
            <a:extLst>
              <a:ext uri="{FF2B5EF4-FFF2-40B4-BE49-F238E27FC236}">
                <a16:creationId xmlns:a16="http://schemas.microsoft.com/office/drawing/2014/main" xmlns="" id="{4354F081-A554-4B33-B7CD-C5B12D14B1E9}"/>
              </a:ext>
            </a:extLst>
          </p:cNvPr>
          <p:cNvSpPr>
            <a:spLocks noGrp="1"/>
          </p:cNvSpPr>
          <p:nvPr>
            <p:ph type="sldNum" sz="quarter" idx="2"/>
          </p:nvPr>
        </p:nvSpPr>
        <p:spPr/>
        <p:txBody>
          <a:bodyPr/>
          <a:lstStyle/>
          <a:p>
            <a:fld id="{86CB4B4D-7CA3-9044-876B-883B54F8677D}" type="slidenum">
              <a:rPr lang="en-US" altLang="ja-JP" smtClean="0"/>
              <a:t>34</a:t>
            </a:fld>
            <a:endParaRPr lang="ja-JP" altLang="en-US"/>
          </a:p>
        </p:txBody>
      </p:sp>
      <p:sp>
        <p:nvSpPr>
          <p:cNvPr id="5" name="テキスト ボックス 4">
            <a:extLst>
              <a:ext uri="{FF2B5EF4-FFF2-40B4-BE49-F238E27FC236}">
                <a16:creationId xmlns:a16="http://schemas.microsoft.com/office/drawing/2014/main" xmlns="" id="{0954C2F1-E36E-40A5-82F7-B4702BF4E801}"/>
              </a:ext>
            </a:extLst>
          </p:cNvPr>
          <p:cNvSpPr txBox="1"/>
          <p:nvPr/>
        </p:nvSpPr>
        <p:spPr>
          <a:xfrm flipH="1">
            <a:off x="4296427" y="8567803"/>
            <a:ext cx="4428322" cy="5542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1pPr>
            <a:lvl2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2pPr>
            <a:lvl3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3pPr>
            <a:lvl4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4pPr>
            <a:lvl5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5pPr>
            <a:lvl6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6pPr>
            <a:lvl7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7pPr>
            <a:lvl8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8pPr>
            <a:lvl9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9pPr>
          </a:lstStyle>
          <a:p>
            <a:pPr marL="0" marR="0" indent="0" algn="ctr" defTabSz="584200" rtl="0" fontAlgn="auto" latinLnBrk="0" hangingPunct="0">
              <a:lnSpc>
                <a:spcPct val="100000"/>
              </a:lnSpc>
              <a:spcBef>
                <a:spcPts val="0"/>
              </a:spcBef>
              <a:spcAft>
                <a:spcPts val="0"/>
              </a:spcAft>
              <a:buClrTx/>
              <a:buSzTx/>
              <a:buFontTx/>
              <a:buNone/>
              <a:tabLst/>
            </a:pPr>
            <a:r>
              <a:rPr kumimoji="0" lang="ja-JP" altLang="en-US" sz="2800" b="0" i="0" u="none" strike="noStrike" cap="none" spc="0" normalizeH="0" baseline="0" dirty="0">
                <a:ln>
                  <a:noFill/>
                </a:ln>
                <a:solidFill>
                  <a:srgbClr val="606060"/>
                </a:solidFill>
                <a:effectLst/>
                <a:uFillTx/>
                <a:latin typeface="+mn-lt"/>
                <a:ea typeface="+mn-ea"/>
                <a:cs typeface="+mn-cs"/>
                <a:sym typeface="Gill Sans"/>
              </a:rPr>
              <a:t>大阪府医師会学校医部会</a:t>
            </a: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 name="3. 耳の外傷：外傷性鼓膜穿孔、音響外傷、耳介の外傷などー後編"/>
          <p:cNvSpPr txBox="1">
            <a:spLocks noGrp="1"/>
          </p:cNvSpPr>
          <p:nvPr>
            <p:ph type="title"/>
          </p:nvPr>
        </p:nvSpPr>
        <p:spPr>
          <a:prstGeom prst="rect">
            <a:avLst/>
          </a:prstGeom>
        </p:spPr>
        <p:txBody>
          <a:bodyPr/>
          <a:lstStyle>
            <a:lvl1pPr defTabSz="549148">
              <a:defRPr sz="6016"/>
            </a:lvl1pPr>
          </a:lstStyle>
          <a:p>
            <a:r>
              <a:t>3. 耳の外傷：外傷性鼓膜穿孔、音響外傷、耳介の外傷などー後編</a:t>
            </a:r>
          </a:p>
        </p:txBody>
      </p:sp>
      <p:sp>
        <p:nvSpPr>
          <p:cNvPr id="2" name="スライド番号プレースホルダー 1">
            <a:extLst>
              <a:ext uri="{FF2B5EF4-FFF2-40B4-BE49-F238E27FC236}">
                <a16:creationId xmlns:a16="http://schemas.microsoft.com/office/drawing/2014/main" xmlns="" id="{AF231A0C-6167-49FB-A539-C1F79E88B05D}"/>
              </a:ext>
            </a:extLst>
          </p:cNvPr>
          <p:cNvSpPr>
            <a:spLocks noGrp="1"/>
          </p:cNvSpPr>
          <p:nvPr>
            <p:ph type="sldNum" sz="quarter" idx="2"/>
          </p:nvPr>
        </p:nvSpPr>
        <p:spPr/>
        <p:txBody>
          <a:bodyPr/>
          <a:lstStyle/>
          <a:p>
            <a:fld id="{86CB4B4D-7CA3-9044-876B-883B54F8677D}" type="slidenum">
              <a:rPr lang="en-US" altLang="ja-JP" smtClean="0"/>
              <a:t>35</a:t>
            </a:fld>
            <a:endParaRPr lang="ja-JP" altLang="en-US"/>
          </a:p>
        </p:txBody>
      </p:sp>
      <p:sp>
        <p:nvSpPr>
          <p:cNvPr id="4" name="テキスト ボックス 3">
            <a:extLst>
              <a:ext uri="{FF2B5EF4-FFF2-40B4-BE49-F238E27FC236}">
                <a16:creationId xmlns:a16="http://schemas.microsoft.com/office/drawing/2014/main" xmlns="" id="{40C42876-4FFC-4D61-9200-41C931DAA8EC}"/>
              </a:ext>
            </a:extLst>
          </p:cNvPr>
          <p:cNvSpPr txBox="1"/>
          <p:nvPr/>
        </p:nvSpPr>
        <p:spPr>
          <a:xfrm flipH="1">
            <a:off x="4296427" y="8567803"/>
            <a:ext cx="4428322" cy="5542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1pPr>
            <a:lvl2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2pPr>
            <a:lvl3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3pPr>
            <a:lvl4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4pPr>
            <a:lvl5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5pPr>
            <a:lvl6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6pPr>
            <a:lvl7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7pPr>
            <a:lvl8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8pPr>
            <a:lvl9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9pPr>
          </a:lstStyle>
          <a:p>
            <a:pPr marL="0" marR="0" indent="0" algn="ctr" defTabSz="584200" rtl="0" fontAlgn="auto" latinLnBrk="0" hangingPunct="0">
              <a:lnSpc>
                <a:spcPct val="100000"/>
              </a:lnSpc>
              <a:spcBef>
                <a:spcPts val="0"/>
              </a:spcBef>
              <a:spcAft>
                <a:spcPts val="0"/>
              </a:spcAft>
              <a:buClrTx/>
              <a:buSzTx/>
              <a:buFontTx/>
              <a:buNone/>
              <a:tabLst/>
            </a:pPr>
            <a:r>
              <a:rPr kumimoji="0" lang="ja-JP" altLang="en-US" sz="2800" b="0" i="0" u="none" strike="noStrike" cap="none" spc="0" normalizeH="0" baseline="0" dirty="0">
                <a:ln>
                  <a:noFill/>
                </a:ln>
                <a:solidFill>
                  <a:srgbClr val="606060"/>
                </a:solidFill>
                <a:effectLst/>
                <a:uFillTx/>
                <a:latin typeface="+mn-lt"/>
                <a:ea typeface="+mn-ea"/>
                <a:cs typeface="+mn-cs"/>
                <a:sym typeface="Gill Sans"/>
              </a:rPr>
              <a:t>大阪府医師会学校医部会</a:t>
            </a: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 name="4. 異物（耳・鼻・咽喉・気道）ー後編"/>
          <p:cNvSpPr txBox="1">
            <a:spLocks noGrp="1"/>
          </p:cNvSpPr>
          <p:nvPr>
            <p:ph type="title"/>
          </p:nvPr>
        </p:nvSpPr>
        <p:spPr>
          <a:prstGeom prst="rect">
            <a:avLst/>
          </a:prstGeom>
        </p:spPr>
        <p:txBody>
          <a:bodyPr/>
          <a:lstStyle>
            <a:lvl1pPr defTabSz="549148">
              <a:defRPr sz="6016"/>
            </a:lvl1pPr>
          </a:lstStyle>
          <a:p>
            <a:r>
              <a:t>4. 異物（耳・鼻・咽喉・気道）ー後編</a:t>
            </a:r>
          </a:p>
        </p:txBody>
      </p:sp>
      <p:sp>
        <p:nvSpPr>
          <p:cNvPr id="2" name="スライド番号プレースホルダー 1">
            <a:extLst>
              <a:ext uri="{FF2B5EF4-FFF2-40B4-BE49-F238E27FC236}">
                <a16:creationId xmlns:a16="http://schemas.microsoft.com/office/drawing/2014/main" xmlns="" id="{34B7F04F-8788-4AC7-B8B0-E5E8F9B2AB32}"/>
              </a:ext>
            </a:extLst>
          </p:cNvPr>
          <p:cNvSpPr>
            <a:spLocks noGrp="1"/>
          </p:cNvSpPr>
          <p:nvPr>
            <p:ph type="sldNum" sz="quarter" idx="2"/>
          </p:nvPr>
        </p:nvSpPr>
        <p:spPr/>
        <p:txBody>
          <a:bodyPr/>
          <a:lstStyle/>
          <a:p>
            <a:fld id="{86CB4B4D-7CA3-9044-876B-883B54F8677D}" type="slidenum">
              <a:rPr lang="en-US" altLang="ja-JP" smtClean="0"/>
              <a:t>36</a:t>
            </a:fld>
            <a:endParaRPr lang="ja-JP" altLang="en-US"/>
          </a:p>
        </p:txBody>
      </p:sp>
      <p:sp>
        <p:nvSpPr>
          <p:cNvPr id="4" name="テキスト ボックス 3">
            <a:extLst>
              <a:ext uri="{FF2B5EF4-FFF2-40B4-BE49-F238E27FC236}">
                <a16:creationId xmlns:a16="http://schemas.microsoft.com/office/drawing/2014/main" xmlns="" id="{E1C1CD94-B4B4-4D5E-B672-A9582D49B0D0}"/>
              </a:ext>
            </a:extLst>
          </p:cNvPr>
          <p:cNvSpPr txBox="1"/>
          <p:nvPr/>
        </p:nvSpPr>
        <p:spPr>
          <a:xfrm flipH="1">
            <a:off x="4296427" y="8567803"/>
            <a:ext cx="4428322" cy="5542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1pPr>
            <a:lvl2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2pPr>
            <a:lvl3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3pPr>
            <a:lvl4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4pPr>
            <a:lvl5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5pPr>
            <a:lvl6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6pPr>
            <a:lvl7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7pPr>
            <a:lvl8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8pPr>
            <a:lvl9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9pPr>
          </a:lstStyle>
          <a:p>
            <a:pPr marL="0" marR="0" indent="0" algn="ctr" defTabSz="584200" rtl="0" fontAlgn="auto" latinLnBrk="0" hangingPunct="0">
              <a:lnSpc>
                <a:spcPct val="100000"/>
              </a:lnSpc>
              <a:spcBef>
                <a:spcPts val="0"/>
              </a:spcBef>
              <a:spcAft>
                <a:spcPts val="0"/>
              </a:spcAft>
              <a:buClrTx/>
              <a:buSzTx/>
              <a:buFontTx/>
              <a:buNone/>
              <a:tabLst/>
            </a:pPr>
            <a:r>
              <a:rPr kumimoji="0" lang="ja-JP" altLang="en-US" sz="2800" b="0" i="0" u="none" strike="noStrike" cap="none" spc="0" normalizeH="0" baseline="0" dirty="0">
                <a:ln>
                  <a:noFill/>
                </a:ln>
                <a:solidFill>
                  <a:srgbClr val="606060"/>
                </a:solidFill>
                <a:effectLst/>
                <a:uFillTx/>
                <a:latin typeface="+mn-lt"/>
                <a:ea typeface="+mn-ea"/>
                <a:cs typeface="+mn-cs"/>
                <a:sym typeface="Gill Sans"/>
              </a:rPr>
              <a:t>大阪府医師会学校医部会</a:t>
            </a:r>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 name="5. 学校給食における誤嚥・窒息ー後編"/>
          <p:cNvSpPr txBox="1">
            <a:spLocks noGrp="1"/>
          </p:cNvSpPr>
          <p:nvPr>
            <p:ph type="title"/>
          </p:nvPr>
        </p:nvSpPr>
        <p:spPr>
          <a:prstGeom prst="rect">
            <a:avLst/>
          </a:prstGeom>
        </p:spPr>
        <p:txBody>
          <a:bodyPr/>
          <a:lstStyle>
            <a:lvl1pPr defTabSz="549148">
              <a:defRPr sz="6016"/>
            </a:lvl1pPr>
          </a:lstStyle>
          <a:p>
            <a:r>
              <a:t>5. 学校給食における誤嚥・窒息ー後編</a:t>
            </a:r>
          </a:p>
        </p:txBody>
      </p:sp>
      <p:sp>
        <p:nvSpPr>
          <p:cNvPr id="2" name="スライド番号プレースホルダー 1">
            <a:extLst>
              <a:ext uri="{FF2B5EF4-FFF2-40B4-BE49-F238E27FC236}">
                <a16:creationId xmlns:a16="http://schemas.microsoft.com/office/drawing/2014/main" xmlns="" id="{4A9B2ED2-5797-4385-8BCB-F8BD0E7289FE}"/>
              </a:ext>
            </a:extLst>
          </p:cNvPr>
          <p:cNvSpPr>
            <a:spLocks noGrp="1"/>
          </p:cNvSpPr>
          <p:nvPr>
            <p:ph type="sldNum" sz="quarter" idx="2"/>
          </p:nvPr>
        </p:nvSpPr>
        <p:spPr/>
        <p:txBody>
          <a:bodyPr/>
          <a:lstStyle/>
          <a:p>
            <a:fld id="{86CB4B4D-7CA3-9044-876B-883B54F8677D}" type="slidenum">
              <a:rPr lang="en-US" altLang="ja-JP" smtClean="0"/>
              <a:t>37</a:t>
            </a:fld>
            <a:endParaRPr lang="ja-JP" altLang="en-US"/>
          </a:p>
        </p:txBody>
      </p:sp>
      <p:sp>
        <p:nvSpPr>
          <p:cNvPr id="4" name="テキスト ボックス 3">
            <a:extLst>
              <a:ext uri="{FF2B5EF4-FFF2-40B4-BE49-F238E27FC236}">
                <a16:creationId xmlns:a16="http://schemas.microsoft.com/office/drawing/2014/main" xmlns="" id="{13FD3F1F-4101-42F5-A5E4-07B176F0C086}"/>
              </a:ext>
            </a:extLst>
          </p:cNvPr>
          <p:cNvSpPr txBox="1"/>
          <p:nvPr/>
        </p:nvSpPr>
        <p:spPr>
          <a:xfrm flipH="1">
            <a:off x="4296427" y="8567803"/>
            <a:ext cx="4428322" cy="5542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1pPr>
            <a:lvl2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2pPr>
            <a:lvl3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3pPr>
            <a:lvl4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4pPr>
            <a:lvl5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5pPr>
            <a:lvl6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6pPr>
            <a:lvl7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7pPr>
            <a:lvl8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8pPr>
            <a:lvl9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9pPr>
          </a:lstStyle>
          <a:p>
            <a:pPr marL="0" marR="0" indent="0" algn="ctr" defTabSz="584200" rtl="0" fontAlgn="auto" latinLnBrk="0" hangingPunct="0">
              <a:lnSpc>
                <a:spcPct val="100000"/>
              </a:lnSpc>
              <a:spcBef>
                <a:spcPts val="0"/>
              </a:spcBef>
              <a:spcAft>
                <a:spcPts val="0"/>
              </a:spcAft>
              <a:buClrTx/>
              <a:buSzTx/>
              <a:buFontTx/>
              <a:buNone/>
              <a:tabLst/>
            </a:pPr>
            <a:r>
              <a:rPr kumimoji="0" lang="ja-JP" altLang="en-US" sz="2800" b="0" i="0" u="none" strike="noStrike" cap="none" spc="0" normalizeH="0" baseline="0" dirty="0">
                <a:ln>
                  <a:noFill/>
                </a:ln>
                <a:solidFill>
                  <a:srgbClr val="606060"/>
                </a:solidFill>
                <a:effectLst/>
                <a:uFillTx/>
                <a:latin typeface="+mn-lt"/>
                <a:ea typeface="+mn-ea"/>
                <a:cs typeface="+mn-cs"/>
                <a:sym typeface="Gill Sans"/>
              </a:rPr>
              <a:t>大阪府医師会学校医部会</a:t>
            </a:r>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 name="さいごに"/>
          <p:cNvSpPr txBox="1">
            <a:spLocks noGrp="1"/>
          </p:cNvSpPr>
          <p:nvPr>
            <p:ph type="title"/>
          </p:nvPr>
        </p:nvSpPr>
        <p:spPr>
          <a:prstGeom prst="rect">
            <a:avLst/>
          </a:prstGeom>
        </p:spPr>
        <p:txBody>
          <a:bodyPr/>
          <a:lstStyle/>
          <a:p>
            <a:r>
              <a:t>さいごに</a:t>
            </a:r>
          </a:p>
        </p:txBody>
      </p:sp>
      <p:sp>
        <p:nvSpPr>
          <p:cNvPr id="341" name="今回のテーマは外傷でしたが、外傷はすなわち何らかの事故であり、加害者がいる場合は特にそうですし、仮にそうで無くても学校の管理責任が問われたりするので、直後の状態の記録が大切になります。…"/>
          <p:cNvSpPr txBox="1">
            <a:spLocks noGrp="1"/>
          </p:cNvSpPr>
          <p:nvPr>
            <p:ph type="body" idx="1"/>
          </p:nvPr>
        </p:nvSpPr>
        <p:spPr>
          <a:prstGeom prst="rect">
            <a:avLst/>
          </a:prstGeom>
        </p:spPr>
        <p:txBody>
          <a:bodyPr/>
          <a:lstStyle/>
          <a:p>
            <a:pPr>
              <a:buBlip>
                <a:blip r:embed="rId3"/>
              </a:buBlip>
            </a:pPr>
            <a:r>
              <a:t>今回のテーマは外傷でしたが、外傷はすなわち何らかの事故であり、加害者がいる場合は特にそうですし、仮にそうで無くても学校の管理責任が問われたりするので、直後の状態の記録が大切になります。</a:t>
            </a:r>
          </a:p>
          <a:p>
            <a:pPr>
              <a:buBlip>
                <a:blip r:embed="rId3"/>
              </a:buBlip>
            </a:pPr>
            <a:r>
              <a:t>必ずしも対応に緊急を要しない場合もあるかもしれませんが、速やかに医療機関を受診させるようにお願いします。</a:t>
            </a:r>
          </a:p>
        </p:txBody>
      </p:sp>
      <p:sp>
        <p:nvSpPr>
          <p:cNvPr id="2" name="スライド番号プレースホルダー 1">
            <a:extLst>
              <a:ext uri="{FF2B5EF4-FFF2-40B4-BE49-F238E27FC236}">
                <a16:creationId xmlns:a16="http://schemas.microsoft.com/office/drawing/2014/main" xmlns="" id="{0A66A972-EBDD-4564-B637-7316F81D4F05}"/>
              </a:ext>
            </a:extLst>
          </p:cNvPr>
          <p:cNvSpPr>
            <a:spLocks noGrp="1"/>
          </p:cNvSpPr>
          <p:nvPr>
            <p:ph type="sldNum" sz="quarter" idx="2"/>
          </p:nvPr>
        </p:nvSpPr>
        <p:spPr/>
        <p:txBody>
          <a:bodyPr/>
          <a:lstStyle/>
          <a:p>
            <a:fld id="{86CB4B4D-7CA3-9044-876B-883B54F8677D}" type="slidenum">
              <a:rPr lang="en-US" altLang="ja-JP" smtClean="0"/>
              <a:t>38</a:t>
            </a:fld>
            <a:endParaRPr lang="ja-JP" altLang="en-US"/>
          </a:p>
        </p:txBody>
      </p:sp>
      <p:sp>
        <p:nvSpPr>
          <p:cNvPr id="5" name="テキスト ボックス 4">
            <a:extLst>
              <a:ext uri="{FF2B5EF4-FFF2-40B4-BE49-F238E27FC236}">
                <a16:creationId xmlns:a16="http://schemas.microsoft.com/office/drawing/2014/main" xmlns="" id="{500B8BF9-5D91-48D5-9658-4EE398763D67}"/>
              </a:ext>
            </a:extLst>
          </p:cNvPr>
          <p:cNvSpPr txBox="1"/>
          <p:nvPr/>
        </p:nvSpPr>
        <p:spPr>
          <a:xfrm flipH="1">
            <a:off x="4296427" y="8567803"/>
            <a:ext cx="4428322" cy="5542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1pPr>
            <a:lvl2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2pPr>
            <a:lvl3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3pPr>
            <a:lvl4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4pPr>
            <a:lvl5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5pPr>
            <a:lvl6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6pPr>
            <a:lvl7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7pPr>
            <a:lvl8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8pPr>
            <a:lvl9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9pPr>
          </a:lstStyle>
          <a:p>
            <a:pPr marL="0" marR="0" indent="0" algn="ctr" defTabSz="584200" rtl="0" fontAlgn="auto" latinLnBrk="0" hangingPunct="0">
              <a:lnSpc>
                <a:spcPct val="100000"/>
              </a:lnSpc>
              <a:spcBef>
                <a:spcPts val="0"/>
              </a:spcBef>
              <a:spcAft>
                <a:spcPts val="0"/>
              </a:spcAft>
              <a:buClrTx/>
              <a:buSzTx/>
              <a:buFontTx/>
              <a:buNone/>
              <a:tabLst/>
            </a:pPr>
            <a:r>
              <a:rPr kumimoji="0" lang="ja-JP" altLang="en-US" sz="2800" b="0" i="0" u="none" strike="noStrike" cap="none" spc="0" normalizeH="0" baseline="0" dirty="0">
                <a:ln>
                  <a:noFill/>
                </a:ln>
                <a:solidFill>
                  <a:srgbClr val="606060"/>
                </a:solidFill>
                <a:effectLst/>
                <a:uFillTx/>
                <a:latin typeface="+mn-lt"/>
                <a:ea typeface="+mn-ea"/>
                <a:cs typeface="+mn-cs"/>
                <a:sym typeface="Gill Sans"/>
              </a:rPr>
              <a:t>大阪府医師会学校医部会</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 name="イメージ" descr="イメージ"/>
          <p:cNvPicPr>
            <a:picLocks noGrp="1"/>
          </p:cNvPicPr>
          <p:nvPr>
            <p:ph type="pic" idx="21"/>
          </p:nvPr>
        </p:nvPicPr>
        <p:blipFill>
          <a:blip r:embed="rId3"/>
          <a:stretch>
            <a:fillRect/>
          </a:stretch>
        </p:blipFill>
        <p:spPr>
          <a:xfrm>
            <a:off x="6678519" y="892949"/>
            <a:ext cx="5829301" cy="7861301"/>
          </a:xfrm>
          <a:prstGeom prst="rect">
            <a:avLst/>
          </a:prstGeom>
        </p:spPr>
      </p:pic>
      <p:sp>
        <p:nvSpPr>
          <p:cNvPr id="145" name="新耳鼻咽喉科学…"/>
          <p:cNvSpPr txBox="1">
            <a:spLocks noGrp="1"/>
          </p:cNvSpPr>
          <p:nvPr>
            <p:ph type="title"/>
          </p:nvPr>
        </p:nvSpPr>
        <p:spPr>
          <a:prstGeom prst="rect">
            <a:avLst/>
          </a:prstGeom>
        </p:spPr>
        <p:txBody>
          <a:bodyPr/>
          <a:lstStyle/>
          <a:p>
            <a:pPr defTabSz="560831">
              <a:defRPr sz="6144"/>
            </a:pPr>
            <a:r>
              <a:t>新耳鼻咽喉科学</a:t>
            </a:r>
          </a:p>
          <a:p>
            <a:pPr defTabSz="560831">
              <a:defRPr sz="6144"/>
            </a:pPr>
            <a:endParaRPr/>
          </a:p>
          <a:p>
            <a:pPr defTabSz="560831">
              <a:defRPr sz="6144"/>
            </a:pPr>
            <a:r>
              <a:t>東京大学名誉教授</a:t>
            </a:r>
          </a:p>
          <a:p>
            <a:pPr defTabSz="560831">
              <a:defRPr sz="6144"/>
            </a:pPr>
            <a:r>
              <a:t>切替一郎　原著</a:t>
            </a:r>
          </a:p>
          <a:p>
            <a:pPr defTabSz="560831">
              <a:defRPr sz="6144"/>
            </a:pPr>
            <a:r>
              <a:t>野村恭也　編著</a:t>
            </a:r>
          </a:p>
        </p:txBody>
      </p:sp>
      <p:sp>
        <p:nvSpPr>
          <p:cNvPr id="146" name="参考にした書籍①"/>
          <p:cNvSpPr txBox="1">
            <a:spLocks noGrp="1"/>
          </p:cNvSpPr>
          <p:nvPr>
            <p:ph type="body" sz="quarter" idx="1"/>
          </p:nvPr>
        </p:nvSpPr>
        <p:spPr>
          <a:prstGeom prst="rect">
            <a:avLst/>
          </a:prstGeom>
        </p:spPr>
        <p:txBody>
          <a:bodyPr/>
          <a:lstStyle/>
          <a:p>
            <a:r>
              <a:t>参考にした書籍①</a:t>
            </a:r>
          </a:p>
        </p:txBody>
      </p:sp>
      <p:sp>
        <p:nvSpPr>
          <p:cNvPr id="2" name="スライド番号プレースホルダー 1">
            <a:extLst>
              <a:ext uri="{FF2B5EF4-FFF2-40B4-BE49-F238E27FC236}">
                <a16:creationId xmlns:a16="http://schemas.microsoft.com/office/drawing/2014/main" xmlns="" id="{AB06E7FB-1ADD-4FE9-B8D7-D53448AD4C64}"/>
              </a:ext>
            </a:extLst>
          </p:cNvPr>
          <p:cNvSpPr>
            <a:spLocks noGrp="1"/>
          </p:cNvSpPr>
          <p:nvPr>
            <p:ph type="sldNum" sz="quarter" idx="2"/>
          </p:nvPr>
        </p:nvSpPr>
        <p:spPr/>
        <p:txBody>
          <a:bodyPr/>
          <a:lstStyle/>
          <a:p>
            <a:fld id="{86CB4B4D-7CA3-9044-876B-883B54F8677D}" type="slidenum">
              <a:rPr lang="en-US" altLang="ja-JP" smtClean="0"/>
              <a:t>4</a:t>
            </a:fld>
            <a:endParaRPr lang="ja-JP" altLang="en-US"/>
          </a:p>
        </p:txBody>
      </p:sp>
      <p:sp>
        <p:nvSpPr>
          <p:cNvPr id="8" name="テキスト ボックス 7">
            <a:extLst>
              <a:ext uri="{FF2B5EF4-FFF2-40B4-BE49-F238E27FC236}">
                <a16:creationId xmlns:a16="http://schemas.microsoft.com/office/drawing/2014/main" xmlns="" id="{AD976901-98C3-4A5B-BD99-79203BF2E90B}"/>
              </a:ext>
            </a:extLst>
          </p:cNvPr>
          <p:cNvSpPr txBox="1"/>
          <p:nvPr/>
        </p:nvSpPr>
        <p:spPr>
          <a:xfrm flipH="1">
            <a:off x="496980" y="8567803"/>
            <a:ext cx="5840320" cy="5542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1pPr>
            <a:lvl2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2pPr>
            <a:lvl3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3pPr>
            <a:lvl4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4pPr>
            <a:lvl5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5pPr>
            <a:lvl6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6pPr>
            <a:lvl7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7pPr>
            <a:lvl8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8pPr>
            <a:lvl9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9pPr>
          </a:lstStyle>
          <a:p>
            <a:pPr marL="0" marR="0" indent="0" algn="ctr" defTabSz="584200" rtl="0" fontAlgn="auto" latinLnBrk="0" hangingPunct="0">
              <a:lnSpc>
                <a:spcPct val="100000"/>
              </a:lnSpc>
              <a:spcBef>
                <a:spcPts val="0"/>
              </a:spcBef>
              <a:spcAft>
                <a:spcPts val="0"/>
              </a:spcAft>
              <a:buClrTx/>
              <a:buSzTx/>
              <a:buFontTx/>
              <a:buNone/>
              <a:tabLst/>
            </a:pPr>
            <a:r>
              <a:rPr kumimoji="0" lang="ja-JP" altLang="en-US" sz="2800" b="0" i="0" u="none" strike="noStrike" cap="none" spc="0" normalizeH="0" baseline="0" dirty="0">
                <a:ln>
                  <a:noFill/>
                </a:ln>
                <a:solidFill>
                  <a:srgbClr val="606060"/>
                </a:solidFill>
                <a:effectLst/>
                <a:uFillTx/>
                <a:latin typeface="+mn-lt"/>
                <a:ea typeface="+mn-ea"/>
                <a:cs typeface="+mn-cs"/>
                <a:sym typeface="Gill Sans"/>
              </a:rPr>
              <a:t>大阪府医師会学校医部会</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 name="学校における耳鼻咽喉科救急疾患の対応と処置.pdf" descr="学校における耳鼻咽喉科救急疾患の対応と処置.pdf"/>
          <p:cNvPicPr>
            <a:picLocks noGrp="1"/>
          </p:cNvPicPr>
          <p:nvPr>
            <p:ph type="pic" idx="21"/>
          </p:nvPr>
        </p:nvPicPr>
        <p:blipFill>
          <a:blip r:embed="rId3"/>
          <a:stretch>
            <a:fillRect/>
          </a:stretch>
        </p:blipFill>
        <p:spPr>
          <a:xfrm>
            <a:off x="6678519" y="892949"/>
            <a:ext cx="5829301" cy="7861301"/>
          </a:xfrm>
          <a:prstGeom prst="rect">
            <a:avLst/>
          </a:prstGeom>
        </p:spPr>
      </p:pic>
      <p:sp>
        <p:nvSpPr>
          <p:cNvPr id="151" name="学校における耳鼻咽喉科救急疾患の対応と処置（日本耳鼻咽喉科学会 学校保健委員会）"/>
          <p:cNvSpPr txBox="1">
            <a:spLocks noGrp="1"/>
          </p:cNvSpPr>
          <p:nvPr>
            <p:ph type="title"/>
          </p:nvPr>
        </p:nvSpPr>
        <p:spPr>
          <a:prstGeom prst="rect">
            <a:avLst/>
          </a:prstGeom>
        </p:spPr>
        <p:txBody>
          <a:bodyPr/>
          <a:lstStyle>
            <a:lvl1pPr defTabSz="537463">
              <a:defRPr sz="5888"/>
            </a:lvl1pPr>
          </a:lstStyle>
          <a:p>
            <a:r>
              <a:t>学校における耳鼻咽喉科救急疾患の対応と処置（日本耳鼻咽喉科学会　学校保健委員会）</a:t>
            </a:r>
          </a:p>
        </p:txBody>
      </p:sp>
      <p:sp>
        <p:nvSpPr>
          <p:cNvPr id="152" name="参考資料②"/>
          <p:cNvSpPr txBox="1">
            <a:spLocks noGrp="1"/>
          </p:cNvSpPr>
          <p:nvPr>
            <p:ph type="body" sz="quarter" idx="1"/>
          </p:nvPr>
        </p:nvSpPr>
        <p:spPr>
          <a:prstGeom prst="rect">
            <a:avLst/>
          </a:prstGeom>
        </p:spPr>
        <p:txBody>
          <a:bodyPr/>
          <a:lstStyle/>
          <a:p>
            <a:r>
              <a:t>参考資料②</a:t>
            </a:r>
          </a:p>
        </p:txBody>
      </p:sp>
      <p:sp>
        <p:nvSpPr>
          <p:cNvPr id="153" name="https://www.gakkohoken.jp/uploads/pdfs/theme/theme105_01.pdf"/>
          <p:cNvSpPr txBox="1"/>
          <p:nvPr/>
        </p:nvSpPr>
        <p:spPr>
          <a:xfrm>
            <a:off x="7264827" y="5029200"/>
            <a:ext cx="4656685" cy="812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2400"/>
            </a:lvl1pPr>
          </a:lstStyle>
          <a:p>
            <a:r>
              <a:t>https://www.gakkohoken.jp/uploads/pdfs/theme/theme105_01.pdf</a:t>
            </a:r>
          </a:p>
        </p:txBody>
      </p:sp>
      <p:sp>
        <p:nvSpPr>
          <p:cNvPr id="2" name="スライド番号プレースホルダー 1">
            <a:extLst>
              <a:ext uri="{FF2B5EF4-FFF2-40B4-BE49-F238E27FC236}">
                <a16:creationId xmlns:a16="http://schemas.microsoft.com/office/drawing/2014/main" xmlns="" id="{3AD69DA6-1998-49AD-BD06-2A78960CAF6C}"/>
              </a:ext>
            </a:extLst>
          </p:cNvPr>
          <p:cNvSpPr>
            <a:spLocks noGrp="1"/>
          </p:cNvSpPr>
          <p:nvPr>
            <p:ph type="sldNum" sz="quarter" idx="2"/>
          </p:nvPr>
        </p:nvSpPr>
        <p:spPr/>
        <p:txBody>
          <a:bodyPr/>
          <a:lstStyle/>
          <a:p>
            <a:fld id="{86CB4B4D-7CA3-9044-876B-883B54F8677D}" type="slidenum">
              <a:rPr lang="en-US" altLang="ja-JP" smtClean="0"/>
              <a:t>5</a:t>
            </a:fld>
            <a:endParaRPr lang="ja-JP" altLang="en-US"/>
          </a:p>
        </p:txBody>
      </p:sp>
      <p:sp>
        <p:nvSpPr>
          <p:cNvPr id="7" name="テキスト ボックス 6">
            <a:extLst>
              <a:ext uri="{FF2B5EF4-FFF2-40B4-BE49-F238E27FC236}">
                <a16:creationId xmlns:a16="http://schemas.microsoft.com/office/drawing/2014/main" xmlns="" id="{814135BA-BDE0-4A0A-837F-C75E93DF62FB}"/>
              </a:ext>
            </a:extLst>
          </p:cNvPr>
          <p:cNvSpPr txBox="1"/>
          <p:nvPr/>
        </p:nvSpPr>
        <p:spPr>
          <a:xfrm flipH="1">
            <a:off x="508000" y="8567803"/>
            <a:ext cx="5667332" cy="5542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1pPr>
            <a:lvl2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2pPr>
            <a:lvl3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3pPr>
            <a:lvl4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4pPr>
            <a:lvl5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5pPr>
            <a:lvl6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6pPr>
            <a:lvl7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7pPr>
            <a:lvl8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8pPr>
            <a:lvl9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9pPr>
          </a:lstStyle>
          <a:p>
            <a:pPr marL="0" marR="0" indent="0" algn="ctr" defTabSz="584200" rtl="0" fontAlgn="auto" latinLnBrk="0" hangingPunct="0">
              <a:lnSpc>
                <a:spcPct val="100000"/>
              </a:lnSpc>
              <a:spcBef>
                <a:spcPts val="0"/>
              </a:spcBef>
              <a:spcAft>
                <a:spcPts val="0"/>
              </a:spcAft>
              <a:buClrTx/>
              <a:buSzTx/>
              <a:buFontTx/>
              <a:buNone/>
              <a:tabLst/>
            </a:pPr>
            <a:r>
              <a:rPr kumimoji="0" lang="ja-JP" altLang="en-US" sz="2800" b="0" i="0" u="none" strike="noStrike" cap="none" spc="0" normalizeH="0" baseline="0" dirty="0">
                <a:ln>
                  <a:noFill/>
                </a:ln>
                <a:solidFill>
                  <a:srgbClr val="606060"/>
                </a:solidFill>
                <a:effectLst/>
                <a:uFillTx/>
                <a:latin typeface="+mn-lt"/>
                <a:ea typeface="+mn-ea"/>
                <a:cs typeface="+mn-cs"/>
                <a:sym typeface="Gill Sans"/>
              </a:rPr>
              <a:t>大阪府医師会学校医部会</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前編…"/>
          <p:cNvSpPr txBox="1">
            <a:spLocks noGrp="1"/>
          </p:cNvSpPr>
          <p:nvPr>
            <p:ph type="body" idx="1"/>
          </p:nvPr>
        </p:nvSpPr>
        <p:spPr>
          <a:prstGeom prst="rect">
            <a:avLst/>
          </a:prstGeom>
        </p:spPr>
        <p:txBody>
          <a:bodyPr/>
          <a:lstStyle/>
          <a:p>
            <a:pPr marL="0" lvl="3" indent="0">
              <a:buSzTx/>
              <a:buNone/>
            </a:pPr>
            <a:r>
              <a:t>前編</a:t>
            </a:r>
          </a:p>
          <a:p>
            <a:pPr marL="546100" indent="-546100">
              <a:buClr>
                <a:srgbClr val="A1A1A1"/>
              </a:buClr>
              <a:buSzPct val="100000"/>
              <a:buAutoNum type="arabicPeriod"/>
            </a:pPr>
            <a:r>
              <a:t>鼻骨骨折、（外傷による鼻出血）</a:t>
            </a:r>
          </a:p>
          <a:p>
            <a:pPr marL="546100" indent="-546100">
              <a:buClr>
                <a:srgbClr val="A1A1A1"/>
              </a:buClr>
              <a:buSzPct val="100000"/>
              <a:buAutoNum type="arabicPeriod"/>
            </a:pPr>
            <a:r>
              <a:t>その他の顔面頸部の外傷</a:t>
            </a:r>
          </a:p>
          <a:p>
            <a:pPr marL="0" indent="0">
              <a:buSzTx/>
              <a:buNone/>
            </a:pPr>
            <a:r>
              <a:t>後編</a:t>
            </a:r>
          </a:p>
          <a:p>
            <a:pPr marL="546100" indent="-546100">
              <a:buClr>
                <a:srgbClr val="A1A1A1"/>
              </a:buClr>
              <a:buSzPct val="100000"/>
              <a:buAutoNum type="arabicPeriod" startAt="3"/>
            </a:pPr>
            <a:r>
              <a:t>外傷性鼓膜穿孔、音響外傷、耳介の外傷</a:t>
            </a:r>
          </a:p>
          <a:p>
            <a:pPr marL="546100" indent="-546100">
              <a:buClr>
                <a:srgbClr val="A1A1A1"/>
              </a:buClr>
              <a:buSzPct val="100000"/>
              <a:buAutoNum type="arabicPeriod" startAt="3"/>
            </a:pPr>
            <a:r>
              <a:t>耳の異物、鼻の異物、咽頭喉頭の異物（魚骨など）</a:t>
            </a:r>
          </a:p>
          <a:p>
            <a:pPr marL="546100" indent="-546100">
              <a:buClr>
                <a:srgbClr val="A1A1A1"/>
              </a:buClr>
              <a:buSzPct val="100000"/>
              <a:buAutoNum type="arabicPeriod" startAt="3"/>
            </a:pPr>
            <a:r>
              <a:t>学校給食における誤嚥・窒息</a:t>
            </a:r>
          </a:p>
        </p:txBody>
      </p:sp>
      <p:sp>
        <p:nvSpPr>
          <p:cNvPr id="2" name="スライド番号プレースホルダー 1">
            <a:extLst>
              <a:ext uri="{FF2B5EF4-FFF2-40B4-BE49-F238E27FC236}">
                <a16:creationId xmlns:a16="http://schemas.microsoft.com/office/drawing/2014/main" xmlns="" id="{449FF919-828B-4DC3-86DD-82322600651C}"/>
              </a:ext>
            </a:extLst>
          </p:cNvPr>
          <p:cNvSpPr>
            <a:spLocks noGrp="1"/>
          </p:cNvSpPr>
          <p:nvPr>
            <p:ph type="sldNum" sz="quarter" idx="2"/>
          </p:nvPr>
        </p:nvSpPr>
        <p:spPr/>
        <p:txBody>
          <a:bodyPr/>
          <a:lstStyle/>
          <a:p>
            <a:fld id="{86CB4B4D-7CA3-9044-876B-883B54F8677D}" type="slidenum">
              <a:rPr lang="en-US" altLang="ja-JP" smtClean="0"/>
              <a:t>6</a:t>
            </a:fld>
            <a:endParaRPr lang="ja-JP" altLang="en-US"/>
          </a:p>
        </p:txBody>
      </p:sp>
      <p:sp>
        <p:nvSpPr>
          <p:cNvPr id="4" name="テキスト ボックス 3">
            <a:extLst>
              <a:ext uri="{FF2B5EF4-FFF2-40B4-BE49-F238E27FC236}">
                <a16:creationId xmlns:a16="http://schemas.microsoft.com/office/drawing/2014/main" xmlns="" id="{D96EEBB3-76AA-4995-84C9-2D5253B5AB4B}"/>
              </a:ext>
            </a:extLst>
          </p:cNvPr>
          <p:cNvSpPr txBox="1"/>
          <p:nvPr/>
        </p:nvSpPr>
        <p:spPr>
          <a:xfrm flipH="1">
            <a:off x="4296427" y="8567803"/>
            <a:ext cx="4428322" cy="5542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1pPr>
            <a:lvl2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2pPr>
            <a:lvl3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3pPr>
            <a:lvl4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4pPr>
            <a:lvl5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5pPr>
            <a:lvl6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6pPr>
            <a:lvl7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7pPr>
            <a:lvl8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8pPr>
            <a:lvl9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9pPr>
          </a:lstStyle>
          <a:p>
            <a:pPr marL="0" marR="0" indent="0" algn="ctr" defTabSz="584200" rtl="0" fontAlgn="auto" latinLnBrk="0" hangingPunct="0">
              <a:lnSpc>
                <a:spcPct val="100000"/>
              </a:lnSpc>
              <a:spcBef>
                <a:spcPts val="0"/>
              </a:spcBef>
              <a:spcAft>
                <a:spcPts val="0"/>
              </a:spcAft>
              <a:buClrTx/>
              <a:buSzTx/>
              <a:buFontTx/>
              <a:buNone/>
              <a:tabLst/>
            </a:pPr>
            <a:r>
              <a:rPr kumimoji="0" lang="ja-JP" altLang="en-US" sz="2800" b="0" i="0" u="none" strike="noStrike" cap="none" spc="0" normalizeH="0" baseline="0" dirty="0">
                <a:ln>
                  <a:noFill/>
                </a:ln>
                <a:solidFill>
                  <a:srgbClr val="606060"/>
                </a:solidFill>
                <a:effectLst/>
                <a:uFillTx/>
                <a:latin typeface="+mn-lt"/>
                <a:ea typeface="+mn-ea"/>
                <a:cs typeface="+mn-cs"/>
                <a:sym typeface="Gill Sans"/>
              </a:rPr>
              <a:t>大阪府医師会学校医部会</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緊急度の表現"/>
          <p:cNvSpPr txBox="1">
            <a:spLocks noGrp="1"/>
          </p:cNvSpPr>
          <p:nvPr>
            <p:ph type="title"/>
          </p:nvPr>
        </p:nvSpPr>
        <p:spPr>
          <a:prstGeom prst="rect">
            <a:avLst/>
          </a:prstGeom>
        </p:spPr>
        <p:txBody>
          <a:bodyPr/>
          <a:lstStyle/>
          <a:p>
            <a:r>
              <a:t>緊急度の表現</a:t>
            </a:r>
          </a:p>
        </p:txBody>
      </p:sp>
      <p:sp>
        <p:nvSpPr>
          <p:cNvPr id="162" name="救急：文字通り救急車を呼ぶレベル。救急車の場合は搬送先は耳鼻咽喉科では無く、救急病院や救命センターに搬送される。…"/>
          <p:cNvSpPr txBox="1">
            <a:spLocks noGrp="1"/>
          </p:cNvSpPr>
          <p:nvPr>
            <p:ph type="body" idx="1"/>
          </p:nvPr>
        </p:nvSpPr>
        <p:spPr>
          <a:prstGeom prst="rect">
            <a:avLst/>
          </a:prstGeom>
        </p:spPr>
        <p:txBody>
          <a:bodyPr/>
          <a:lstStyle/>
          <a:p>
            <a:pPr marL="398145" indent="-398145" defTabSz="554990">
              <a:spcBef>
                <a:spcPts val="3900"/>
              </a:spcBef>
              <a:buBlip>
                <a:blip r:embed="rId3"/>
              </a:buBlip>
              <a:defRPr sz="3230"/>
            </a:pPr>
            <a:r>
              <a:rPr dirty="0" err="1">
                <a:solidFill>
                  <a:srgbClr val="FF2600"/>
                </a:solidFill>
              </a:rPr>
              <a:t>救急</a:t>
            </a:r>
            <a:r>
              <a:rPr dirty="0" err="1"/>
              <a:t>：文字通り救急車を呼ぶレベル。救急車の場合は搬送先は耳鼻咽喉科では無く、救急病院や救命センターに搬送される</a:t>
            </a:r>
            <a:r>
              <a:rPr dirty="0"/>
              <a:t>。</a:t>
            </a:r>
          </a:p>
          <a:p>
            <a:pPr marL="398145" indent="-398145" defTabSz="554990">
              <a:spcBef>
                <a:spcPts val="3900"/>
              </a:spcBef>
              <a:buBlip>
                <a:blip r:embed="rId3"/>
              </a:buBlip>
              <a:defRPr sz="3230"/>
            </a:pPr>
            <a:r>
              <a:rPr dirty="0" err="1">
                <a:solidFill>
                  <a:srgbClr val="FF2600"/>
                </a:solidFill>
              </a:rPr>
              <a:t>すぐに</a:t>
            </a:r>
            <a:r>
              <a:rPr dirty="0" err="1"/>
              <a:t>：その場ですぐに担任教師または保健教諭が近隣の耳鼻</a:t>
            </a:r>
            <a:r>
              <a:rPr lang="ja-JP" altLang="en-US"/>
              <a:t>咽喉</a:t>
            </a:r>
            <a:r>
              <a:t>科に連れて行くのが望ましい</a:t>
            </a:r>
            <a:r>
              <a:rPr dirty="0"/>
              <a:t>。（</a:t>
            </a:r>
            <a:r>
              <a:rPr dirty="0" err="1"/>
              <a:t>開業医の耳鼻</a:t>
            </a:r>
            <a:r>
              <a:rPr lang="ja-JP" altLang="en-US" dirty="0"/>
              <a:t>咽喉科</a:t>
            </a:r>
            <a:r>
              <a:rPr dirty="0" err="1"/>
              <a:t>が開いてない時間帯の場合は、中央急病診療所</a:t>
            </a:r>
            <a:r>
              <a:rPr dirty="0"/>
              <a:t>）</a:t>
            </a:r>
          </a:p>
          <a:p>
            <a:pPr marL="398145" indent="-398145" defTabSz="554990">
              <a:spcBef>
                <a:spcPts val="3900"/>
              </a:spcBef>
              <a:buBlip>
                <a:blip r:embed="rId3"/>
              </a:buBlip>
              <a:defRPr sz="3230"/>
            </a:pPr>
            <a:r>
              <a:rPr dirty="0" err="1">
                <a:solidFill>
                  <a:srgbClr val="FF2600"/>
                </a:solidFill>
              </a:rPr>
              <a:t>速やかに</a:t>
            </a:r>
            <a:r>
              <a:rPr dirty="0" err="1"/>
              <a:t>（すみやかに</a:t>
            </a:r>
            <a:r>
              <a:rPr dirty="0"/>
              <a:t>）：</a:t>
            </a:r>
            <a:r>
              <a:rPr dirty="0" err="1"/>
              <a:t>合理的に耳鼻</a:t>
            </a:r>
            <a:r>
              <a:rPr lang="ja-JP" altLang="en-US" dirty="0"/>
              <a:t>咽喉科</a:t>
            </a:r>
            <a:r>
              <a:rPr dirty="0" err="1"/>
              <a:t>を受診できる範囲で早めに、平日の日中ならその日のうちに、あるいは翌日に</a:t>
            </a:r>
            <a:r>
              <a:rPr dirty="0"/>
              <a:t>。</a:t>
            </a:r>
          </a:p>
        </p:txBody>
      </p:sp>
      <p:pic>
        <p:nvPicPr>
          <p:cNvPr id="163" name="20071119221909.jpg" descr="20071119221909.jpg"/>
          <p:cNvPicPr>
            <a:picLocks noChangeAspect="1"/>
          </p:cNvPicPr>
          <p:nvPr/>
        </p:nvPicPr>
        <p:blipFill>
          <a:blip r:embed="rId4"/>
          <a:srcRect l="1970" t="2945" r="2068" b="4588"/>
          <a:stretch>
            <a:fillRect/>
          </a:stretch>
        </p:blipFill>
        <p:spPr>
          <a:xfrm>
            <a:off x="9254050" y="1043196"/>
            <a:ext cx="1526939" cy="1471327"/>
          </a:xfrm>
          <a:custGeom>
            <a:avLst/>
            <a:gdLst/>
            <a:ahLst/>
            <a:cxnLst>
              <a:cxn ang="0">
                <a:pos x="wd2" y="hd2"/>
              </a:cxn>
              <a:cxn ang="5400000">
                <a:pos x="wd2" y="hd2"/>
              </a:cxn>
              <a:cxn ang="10800000">
                <a:pos x="wd2" y="hd2"/>
              </a:cxn>
              <a:cxn ang="16200000">
                <a:pos x="wd2" y="hd2"/>
              </a:cxn>
            </a:cxnLst>
            <a:rect l="0" t="0" r="r" b="b"/>
            <a:pathLst>
              <a:path w="20661" h="21581" extrusionOk="0">
                <a:moveTo>
                  <a:pt x="10649" y="7"/>
                </a:moveTo>
                <a:cubicBezTo>
                  <a:pt x="10253" y="33"/>
                  <a:pt x="9798" y="130"/>
                  <a:pt x="9210" y="293"/>
                </a:cubicBezTo>
                <a:cubicBezTo>
                  <a:pt x="7599" y="737"/>
                  <a:pt x="6208" y="1354"/>
                  <a:pt x="4506" y="2388"/>
                </a:cubicBezTo>
                <a:cubicBezTo>
                  <a:pt x="4260" y="2538"/>
                  <a:pt x="4047" y="2633"/>
                  <a:pt x="3883" y="2691"/>
                </a:cubicBezTo>
                <a:cubicBezTo>
                  <a:pt x="3839" y="2732"/>
                  <a:pt x="3781" y="2755"/>
                  <a:pt x="3706" y="2755"/>
                </a:cubicBezTo>
                <a:cubicBezTo>
                  <a:pt x="3676" y="2755"/>
                  <a:pt x="3635" y="2780"/>
                  <a:pt x="3598" y="2790"/>
                </a:cubicBezTo>
                <a:cubicBezTo>
                  <a:pt x="3642" y="2867"/>
                  <a:pt x="3336" y="3166"/>
                  <a:pt x="2836" y="3529"/>
                </a:cubicBezTo>
                <a:cubicBezTo>
                  <a:pt x="2375" y="3864"/>
                  <a:pt x="1815" y="4313"/>
                  <a:pt x="1590" y="4531"/>
                </a:cubicBezTo>
                <a:cubicBezTo>
                  <a:pt x="1365" y="4748"/>
                  <a:pt x="1062" y="4972"/>
                  <a:pt x="919" y="5031"/>
                </a:cubicBezTo>
                <a:cubicBezTo>
                  <a:pt x="756" y="5098"/>
                  <a:pt x="678" y="5207"/>
                  <a:pt x="715" y="5311"/>
                </a:cubicBezTo>
                <a:cubicBezTo>
                  <a:pt x="748" y="5405"/>
                  <a:pt x="666" y="5554"/>
                  <a:pt x="527" y="5660"/>
                </a:cubicBezTo>
                <a:cubicBezTo>
                  <a:pt x="391" y="5763"/>
                  <a:pt x="317" y="5846"/>
                  <a:pt x="360" y="5846"/>
                </a:cubicBezTo>
                <a:cubicBezTo>
                  <a:pt x="404" y="5846"/>
                  <a:pt x="327" y="6042"/>
                  <a:pt x="188" y="6283"/>
                </a:cubicBezTo>
                <a:cubicBezTo>
                  <a:pt x="59" y="6507"/>
                  <a:pt x="-4" y="6730"/>
                  <a:pt x="0" y="6941"/>
                </a:cubicBezTo>
                <a:cubicBezTo>
                  <a:pt x="5" y="7151"/>
                  <a:pt x="76" y="7353"/>
                  <a:pt x="215" y="7534"/>
                </a:cubicBezTo>
                <a:cubicBezTo>
                  <a:pt x="301" y="7646"/>
                  <a:pt x="286" y="7724"/>
                  <a:pt x="167" y="7831"/>
                </a:cubicBezTo>
                <a:cubicBezTo>
                  <a:pt x="-66" y="8041"/>
                  <a:pt x="-29" y="8200"/>
                  <a:pt x="237" y="8157"/>
                </a:cubicBezTo>
                <a:cubicBezTo>
                  <a:pt x="415" y="8129"/>
                  <a:pt x="528" y="8260"/>
                  <a:pt x="774" y="8757"/>
                </a:cubicBezTo>
                <a:cubicBezTo>
                  <a:pt x="945" y="9104"/>
                  <a:pt x="1144" y="9463"/>
                  <a:pt x="1214" y="9554"/>
                </a:cubicBezTo>
                <a:cubicBezTo>
                  <a:pt x="1311" y="9682"/>
                  <a:pt x="1307" y="9775"/>
                  <a:pt x="1203" y="9956"/>
                </a:cubicBezTo>
                <a:cubicBezTo>
                  <a:pt x="1129" y="10085"/>
                  <a:pt x="1085" y="10207"/>
                  <a:pt x="1107" y="10230"/>
                </a:cubicBezTo>
                <a:cubicBezTo>
                  <a:pt x="1195" y="10326"/>
                  <a:pt x="1943" y="10362"/>
                  <a:pt x="1955" y="10270"/>
                </a:cubicBezTo>
                <a:cubicBezTo>
                  <a:pt x="1962" y="10215"/>
                  <a:pt x="1974" y="10100"/>
                  <a:pt x="1982" y="10020"/>
                </a:cubicBezTo>
                <a:cubicBezTo>
                  <a:pt x="1990" y="9931"/>
                  <a:pt x="2328" y="9816"/>
                  <a:pt x="2857" y="9729"/>
                </a:cubicBezTo>
                <a:cubicBezTo>
                  <a:pt x="3760" y="9580"/>
                  <a:pt x="5483" y="9012"/>
                  <a:pt x="6165" y="8635"/>
                </a:cubicBezTo>
                <a:cubicBezTo>
                  <a:pt x="6385" y="8513"/>
                  <a:pt x="6650" y="8403"/>
                  <a:pt x="6756" y="8384"/>
                </a:cubicBezTo>
                <a:cubicBezTo>
                  <a:pt x="6862" y="8366"/>
                  <a:pt x="7070" y="8264"/>
                  <a:pt x="7218" y="8163"/>
                </a:cubicBezTo>
                <a:cubicBezTo>
                  <a:pt x="7366" y="8062"/>
                  <a:pt x="7925" y="7729"/>
                  <a:pt x="8458" y="7424"/>
                </a:cubicBezTo>
                <a:cubicBezTo>
                  <a:pt x="8991" y="7119"/>
                  <a:pt x="9506" y="6794"/>
                  <a:pt x="9602" y="6702"/>
                </a:cubicBezTo>
                <a:cubicBezTo>
                  <a:pt x="9698" y="6610"/>
                  <a:pt x="9819" y="6546"/>
                  <a:pt x="9870" y="6556"/>
                </a:cubicBezTo>
                <a:cubicBezTo>
                  <a:pt x="10145" y="6611"/>
                  <a:pt x="10198" y="6493"/>
                  <a:pt x="10219" y="5817"/>
                </a:cubicBezTo>
                <a:cubicBezTo>
                  <a:pt x="10248" y="4939"/>
                  <a:pt x="10407" y="4694"/>
                  <a:pt x="10848" y="4862"/>
                </a:cubicBezTo>
                <a:cubicBezTo>
                  <a:pt x="11012" y="4925"/>
                  <a:pt x="11149" y="5059"/>
                  <a:pt x="11149" y="5153"/>
                </a:cubicBezTo>
                <a:cubicBezTo>
                  <a:pt x="11149" y="5248"/>
                  <a:pt x="11241" y="5366"/>
                  <a:pt x="11353" y="5415"/>
                </a:cubicBezTo>
                <a:cubicBezTo>
                  <a:pt x="11542" y="5499"/>
                  <a:pt x="11543" y="5516"/>
                  <a:pt x="11379" y="5712"/>
                </a:cubicBezTo>
                <a:cubicBezTo>
                  <a:pt x="11143" y="5995"/>
                  <a:pt x="11159" y="6254"/>
                  <a:pt x="11433" y="6655"/>
                </a:cubicBezTo>
                <a:cubicBezTo>
                  <a:pt x="11666" y="6997"/>
                  <a:pt x="11622" y="7313"/>
                  <a:pt x="11358" y="7203"/>
                </a:cubicBezTo>
                <a:cubicBezTo>
                  <a:pt x="11277" y="7169"/>
                  <a:pt x="11183" y="7181"/>
                  <a:pt x="11154" y="7232"/>
                </a:cubicBezTo>
                <a:cubicBezTo>
                  <a:pt x="11125" y="7282"/>
                  <a:pt x="10953" y="7301"/>
                  <a:pt x="10773" y="7272"/>
                </a:cubicBezTo>
                <a:cubicBezTo>
                  <a:pt x="10523" y="7233"/>
                  <a:pt x="10450" y="7263"/>
                  <a:pt x="10450" y="7406"/>
                </a:cubicBezTo>
                <a:cubicBezTo>
                  <a:pt x="10450" y="7510"/>
                  <a:pt x="10513" y="7598"/>
                  <a:pt x="10595" y="7598"/>
                </a:cubicBezTo>
                <a:cubicBezTo>
                  <a:pt x="10849" y="7598"/>
                  <a:pt x="11121" y="8148"/>
                  <a:pt x="10993" y="8408"/>
                </a:cubicBezTo>
                <a:cubicBezTo>
                  <a:pt x="10844" y="8708"/>
                  <a:pt x="10845" y="8730"/>
                  <a:pt x="11084" y="8798"/>
                </a:cubicBezTo>
                <a:cubicBezTo>
                  <a:pt x="11238" y="8841"/>
                  <a:pt x="11314" y="8776"/>
                  <a:pt x="11374" y="8547"/>
                </a:cubicBezTo>
                <a:cubicBezTo>
                  <a:pt x="11418" y="8378"/>
                  <a:pt x="11446" y="8186"/>
                  <a:pt x="11438" y="8122"/>
                </a:cubicBezTo>
                <a:cubicBezTo>
                  <a:pt x="11431" y="8058"/>
                  <a:pt x="11520" y="7875"/>
                  <a:pt x="11637" y="7715"/>
                </a:cubicBezTo>
                <a:lnTo>
                  <a:pt x="11847" y="7424"/>
                </a:lnTo>
                <a:lnTo>
                  <a:pt x="12153" y="7820"/>
                </a:lnTo>
                <a:cubicBezTo>
                  <a:pt x="12399" y="8139"/>
                  <a:pt x="12515" y="8206"/>
                  <a:pt x="12749" y="8157"/>
                </a:cubicBezTo>
                <a:cubicBezTo>
                  <a:pt x="12984" y="8108"/>
                  <a:pt x="13072" y="8157"/>
                  <a:pt x="13194" y="8413"/>
                </a:cubicBezTo>
                <a:cubicBezTo>
                  <a:pt x="13335" y="8709"/>
                  <a:pt x="13320" y="8754"/>
                  <a:pt x="13017" y="9153"/>
                </a:cubicBezTo>
                <a:cubicBezTo>
                  <a:pt x="12839" y="9388"/>
                  <a:pt x="12719" y="9583"/>
                  <a:pt x="12754" y="9583"/>
                </a:cubicBezTo>
                <a:cubicBezTo>
                  <a:pt x="12789" y="9583"/>
                  <a:pt x="12713" y="9806"/>
                  <a:pt x="12582" y="10078"/>
                </a:cubicBezTo>
                <a:cubicBezTo>
                  <a:pt x="12279" y="10710"/>
                  <a:pt x="12179" y="12550"/>
                  <a:pt x="12394" y="13536"/>
                </a:cubicBezTo>
                <a:cubicBezTo>
                  <a:pt x="12570" y="14343"/>
                  <a:pt x="13268" y="15808"/>
                  <a:pt x="13721" y="16330"/>
                </a:cubicBezTo>
                <a:cubicBezTo>
                  <a:pt x="14092" y="16759"/>
                  <a:pt x="15066" y="17342"/>
                  <a:pt x="15697" y="17512"/>
                </a:cubicBezTo>
                <a:cubicBezTo>
                  <a:pt x="15919" y="17572"/>
                  <a:pt x="16485" y="17609"/>
                  <a:pt x="16959" y="17594"/>
                </a:cubicBezTo>
                <a:cubicBezTo>
                  <a:pt x="17985" y="17560"/>
                  <a:pt x="18578" y="17298"/>
                  <a:pt x="19306" y="16557"/>
                </a:cubicBezTo>
                <a:cubicBezTo>
                  <a:pt x="21534" y="14289"/>
                  <a:pt x="20916" y="9576"/>
                  <a:pt x="18173" y="7924"/>
                </a:cubicBezTo>
                <a:cubicBezTo>
                  <a:pt x="17097" y="7277"/>
                  <a:pt x="15495" y="7212"/>
                  <a:pt x="14558" y="7779"/>
                </a:cubicBezTo>
                <a:cubicBezTo>
                  <a:pt x="14300" y="7935"/>
                  <a:pt x="14043" y="8031"/>
                  <a:pt x="13989" y="7994"/>
                </a:cubicBezTo>
                <a:cubicBezTo>
                  <a:pt x="13935" y="7958"/>
                  <a:pt x="13903" y="8000"/>
                  <a:pt x="13919" y="8082"/>
                </a:cubicBezTo>
                <a:cubicBezTo>
                  <a:pt x="13968" y="8322"/>
                  <a:pt x="13591" y="8331"/>
                  <a:pt x="13474" y="8093"/>
                </a:cubicBezTo>
                <a:cubicBezTo>
                  <a:pt x="13399" y="7941"/>
                  <a:pt x="13410" y="7790"/>
                  <a:pt x="13501" y="7593"/>
                </a:cubicBezTo>
                <a:cubicBezTo>
                  <a:pt x="13619" y="7335"/>
                  <a:pt x="13578" y="7228"/>
                  <a:pt x="13066" y="6422"/>
                </a:cubicBezTo>
                <a:cubicBezTo>
                  <a:pt x="12755" y="5934"/>
                  <a:pt x="12534" y="5484"/>
                  <a:pt x="12577" y="5433"/>
                </a:cubicBezTo>
                <a:cubicBezTo>
                  <a:pt x="12620" y="5382"/>
                  <a:pt x="12599" y="5378"/>
                  <a:pt x="12529" y="5421"/>
                </a:cubicBezTo>
                <a:cubicBezTo>
                  <a:pt x="12459" y="5465"/>
                  <a:pt x="12369" y="5444"/>
                  <a:pt x="12330" y="5375"/>
                </a:cubicBezTo>
                <a:cubicBezTo>
                  <a:pt x="12289" y="5303"/>
                  <a:pt x="12126" y="5281"/>
                  <a:pt x="11954" y="5322"/>
                </a:cubicBezTo>
                <a:cubicBezTo>
                  <a:pt x="11435" y="5446"/>
                  <a:pt x="11513" y="5218"/>
                  <a:pt x="12223" y="4531"/>
                </a:cubicBezTo>
                <a:cubicBezTo>
                  <a:pt x="13305" y="3481"/>
                  <a:pt x="13360" y="3013"/>
                  <a:pt x="12620" y="1276"/>
                </a:cubicBezTo>
                <a:cubicBezTo>
                  <a:pt x="12523" y="1049"/>
                  <a:pt x="12454" y="880"/>
                  <a:pt x="12389" y="741"/>
                </a:cubicBezTo>
                <a:cubicBezTo>
                  <a:pt x="12317" y="599"/>
                  <a:pt x="12242" y="462"/>
                  <a:pt x="12163" y="362"/>
                </a:cubicBezTo>
                <a:cubicBezTo>
                  <a:pt x="12055" y="237"/>
                  <a:pt x="11938" y="183"/>
                  <a:pt x="11734" y="124"/>
                </a:cubicBezTo>
                <a:cubicBezTo>
                  <a:pt x="11383" y="21"/>
                  <a:pt x="11045" y="-18"/>
                  <a:pt x="10649" y="7"/>
                </a:cubicBezTo>
                <a:close/>
                <a:moveTo>
                  <a:pt x="10611" y="2150"/>
                </a:moveTo>
                <a:cubicBezTo>
                  <a:pt x="11053" y="2144"/>
                  <a:pt x="11439" y="2201"/>
                  <a:pt x="11476" y="2278"/>
                </a:cubicBezTo>
                <a:cubicBezTo>
                  <a:pt x="11513" y="2354"/>
                  <a:pt x="11275" y="2615"/>
                  <a:pt x="10944" y="2854"/>
                </a:cubicBezTo>
                <a:cubicBezTo>
                  <a:pt x="10613" y="3093"/>
                  <a:pt x="9736" y="3771"/>
                  <a:pt x="9000" y="4362"/>
                </a:cubicBezTo>
                <a:cubicBezTo>
                  <a:pt x="7500" y="5566"/>
                  <a:pt x="5340" y="6763"/>
                  <a:pt x="3475" y="7424"/>
                </a:cubicBezTo>
                <a:cubicBezTo>
                  <a:pt x="1371" y="8169"/>
                  <a:pt x="1041" y="7988"/>
                  <a:pt x="2207" y="6731"/>
                </a:cubicBezTo>
                <a:cubicBezTo>
                  <a:pt x="4298" y="4477"/>
                  <a:pt x="8520" y="2178"/>
                  <a:pt x="10611" y="2150"/>
                </a:cubicBezTo>
                <a:close/>
                <a:moveTo>
                  <a:pt x="1515" y="15562"/>
                </a:moveTo>
                <a:cubicBezTo>
                  <a:pt x="1465" y="15582"/>
                  <a:pt x="1412" y="15599"/>
                  <a:pt x="1391" y="15585"/>
                </a:cubicBezTo>
                <a:cubicBezTo>
                  <a:pt x="1335" y="15548"/>
                  <a:pt x="1305" y="15562"/>
                  <a:pt x="1321" y="15614"/>
                </a:cubicBezTo>
                <a:cubicBezTo>
                  <a:pt x="1329" y="15638"/>
                  <a:pt x="1279" y="15729"/>
                  <a:pt x="1235" y="15812"/>
                </a:cubicBezTo>
                <a:cubicBezTo>
                  <a:pt x="1296" y="15751"/>
                  <a:pt x="1379" y="15692"/>
                  <a:pt x="1445" y="15632"/>
                </a:cubicBezTo>
                <a:lnTo>
                  <a:pt x="1515" y="15562"/>
                </a:lnTo>
                <a:close/>
                <a:moveTo>
                  <a:pt x="580" y="19270"/>
                </a:moveTo>
                <a:cubicBezTo>
                  <a:pt x="673" y="19597"/>
                  <a:pt x="906" y="19906"/>
                  <a:pt x="1391" y="20435"/>
                </a:cubicBezTo>
                <a:cubicBezTo>
                  <a:pt x="1406" y="20375"/>
                  <a:pt x="1380" y="20308"/>
                  <a:pt x="1316" y="20266"/>
                </a:cubicBezTo>
                <a:cubicBezTo>
                  <a:pt x="1235" y="20212"/>
                  <a:pt x="1230" y="20131"/>
                  <a:pt x="1262" y="20039"/>
                </a:cubicBezTo>
                <a:cubicBezTo>
                  <a:pt x="1011" y="19792"/>
                  <a:pt x="790" y="19542"/>
                  <a:pt x="634" y="19328"/>
                </a:cubicBezTo>
                <a:cubicBezTo>
                  <a:pt x="632" y="19326"/>
                  <a:pt x="630" y="19325"/>
                  <a:pt x="629" y="19323"/>
                </a:cubicBezTo>
                <a:cubicBezTo>
                  <a:pt x="616" y="19306"/>
                  <a:pt x="592" y="19286"/>
                  <a:pt x="580" y="19270"/>
                </a:cubicBezTo>
                <a:close/>
                <a:moveTo>
                  <a:pt x="2164" y="21267"/>
                </a:moveTo>
                <a:cubicBezTo>
                  <a:pt x="2203" y="21306"/>
                  <a:pt x="2194" y="21301"/>
                  <a:pt x="2234" y="21343"/>
                </a:cubicBezTo>
                <a:cubicBezTo>
                  <a:pt x="2376" y="21488"/>
                  <a:pt x="2533" y="21582"/>
                  <a:pt x="2578" y="21552"/>
                </a:cubicBezTo>
                <a:cubicBezTo>
                  <a:pt x="2590" y="21544"/>
                  <a:pt x="2706" y="21578"/>
                  <a:pt x="2750" y="21581"/>
                </a:cubicBezTo>
                <a:cubicBezTo>
                  <a:pt x="2650" y="21520"/>
                  <a:pt x="2578" y="21456"/>
                  <a:pt x="2578" y="21395"/>
                </a:cubicBezTo>
                <a:cubicBezTo>
                  <a:pt x="2445" y="21370"/>
                  <a:pt x="2306" y="21335"/>
                  <a:pt x="2164" y="21267"/>
                </a:cubicBezTo>
                <a:close/>
              </a:path>
            </a:pathLst>
          </a:custGeom>
          <a:ln w="12700">
            <a:miter lim="400000"/>
          </a:ln>
        </p:spPr>
      </p:pic>
      <p:sp>
        <p:nvSpPr>
          <p:cNvPr id="164" name="救急車"/>
          <p:cNvSpPr/>
          <p:nvPr/>
        </p:nvSpPr>
        <p:spPr>
          <a:xfrm>
            <a:off x="6583590" y="1201407"/>
            <a:ext cx="1530953" cy="695986"/>
          </a:xfrm>
          <a:custGeom>
            <a:avLst/>
            <a:gdLst/>
            <a:ahLst/>
            <a:cxnLst>
              <a:cxn ang="0">
                <a:pos x="wd2" y="hd2"/>
              </a:cxn>
              <a:cxn ang="5400000">
                <a:pos x="wd2" y="hd2"/>
              </a:cxn>
              <a:cxn ang="10800000">
                <a:pos x="wd2" y="hd2"/>
              </a:cxn>
              <a:cxn ang="16200000">
                <a:pos x="wd2" y="hd2"/>
              </a:cxn>
            </a:cxnLst>
            <a:rect l="0" t="0" r="r" b="b"/>
            <a:pathLst>
              <a:path w="21600" h="21600" extrusionOk="0">
                <a:moveTo>
                  <a:pt x="827" y="0"/>
                </a:moveTo>
                <a:cubicBezTo>
                  <a:pt x="642" y="0"/>
                  <a:pt x="493" y="329"/>
                  <a:pt x="493" y="735"/>
                </a:cubicBezTo>
                <a:lnTo>
                  <a:pt x="493" y="17049"/>
                </a:lnTo>
                <a:lnTo>
                  <a:pt x="0" y="17049"/>
                </a:lnTo>
                <a:lnTo>
                  <a:pt x="0" y="18708"/>
                </a:lnTo>
                <a:lnTo>
                  <a:pt x="3616" y="18708"/>
                </a:lnTo>
                <a:lnTo>
                  <a:pt x="3616" y="18363"/>
                </a:lnTo>
                <a:cubicBezTo>
                  <a:pt x="3616" y="15988"/>
                  <a:pt x="4492" y="14061"/>
                  <a:pt x="5572" y="14061"/>
                </a:cubicBezTo>
                <a:cubicBezTo>
                  <a:pt x="6652" y="14061"/>
                  <a:pt x="7526" y="15988"/>
                  <a:pt x="7526" y="18363"/>
                </a:cubicBezTo>
                <a:lnTo>
                  <a:pt x="7526" y="18708"/>
                </a:lnTo>
                <a:lnTo>
                  <a:pt x="8351" y="18708"/>
                </a:lnTo>
                <a:lnTo>
                  <a:pt x="8351" y="4517"/>
                </a:lnTo>
                <a:cubicBezTo>
                  <a:pt x="8351" y="3874"/>
                  <a:pt x="8590" y="3348"/>
                  <a:pt x="8883" y="3348"/>
                </a:cubicBezTo>
                <a:lnTo>
                  <a:pt x="11244" y="3348"/>
                </a:lnTo>
                <a:cubicBezTo>
                  <a:pt x="11537" y="3348"/>
                  <a:pt x="11775" y="3874"/>
                  <a:pt x="11775" y="4517"/>
                </a:cubicBezTo>
                <a:lnTo>
                  <a:pt x="11775" y="18708"/>
                </a:lnTo>
                <a:lnTo>
                  <a:pt x="14053" y="18708"/>
                </a:lnTo>
                <a:lnTo>
                  <a:pt x="14053" y="735"/>
                </a:lnTo>
                <a:cubicBezTo>
                  <a:pt x="14053" y="328"/>
                  <a:pt x="13904" y="0"/>
                  <a:pt x="13719" y="0"/>
                </a:cubicBezTo>
                <a:lnTo>
                  <a:pt x="827" y="0"/>
                </a:lnTo>
                <a:close/>
                <a:moveTo>
                  <a:pt x="1498" y="1440"/>
                </a:moveTo>
                <a:lnTo>
                  <a:pt x="2226" y="1440"/>
                </a:lnTo>
                <a:cubicBezTo>
                  <a:pt x="2329" y="1440"/>
                  <a:pt x="2413" y="1624"/>
                  <a:pt x="2413" y="1852"/>
                </a:cubicBezTo>
                <a:lnTo>
                  <a:pt x="2413" y="2758"/>
                </a:lnTo>
                <a:cubicBezTo>
                  <a:pt x="2413" y="2986"/>
                  <a:pt x="2329" y="3170"/>
                  <a:pt x="2226" y="3170"/>
                </a:cubicBezTo>
                <a:lnTo>
                  <a:pt x="1498" y="3170"/>
                </a:lnTo>
                <a:cubicBezTo>
                  <a:pt x="1395" y="3170"/>
                  <a:pt x="1311" y="2986"/>
                  <a:pt x="1311" y="2758"/>
                </a:cubicBezTo>
                <a:lnTo>
                  <a:pt x="1311" y="1852"/>
                </a:lnTo>
                <a:cubicBezTo>
                  <a:pt x="1311" y="1624"/>
                  <a:pt x="1395" y="1440"/>
                  <a:pt x="1498" y="1440"/>
                </a:cubicBezTo>
                <a:close/>
                <a:moveTo>
                  <a:pt x="6958" y="1440"/>
                </a:moveTo>
                <a:lnTo>
                  <a:pt x="7685" y="1440"/>
                </a:lnTo>
                <a:cubicBezTo>
                  <a:pt x="7788" y="1440"/>
                  <a:pt x="7872" y="1624"/>
                  <a:pt x="7872" y="1852"/>
                </a:cubicBezTo>
                <a:lnTo>
                  <a:pt x="7872" y="2758"/>
                </a:lnTo>
                <a:cubicBezTo>
                  <a:pt x="7872" y="2986"/>
                  <a:pt x="7788" y="3170"/>
                  <a:pt x="7685" y="3170"/>
                </a:cubicBezTo>
                <a:lnTo>
                  <a:pt x="6958" y="3170"/>
                </a:lnTo>
                <a:cubicBezTo>
                  <a:pt x="6854" y="3170"/>
                  <a:pt x="6770" y="2986"/>
                  <a:pt x="6770" y="2758"/>
                </a:cubicBezTo>
                <a:lnTo>
                  <a:pt x="6770" y="1852"/>
                </a:lnTo>
                <a:cubicBezTo>
                  <a:pt x="6770" y="1624"/>
                  <a:pt x="6854" y="1440"/>
                  <a:pt x="6958" y="1440"/>
                </a:cubicBezTo>
                <a:close/>
                <a:moveTo>
                  <a:pt x="12418" y="1440"/>
                </a:moveTo>
                <a:lnTo>
                  <a:pt x="13146" y="1440"/>
                </a:lnTo>
                <a:cubicBezTo>
                  <a:pt x="13249" y="1440"/>
                  <a:pt x="13333" y="1624"/>
                  <a:pt x="13333" y="1852"/>
                </a:cubicBezTo>
                <a:lnTo>
                  <a:pt x="13333" y="2758"/>
                </a:lnTo>
                <a:cubicBezTo>
                  <a:pt x="13333" y="2986"/>
                  <a:pt x="13249" y="3170"/>
                  <a:pt x="13146" y="3170"/>
                </a:cubicBezTo>
                <a:lnTo>
                  <a:pt x="12418" y="3170"/>
                </a:lnTo>
                <a:cubicBezTo>
                  <a:pt x="12315" y="3170"/>
                  <a:pt x="12231" y="2986"/>
                  <a:pt x="12231" y="2758"/>
                </a:cubicBezTo>
                <a:lnTo>
                  <a:pt x="12231" y="1852"/>
                </a:lnTo>
                <a:cubicBezTo>
                  <a:pt x="12231" y="1624"/>
                  <a:pt x="12315" y="1440"/>
                  <a:pt x="12418" y="1440"/>
                </a:cubicBezTo>
                <a:close/>
                <a:moveTo>
                  <a:pt x="8883" y="4009"/>
                </a:moveTo>
                <a:cubicBezTo>
                  <a:pt x="8755" y="4009"/>
                  <a:pt x="8650" y="4237"/>
                  <a:pt x="8650" y="4517"/>
                </a:cubicBezTo>
                <a:lnTo>
                  <a:pt x="8650" y="18708"/>
                </a:lnTo>
                <a:lnTo>
                  <a:pt x="11477" y="18708"/>
                </a:lnTo>
                <a:lnTo>
                  <a:pt x="11477" y="4517"/>
                </a:lnTo>
                <a:cubicBezTo>
                  <a:pt x="11477" y="4237"/>
                  <a:pt x="11371" y="4009"/>
                  <a:pt x="11244" y="4009"/>
                </a:cubicBezTo>
                <a:lnTo>
                  <a:pt x="8883" y="4009"/>
                </a:lnTo>
                <a:close/>
                <a:moveTo>
                  <a:pt x="4185" y="4250"/>
                </a:moveTo>
                <a:lnTo>
                  <a:pt x="4951" y="4250"/>
                </a:lnTo>
                <a:lnTo>
                  <a:pt x="4951" y="6028"/>
                </a:lnTo>
                <a:lnTo>
                  <a:pt x="5651" y="5141"/>
                </a:lnTo>
                <a:lnTo>
                  <a:pt x="6034" y="6600"/>
                </a:lnTo>
                <a:lnTo>
                  <a:pt x="5334" y="7487"/>
                </a:lnTo>
                <a:lnTo>
                  <a:pt x="6034" y="8374"/>
                </a:lnTo>
                <a:lnTo>
                  <a:pt x="5651" y="9837"/>
                </a:lnTo>
                <a:lnTo>
                  <a:pt x="4951" y="8946"/>
                </a:lnTo>
                <a:lnTo>
                  <a:pt x="4951" y="10724"/>
                </a:lnTo>
                <a:lnTo>
                  <a:pt x="4185" y="10724"/>
                </a:lnTo>
                <a:lnTo>
                  <a:pt x="4185" y="8946"/>
                </a:lnTo>
                <a:lnTo>
                  <a:pt x="3486" y="9837"/>
                </a:lnTo>
                <a:lnTo>
                  <a:pt x="3103" y="8374"/>
                </a:lnTo>
                <a:lnTo>
                  <a:pt x="3802" y="7487"/>
                </a:lnTo>
                <a:lnTo>
                  <a:pt x="3103" y="6600"/>
                </a:lnTo>
                <a:lnTo>
                  <a:pt x="3486" y="5141"/>
                </a:lnTo>
                <a:lnTo>
                  <a:pt x="4185" y="6028"/>
                </a:lnTo>
                <a:lnTo>
                  <a:pt x="4185" y="4250"/>
                </a:lnTo>
                <a:close/>
                <a:moveTo>
                  <a:pt x="14546" y="5152"/>
                </a:moveTo>
                <a:cubicBezTo>
                  <a:pt x="14507" y="5152"/>
                  <a:pt x="14475" y="5225"/>
                  <a:pt x="14475" y="5312"/>
                </a:cubicBezTo>
                <a:lnTo>
                  <a:pt x="14475" y="18549"/>
                </a:lnTo>
                <a:cubicBezTo>
                  <a:pt x="14475" y="18636"/>
                  <a:pt x="14507" y="18708"/>
                  <a:pt x="14546" y="18708"/>
                </a:cubicBezTo>
                <a:lnTo>
                  <a:pt x="17209" y="18708"/>
                </a:lnTo>
                <a:cubicBezTo>
                  <a:pt x="17245" y="18708"/>
                  <a:pt x="17275" y="18652"/>
                  <a:pt x="17280" y="18575"/>
                </a:cubicBezTo>
                <a:cubicBezTo>
                  <a:pt x="17331" y="17837"/>
                  <a:pt x="17619" y="14302"/>
                  <a:pt x="18497" y="14302"/>
                </a:cubicBezTo>
                <a:cubicBezTo>
                  <a:pt x="19477" y="14302"/>
                  <a:pt x="19256" y="14302"/>
                  <a:pt x="19553" y="14302"/>
                </a:cubicBezTo>
                <a:cubicBezTo>
                  <a:pt x="19847" y="14302"/>
                  <a:pt x="20600" y="14434"/>
                  <a:pt x="20771" y="18022"/>
                </a:cubicBezTo>
                <a:cubicBezTo>
                  <a:pt x="20775" y="18104"/>
                  <a:pt x="20806" y="18170"/>
                  <a:pt x="20844" y="18166"/>
                </a:cubicBezTo>
                <a:cubicBezTo>
                  <a:pt x="21172" y="18133"/>
                  <a:pt x="21600" y="17845"/>
                  <a:pt x="21600" y="17053"/>
                </a:cubicBezTo>
                <a:lnTo>
                  <a:pt x="21600" y="15078"/>
                </a:lnTo>
                <a:cubicBezTo>
                  <a:pt x="21600" y="14587"/>
                  <a:pt x="21387" y="14185"/>
                  <a:pt x="21165" y="14143"/>
                </a:cubicBezTo>
                <a:cubicBezTo>
                  <a:pt x="21162" y="14569"/>
                  <a:pt x="21160" y="14915"/>
                  <a:pt x="21160" y="14915"/>
                </a:cubicBezTo>
                <a:cubicBezTo>
                  <a:pt x="21160" y="14915"/>
                  <a:pt x="20670" y="14482"/>
                  <a:pt x="20670" y="13894"/>
                </a:cubicBezTo>
                <a:cubicBezTo>
                  <a:pt x="20670" y="13306"/>
                  <a:pt x="20670" y="12543"/>
                  <a:pt x="20670" y="12543"/>
                </a:cubicBezTo>
                <a:lnTo>
                  <a:pt x="21102" y="12543"/>
                </a:lnTo>
                <a:cubicBezTo>
                  <a:pt x="21102" y="12517"/>
                  <a:pt x="21103" y="12497"/>
                  <a:pt x="21102" y="12491"/>
                </a:cubicBezTo>
                <a:cubicBezTo>
                  <a:pt x="21076" y="12124"/>
                  <a:pt x="20982" y="11120"/>
                  <a:pt x="20726" y="10932"/>
                </a:cubicBezTo>
                <a:cubicBezTo>
                  <a:pt x="20485" y="10755"/>
                  <a:pt x="19562" y="10148"/>
                  <a:pt x="18969" y="9874"/>
                </a:cubicBezTo>
                <a:cubicBezTo>
                  <a:pt x="18773" y="9783"/>
                  <a:pt x="18592" y="9570"/>
                  <a:pt x="18454" y="9250"/>
                </a:cubicBezTo>
                <a:lnTo>
                  <a:pt x="16846" y="6128"/>
                </a:lnTo>
                <a:cubicBezTo>
                  <a:pt x="16578" y="5506"/>
                  <a:pt x="16205" y="5152"/>
                  <a:pt x="15815" y="5152"/>
                </a:cubicBezTo>
                <a:lnTo>
                  <a:pt x="14546" y="5152"/>
                </a:lnTo>
                <a:close/>
                <a:moveTo>
                  <a:pt x="9426" y="5973"/>
                </a:moveTo>
                <a:lnTo>
                  <a:pt x="9874" y="5973"/>
                </a:lnTo>
                <a:lnTo>
                  <a:pt x="9874" y="9814"/>
                </a:lnTo>
                <a:lnTo>
                  <a:pt x="9426" y="9814"/>
                </a:lnTo>
                <a:cubicBezTo>
                  <a:pt x="9258" y="9814"/>
                  <a:pt x="9121" y="9514"/>
                  <a:pt x="9121" y="9143"/>
                </a:cubicBezTo>
                <a:lnTo>
                  <a:pt x="9121" y="6644"/>
                </a:lnTo>
                <a:cubicBezTo>
                  <a:pt x="9121" y="6273"/>
                  <a:pt x="9258" y="5973"/>
                  <a:pt x="9426" y="5973"/>
                </a:cubicBezTo>
                <a:close/>
                <a:moveTo>
                  <a:pt x="10252" y="5973"/>
                </a:moveTo>
                <a:lnTo>
                  <a:pt x="10700" y="5973"/>
                </a:lnTo>
                <a:cubicBezTo>
                  <a:pt x="10869" y="5973"/>
                  <a:pt x="11006" y="6273"/>
                  <a:pt x="11006" y="6644"/>
                </a:cubicBezTo>
                <a:lnTo>
                  <a:pt x="11006" y="9143"/>
                </a:lnTo>
                <a:cubicBezTo>
                  <a:pt x="11006" y="9514"/>
                  <a:pt x="10869" y="9814"/>
                  <a:pt x="10700" y="9814"/>
                </a:cubicBezTo>
                <a:lnTo>
                  <a:pt x="10252" y="9814"/>
                </a:lnTo>
                <a:lnTo>
                  <a:pt x="10252" y="5973"/>
                </a:lnTo>
                <a:close/>
                <a:moveTo>
                  <a:pt x="15208" y="6396"/>
                </a:moveTo>
                <a:lnTo>
                  <a:pt x="15955" y="6396"/>
                </a:lnTo>
                <a:cubicBezTo>
                  <a:pt x="16152" y="6396"/>
                  <a:pt x="16340" y="6601"/>
                  <a:pt x="16473" y="6960"/>
                </a:cubicBezTo>
                <a:lnTo>
                  <a:pt x="17324" y="8593"/>
                </a:lnTo>
                <a:cubicBezTo>
                  <a:pt x="17359" y="8688"/>
                  <a:pt x="17378" y="8813"/>
                  <a:pt x="17378" y="8942"/>
                </a:cubicBezTo>
                <a:lnTo>
                  <a:pt x="17378" y="9952"/>
                </a:lnTo>
                <a:cubicBezTo>
                  <a:pt x="17378" y="10235"/>
                  <a:pt x="17286" y="10464"/>
                  <a:pt x="17172" y="10464"/>
                </a:cubicBezTo>
                <a:lnTo>
                  <a:pt x="15208" y="10464"/>
                </a:lnTo>
                <a:cubicBezTo>
                  <a:pt x="15094" y="10464"/>
                  <a:pt x="15002" y="10235"/>
                  <a:pt x="15002" y="9952"/>
                </a:cubicBezTo>
                <a:lnTo>
                  <a:pt x="15002" y="6908"/>
                </a:lnTo>
                <a:cubicBezTo>
                  <a:pt x="15002" y="6625"/>
                  <a:pt x="15094" y="6396"/>
                  <a:pt x="15208" y="6396"/>
                </a:cubicBezTo>
                <a:close/>
                <a:moveTo>
                  <a:pt x="5547" y="15123"/>
                </a:moveTo>
                <a:cubicBezTo>
                  <a:pt x="4734" y="15123"/>
                  <a:pt x="4075" y="16575"/>
                  <a:pt x="4075" y="18363"/>
                </a:cubicBezTo>
                <a:cubicBezTo>
                  <a:pt x="4075" y="20151"/>
                  <a:pt x="4734" y="21600"/>
                  <a:pt x="5547" y="21600"/>
                </a:cubicBezTo>
                <a:cubicBezTo>
                  <a:pt x="6360" y="21600"/>
                  <a:pt x="7018" y="20151"/>
                  <a:pt x="7018" y="18363"/>
                </a:cubicBezTo>
                <a:cubicBezTo>
                  <a:pt x="7018" y="16575"/>
                  <a:pt x="6360" y="15123"/>
                  <a:pt x="5547" y="15123"/>
                </a:cubicBezTo>
                <a:close/>
                <a:moveTo>
                  <a:pt x="19074" y="15123"/>
                </a:moveTo>
                <a:cubicBezTo>
                  <a:pt x="18261" y="15123"/>
                  <a:pt x="17602" y="16575"/>
                  <a:pt x="17602" y="18363"/>
                </a:cubicBezTo>
                <a:cubicBezTo>
                  <a:pt x="17602" y="20151"/>
                  <a:pt x="18261" y="21600"/>
                  <a:pt x="19074" y="21600"/>
                </a:cubicBezTo>
                <a:cubicBezTo>
                  <a:pt x="19887" y="21600"/>
                  <a:pt x="20547" y="20151"/>
                  <a:pt x="20547" y="18363"/>
                </a:cubicBezTo>
                <a:cubicBezTo>
                  <a:pt x="20547" y="16575"/>
                  <a:pt x="19887" y="15123"/>
                  <a:pt x="19074" y="15123"/>
                </a:cubicBezTo>
                <a:close/>
                <a:moveTo>
                  <a:pt x="5547" y="16990"/>
                </a:moveTo>
                <a:cubicBezTo>
                  <a:pt x="5892" y="16990"/>
                  <a:pt x="6171" y="17605"/>
                  <a:pt x="6171" y="18363"/>
                </a:cubicBezTo>
                <a:cubicBezTo>
                  <a:pt x="6171" y="19122"/>
                  <a:pt x="5892" y="19737"/>
                  <a:pt x="5547" y="19737"/>
                </a:cubicBezTo>
                <a:cubicBezTo>
                  <a:pt x="5202" y="19737"/>
                  <a:pt x="4922" y="19122"/>
                  <a:pt x="4922" y="18363"/>
                </a:cubicBezTo>
                <a:cubicBezTo>
                  <a:pt x="4922" y="17605"/>
                  <a:pt x="5202" y="16990"/>
                  <a:pt x="5547" y="16990"/>
                </a:cubicBezTo>
                <a:close/>
                <a:moveTo>
                  <a:pt x="19074" y="16990"/>
                </a:moveTo>
                <a:cubicBezTo>
                  <a:pt x="19419" y="16990"/>
                  <a:pt x="19698" y="17605"/>
                  <a:pt x="19698" y="18363"/>
                </a:cubicBezTo>
                <a:cubicBezTo>
                  <a:pt x="19698" y="19122"/>
                  <a:pt x="19419" y="19737"/>
                  <a:pt x="19074" y="19737"/>
                </a:cubicBezTo>
                <a:cubicBezTo>
                  <a:pt x="18729" y="19737"/>
                  <a:pt x="18449" y="19122"/>
                  <a:pt x="18449" y="18363"/>
                </a:cubicBezTo>
                <a:cubicBezTo>
                  <a:pt x="18449" y="17605"/>
                  <a:pt x="18729" y="16990"/>
                  <a:pt x="19074" y="16990"/>
                </a:cubicBezTo>
                <a:close/>
              </a:path>
            </a:pathLst>
          </a:custGeom>
          <a:blipFill>
            <a:blip r:embed="rId5"/>
          </a:blipFill>
          <a:ln w="12700">
            <a:miter lim="400000"/>
          </a:ln>
        </p:spPr>
        <p:txBody>
          <a:bodyPr lIns="50800" tIns="50800" rIns="50800" bIns="50800" anchor="ctr"/>
          <a:lstStyle/>
          <a:p>
            <a:pPr>
              <a:defRPr sz="3000">
                <a:solidFill>
                  <a:srgbClr val="FFFFFF"/>
                </a:solidFill>
                <a:effectLst>
                  <a:outerShdw blurRad="25400" dist="12700" dir="5400000" rotWithShape="0">
                    <a:srgbClr val="000000">
                      <a:alpha val="50000"/>
                    </a:srgbClr>
                  </a:outerShdw>
                </a:effectLst>
              </a:defRPr>
            </a:pPr>
            <a:endParaRPr/>
          </a:p>
        </p:txBody>
      </p:sp>
      <p:sp>
        <p:nvSpPr>
          <p:cNvPr id="2" name="スライド番号プレースホルダー 1">
            <a:extLst>
              <a:ext uri="{FF2B5EF4-FFF2-40B4-BE49-F238E27FC236}">
                <a16:creationId xmlns:a16="http://schemas.microsoft.com/office/drawing/2014/main" xmlns="" id="{B95A5718-70B6-456B-974B-DFA2C422176E}"/>
              </a:ext>
            </a:extLst>
          </p:cNvPr>
          <p:cNvSpPr>
            <a:spLocks noGrp="1"/>
          </p:cNvSpPr>
          <p:nvPr>
            <p:ph type="sldNum" sz="quarter" idx="2"/>
          </p:nvPr>
        </p:nvSpPr>
        <p:spPr/>
        <p:txBody>
          <a:bodyPr/>
          <a:lstStyle/>
          <a:p>
            <a:fld id="{86CB4B4D-7CA3-9044-876B-883B54F8677D}" type="slidenum">
              <a:rPr lang="en-US" altLang="ja-JP" smtClean="0"/>
              <a:t>7</a:t>
            </a:fld>
            <a:endParaRPr lang="ja-JP" altLang="en-US"/>
          </a:p>
        </p:txBody>
      </p:sp>
      <p:sp>
        <p:nvSpPr>
          <p:cNvPr id="7" name="テキスト ボックス 6">
            <a:extLst>
              <a:ext uri="{FF2B5EF4-FFF2-40B4-BE49-F238E27FC236}">
                <a16:creationId xmlns:a16="http://schemas.microsoft.com/office/drawing/2014/main" xmlns="" id="{B4E18B3D-D73B-4528-BBA5-E215F9FB185F}"/>
              </a:ext>
            </a:extLst>
          </p:cNvPr>
          <p:cNvSpPr txBox="1"/>
          <p:nvPr/>
        </p:nvSpPr>
        <p:spPr>
          <a:xfrm flipH="1">
            <a:off x="4296427" y="8567803"/>
            <a:ext cx="4428322" cy="5542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1pPr>
            <a:lvl2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2pPr>
            <a:lvl3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3pPr>
            <a:lvl4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4pPr>
            <a:lvl5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5pPr>
            <a:lvl6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6pPr>
            <a:lvl7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7pPr>
            <a:lvl8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8pPr>
            <a:lvl9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9pPr>
          </a:lstStyle>
          <a:p>
            <a:pPr marL="0" marR="0" indent="0" algn="ctr" defTabSz="584200" rtl="0" fontAlgn="auto" latinLnBrk="0" hangingPunct="0">
              <a:lnSpc>
                <a:spcPct val="100000"/>
              </a:lnSpc>
              <a:spcBef>
                <a:spcPts val="0"/>
              </a:spcBef>
              <a:spcAft>
                <a:spcPts val="0"/>
              </a:spcAft>
              <a:buClrTx/>
              <a:buSzTx/>
              <a:buFontTx/>
              <a:buNone/>
              <a:tabLst/>
            </a:pPr>
            <a:r>
              <a:rPr kumimoji="0" lang="ja-JP" altLang="en-US" sz="2800" b="0" i="0" u="none" strike="noStrike" cap="none" spc="0" normalizeH="0" baseline="0" dirty="0">
                <a:ln>
                  <a:noFill/>
                </a:ln>
                <a:solidFill>
                  <a:srgbClr val="606060"/>
                </a:solidFill>
                <a:effectLst/>
                <a:uFillTx/>
                <a:latin typeface="+mn-lt"/>
                <a:ea typeface="+mn-ea"/>
                <a:cs typeface="+mn-cs"/>
                <a:sym typeface="Gill Sans"/>
              </a:rPr>
              <a:t>大阪府医師会学校医部会</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医療機関"/>
          <p:cNvSpPr txBox="1">
            <a:spLocks noGrp="1"/>
          </p:cNvSpPr>
          <p:nvPr>
            <p:ph type="title"/>
          </p:nvPr>
        </p:nvSpPr>
        <p:spPr>
          <a:prstGeom prst="rect">
            <a:avLst/>
          </a:prstGeom>
        </p:spPr>
        <p:txBody>
          <a:bodyPr/>
          <a:lstStyle/>
          <a:p>
            <a:r>
              <a:t>医療機関</a:t>
            </a:r>
          </a:p>
        </p:txBody>
      </p:sp>
      <p:sp>
        <p:nvSpPr>
          <p:cNvPr id="169" name="救急病院：耳鼻咽喉科を有しない病院もあるが、緊急度の高い場合はとりあえず救急病院に搬送するのがよい。耳鼻科的治療が必要かどうかは救急病院の担当医が判断してくれる。…"/>
          <p:cNvSpPr txBox="1">
            <a:spLocks noGrp="1"/>
          </p:cNvSpPr>
          <p:nvPr>
            <p:ph type="body" idx="1"/>
          </p:nvPr>
        </p:nvSpPr>
        <p:spPr>
          <a:prstGeom prst="rect">
            <a:avLst/>
          </a:prstGeom>
        </p:spPr>
        <p:txBody>
          <a:bodyPr/>
          <a:lstStyle/>
          <a:p>
            <a:pPr marL="356235" indent="-356235" defTabSz="496570">
              <a:spcBef>
                <a:spcPts val="3500"/>
              </a:spcBef>
              <a:buBlip>
                <a:blip r:embed="rId3"/>
              </a:buBlip>
              <a:defRPr sz="2890"/>
            </a:pPr>
            <a:r>
              <a:rPr dirty="0" err="1">
                <a:solidFill>
                  <a:srgbClr val="FF2600"/>
                </a:solidFill>
              </a:rPr>
              <a:t>救急病院</a:t>
            </a:r>
            <a:r>
              <a:rPr dirty="0" err="1"/>
              <a:t>：耳鼻咽喉科を有しない病院もあるが、緊急度の高い場合はとりあえず救急病院に搬送するのがよい。耳鼻</a:t>
            </a:r>
            <a:r>
              <a:rPr lang="ja-JP" altLang="en-US" dirty="0"/>
              <a:t>咽喉</a:t>
            </a:r>
            <a:r>
              <a:rPr dirty="0" err="1"/>
              <a:t>科的治療が必要かどうかは救急病院の担当医が判断してくれる</a:t>
            </a:r>
            <a:r>
              <a:rPr dirty="0"/>
              <a:t>。</a:t>
            </a:r>
          </a:p>
          <a:p>
            <a:pPr marL="356235" indent="-356235" defTabSz="496570">
              <a:spcBef>
                <a:spcPts val="3500"/>
              </a:spcBef>
              <a:buBlip>
                <a:blip r:embed="rId3"/>
              </a:buBlip>
              <a:defRPr sz="2890"/>
            </a:pPr>
            <a:r>
              <a:rPr dirty="0" err="1">
                <a:solidFill>
                  <a:srgbClr val="FF2600"/>
                </a:solidFill>
              </a:rPr>
              <a:t>総合病院</a:t>
            </a:r>
            <a:r>
              <a:rPr dirty="0" err="1"/>
              <a:t>：一般的な受付時間は午前のみの病院がほとんどです。まずクリニックを受診して、必要と判断されたら紹介されます</a:t>
            </a:r>
            <a:r>
              <a:rPr dirty="0"/>
              <a:t>。</a:t>
            </a:r>
          </a:p>
          <a:p>
            <a:pPr marL="356235" indent="-356235" defTabSz="496570">
              <a:spcBef>
                <a:spcPts val="3500"/>
              </a:spcBef>
              <a:buBlip>
                <a:blip r:embed="rId3"/>
              </a:buBlip>
              <a:defRPr sz="2890"/>
            </a:pPr>
            <a:r>
              <a:rPr dirty="0">
                <a:solidFill>
                  <a:srgbClr val="FF2600"/>
                </a:solidFill>
              </a:rPr>
              <a:t>耳鼻咽喉科クリニック</a:t>
            </a:r>
            <a:r>
              <a:rPr dirty="0"/>
              <a:t>：診療時間は決まっている。夕診もやっているところはあるが、午前中に起こった外傷なら午前中に受診するようにしましょう。耳鼻</a:t>
            </a:r>
            <a:r>
              <a:rPr lang="ja-JP" altLang="en-US" dirty="0"/>
              <a:t>咽喉</a:t>
            </a:r>
            <a:r>
              <a:rPr dirty="0" err="1"/>
              <a:t>科医でないと診れない外傷も多いので重篤度・緊急度の低い場合は耳鼻咽喉科クリニックをお勧めして下さい</a:t>
            </a:r>
            <a:r>
              <a:rPr dirty="0"/>
              <a:t>。</a:t>
            </a:r>
          </a:p>
        </p:txBody>
      </p:sp>
      <p:pic>
        <p:nvPicPr>
          <p:cNvPr id="170" name="20071119221909.jpg" descr="20071119221909.jpg"/>
          <p:cNvPicPr>
            <a:picLocks noChangeAspect="1"/>
          </p:cNvPicPr>
          <p:nvPr/>
        </p:nvPicPr>
        <p:blipFill>
          <a:blip r:embed="rId4"/>
          <a:srcRect l="1970" t="2945" r="2068" b="4588"/>
          <a:stretch>
            <a:fillRect/>
          </a:stretch>
        </p:blipFill>
        <p:spPr>
          <a:xfrm>
            <a:off x="9254050" y="1043196"/>
            <a:ext cx="1526939" cy="1471327"/>
          </a:xfrm>
          <a:custGeom>
            <a:avLst/>
            <a:gdLst/>
            <a:ahLst/>
            <a:cxnLst>
              <a:cxn ang="0">
                <a:pos x="wd2" y="hd2"/>
              </a:cxn>
              <a:cxn ang="5400000">
                <a:pos x="wd2" y="hd2"/>
              </a:cxn>
              <a:cxn ang="10800000">
                <a:pos x="wd2" y="hd2"/>
              </a:cxn>
              <a:cxn ang="16200000">
                <a:pos x="wd2" y="hd2"/>
              </a:cxn>
            </a:cxnLst>
            <a:rect l="0" t="0" r="r" b="b"/>
            <a:pathLst>
              <a:path w="20661" h="21581" extrusionOk="0">
                <a:moveTo>
                  <a:pt x="10649" y="7"/>
                </a:moveTo>
                <a:cubicBezTo>
                  <a:pt x="10253" y="33"/>
                  <a:pt x="9798" y="130"/>
                  <a:pt x="9210" y="293"/>
                </a:cubicBezTo>
                <a:cubicBezTo>
                  <a:pt x="7599" y="737"/>
                  <a:pt x="6208" y="1354"/>
                  <a:pt x="4506" y="2388"/>
                </a:cubicBezTo>
                <a:cubicBezTo>
                  <a:pt x="4260" y="2538"/>
                  <a:pt x="4047" y="2633"/>
                  <a:pt x="3883" y="2691"/>
                </a:cubicBezTo>
                <a:cubicBezTo>
                  <a:pt x="3839" y="2732"/>
                  <a:pt x="3781" y="2755"/>
                  <a:pt x="3706" y="2755"/>
                </a:cubicBezTo>
                <a:cubicBezTo>
                  <a:pt x="3676" y="2755"/>
                  <a:pt x="3635" y="2780"/>
                  <a:pt x="3598" y="2790"/>
                </a:cubicBezTo>
                <a:cubicBezTo>
                  <a:pt x="3642" y="2867"/>
                  <a:pt x="3336" y="3166"/>
                  <a:pt x="2836" y="3529"/>
                </a:cubicBezTo>
                <a:cubicBezTo>
                  <a:pt x="2375" y="3864"/>
                  <a:pt x="1815" y="4313"/>
                  <a:pt x="1590" y="4531"/>
                </a:cubicBezTo>
                <a:cubicBezTo>
                  <a:pt x="1365" y="4748"/>
                  <a:pt x="1062" y="4972"/>
                  <a:pt x="919" y="5031"/>
                </a:cubicBezTo>
                <a:cubicBezTo>
                  <a:pt x="756" y="5098"/>
                  <a:pt x="678" y="5207"/>
                  <a:pt x="715" y="5311"/>
                </a:cubicBezTo>
                <a:cubicBezTo>
                  <a:pt x="748" y="5405"/>
                  <a:pt x="666" y="5554"/>
                  <a:pt x="527" y="5660"/>
                </a:cubicBezTo>
                <a:cubicBezTo>
                  <a:pt x="391" y="5763"/>
                  <a:pt x="317" y="5846"/>
                  <a:pt x="360" y="5846"/>
                </a:cubicBezTo>
                <a:cubicBezTo>
                  <a:pt x="404" y="5846"/>
                  <a:pt x="327" y="6042"/>
                  <a:pt x="188" y="6283"/>
                </a:cubicBezTo>
                <a:cubicBezTo>
                  <a:pt x="59" y="6507"/>
                  <a:pt x="-4" y="6730"/>
                  <a:pt x="0" y="6941"/>
                </a:cubicBezTo>
                <a:cubicBezTo>
                  <a:pt x="5" y="7151"/>
                  <a:pt x="76" y="7353"/>
                  <a:pt x="215" y="7534"/>
                </a:cubicBezTo>
                <a:cubicBezTo>
                  <a:pt x="301" y="7646"/>
                  <a:pt x="286" y="7724"/>
                  <a:pt x="167" y="7831"/>
                </a:cubicBezTo>
                <a:cubicBezTo>
                  <a:pt x="-66" y="8041"/>
                  <a:pt x="-29" y="8200"/>
                  <a:pt x="237" y="8157"/>
                </a:cubicBezTo>
                <a:cubicBezTo>
                  <a:pt x="415" y="8129"/>
                  <a:pt x="528" y="8260"/>
                  <a:pt x="774" y="8757"/>
                </a:cubicBezTo>
                <a:cubicBezTo>
                  <a:pt x="945" y="9104"/>
                  <a:pt x="1144" y="9463"/>
                  <a:pt x="1214" y="9554"/>
                </a:cubicBezTo>
                <a:cubicBezTo>
                  <a:pt x="1311" y="9682"/>
                  <a:pt x="1307" y="9775"/>
                  <a:pt x="1203" y="9956"/>
                </a:cubicBezTo>
                <a:cubicBezTo>
                  <a:pt x="1129" y="10085"/>
                  <a:pt x="1085" y="10207"/>
                  <a:pt x="1107" y="10230"/>
                </a:cubicBezTo>
                <a:cubicBezTo>
                  <a:pt x="1195" y="10326"/>
                  <a:pt x="1943" y="10362"/>
                  <a:pt x="1955" y="10270"/>
                </a:cubicBezTo>
                <a:cubicBezTo>
                  <a:pt x="1962" y="10215"/>
                  <a:pt x="1974" y="10100"/>
                  <a:pt x="1982" y="10020"/>
                </a:cubicBezTo>
                <a:cubicBezTo>
                  <a:pt x="1990" y="9931"/>
                  <a:pt x="2328" y="9816"/>
                  <a:pt x="2857" y="9729"/>
                </a:cubicBezTo>
                <a:cubicBezTo>
                  <a:pt x="3760" y="9580"/>
                  <a:pt x="5483" y="9012"/>
                  <a:pt x="6165" y="8635"/>
                </a:cubicBezTo>
                <a:cubicBezTo>
                  <a:pt x="6385" y="8513"/>
                  <a:pt x="6650" y="8403"/>
                  <a:pt x="6756" y="8384"/>
                </a:cubicBezTo>
                <a:cubicBezTo>
                  <a:pt x="6862" y="8366"/>
                  <a:pt x="7070" y="8264"/>
                  <a:pt x="7218" y="8163"/>
                </a:cubicBezTo>
                <a:cubicBezTo>
                  <a:pt x="7366" y="8062"/>
                  <a:pt x="7925" y="7729"/>
                  <a:pt x="8458" y="7424"/>
                </a:cubicBezTo>
                <a:cubicBezTo>
                  <a:pt x="8991" y="7119"/>
                  <a:pt x="9506" y="6794"/>
                  <a:pt x="9602" y="6702"/>
                </a:cubicBezTo>
                <a:cubicBezTo>
                  <a:pt x="9698" y="6610"/>
                  <a:pt x="9819" y="6546"/>
                  <a:pt x="9870" y="6556"/>
                </a:cubicBezTo>
                <a:cubicBezTo>
                  <a:pt x="10145" y="6611"/>
                  <a:pt x="10198" y="6493"/>
                  <a:pt x="10219" y="5817"/>
                </a:cubicBezTo>
                <a:cubicBezTo>
                  <a:pt x="10248" y="4939"/>
                  <a:pt x="10407" y="4694"/>
                  <a:pt x="10848" y="4862"/>
                </a:cubicBezTo>
                <a:cubicBezTo>
                  <a:pt x="11012" y="4925"/>
                  <a:pt x="11149" y="5059"/>
                  <a:pt x="11149" y="5153"/>
                </a:cubicBezTo>
                <a:cubicBezTo>
                  <a:pt x="11149" y="5248"/>
                  <a:pt x="11241" y="5366"/>
                  <a:pt x="11353" y="5415"/>
                </a:cubicBezTo>
                <a:cubicBezTo>
                  <a:pt x="11542" y="5499"/>
                  <a:pt x="11543" y="5516"/>
                  <a:pt x="11379" y="5712"/>
                </a:cubicBezTo>
                <a:cubicBezTo>
                  <a:pt x="11143" y="5995"/>
                  <a:pt x="11159" y="6254"/>
                  <a:pt x="11433" y="6655"/>
                </a:cubicBezTo>
                <a:cubicBezTo>
                  <a:pt x="11666" y="6997"/>
                  <a:pt x="11622" y="7313"/>
                  <a:pt x="11358" y="7203"/>
                </a:cubicBezTo>
                <a:cubicBezTo>
                  <a:pt x="11277" y="7169"/>
                  <a:pt x="11183" y="7181"/>
                  <a:pt x="11154" y="7232"/>
                </a:cubicBezTo>
                <a:cubicBezTo>
                  <a:pt x="11125" y="7282"/>
                  <a:pt x="10953" y="7301"/>
                  <a:pt x="10773" y="7272"/>
                </a:cubicBezTo>
                <a:cubicBezTo>
                  <a:pt x="10523" y="7233"/>
                  <a:pt x="10450" y="7263"/>
                  <a:pt x="10450" y="7406"/>
                </a:cubicBezTo>
                <a:cubicBezTo>
                  <a:pt x="10450" y="7510"/>
                  <a:pt x="10513" y="7598"/>
                  <a:pt x="10595" y="7598"/>
                </a:cubicBezTo>
                <a:cubicBezTo>
                  <a:pt x="10849" y="7598"/>
                  <a:pt x="11121" y="8148"/>
                  <a:pt x="10993" y="8408"/>
                </a:cubicBezTo>
                <a:cubicBezTo>
                  <a:pt x="10844" y="8708"/>
                  <a:pt x="10845" y="8730"/>
                  <a:pt x="11084" y="8798"/>
                </a:cubicBezTo>
                <a:cubicBezTo>
                  <a:pt x="11238" y="8841"/>
                  <a:pt x="11314" y="8776"/>
                  <a:pt x="11374" y="8547"/>
                </a:cubicBezTo>
                <a:cubicBezTo>
                  <a:pt x="11418" y="8378"/>
                  <a:pt x="11446" y="8186"/>
                  <a:pt x="11438" y="8122"/>
                </a:cubicBezTo>
                <a:cubicBezTo>
                  <a:pt x="11431" y="8058"/>
                  <a:pt x="11520" y="7875"/>
                  <a:pt x="11637" y="7715"/>
                </a:cubicBezTo>
                <a:lnTo>
                  <a:pt x="11847" y="7424"/>
                </a:lnTo>
                <a:lnTo>
                  <a:pt x="12153" y="7820"/>
                </a:lnTo>
                <a:cubicBezTo>
                  <a:pt x="12399" y="8139"/>
                  <a:pt x="12515" y="8206"/>
                  <a:pt x="12749" y="8157"/>
                </a:cubicBezTo>
                <a:cubicBezTo>
                  <a:pt x="12984" y="8108"/>
                  <a:pt x="13072" y="8157"/>
                  <a:pt x="13194" y="8413"/>
                </a:cubicBezTo>
                <a:cubicBezTo>
                  <a:pt x="13335" y="8709"/>
                  <a:pt x="13320" y="8754"/>
                  <a:pt x="13017" y="9153"/>
                </a:cubicBezTo>
                <a:cubicBezTo>
                  <a:pt x="12839" y="9388"/>
                  <a:pt x="12719" y="9583"/>
                  <a:pt x="12754" y="9583"/>
                </a:cubicBezTo>
                <a:cubicBezTo>
                  <a:pt x="12789" y="9583"/>
                  <a:pt x="12713" y="9806"/>
                  <a:pt x="12582" y="10078"/>
                </a:cubicBezTo>
                <a:cubicBezTo>
                  <a:pt x="12279" y="10710"/>
                  <a:pt x="12179" y="12550"/>
                  <a:pt x="12394" y="13536"/>
                </a:cubicBezTo>
                <a:cubicBezTo>
                  <a:pt x="12570" y="14343"/>
                  <a:pt x="13268" y="15808"/>
                  <a:pt x="13721" y="16330"/>
                </a:cubicBezTo>
                <a:cubicBezTo>
                  <a:pt x="14092" y="16759"/>
                  <a:pt x="15066" y="17342"/>
                  <a:pt x="15697" y="17512"/>
                </a:cubicBezTo>
                <a:cubicBezTo>
                  <a:pt x="15919" y="17572"/>
                  <a:pt x="16485" y="17609"/>
                  <a:pt x="16959" y="17594"/>
                </a:cubicBezTo>
                <a:cubicBezTo>
                  <a:pt x="17985" y="17560"/>
                  <a:pt x="18578" y="17298"/>
                  <a:pt x="19306" y="16557"/>
                </a:cubicBezTo>
                <a:cubicBezTo>
                  <a:pt x="21534" y="14289"/>
                  <a:pt x="20916" y="9576"/>
                  <a:pt x="18173" y="7924"/>
                </a:cubicBezTo>
                <a:cubicBezTo>
                  <a:pt x="17097" y="7277"/>
                  <a:pt x="15495" y="7212"/>
                  <a:pt x="14558" y="7779"/>
                </a:cubicBezTo>
                <a:cubicBezTo>
                  <a:pt x="14300" y="7935"/>
                  <a:pt x="14043" y="8031"/>
                  <a:pt x="13989" y="7994"/>
                </a:cubicBezTo>
                <a:cubicBezTo>
                  <a:pt x="13935" y="7958"/>
                  <a:pt x="13903" y="8000"/>
                  <a:pt x="13919" y="8082"/>
                </a:cubicBezTo>
                <a:cubicBezTo>
                  <a:pt x="13968" y="8322"/>
                  <a:pt x="13591" y="8331"/>
                  <a:pt x="13474" y="8093"/>
                </a:cubicBezTo>
                <a:cubicBezTo>
                  <a:pt x="13399" y="7941"/>
                  <a:pt x="13410" y="7790"/>
                  <a:pt x="13501" y="7593"/>
                </a:cubicBezTo>
                <a:cubicBezTo>
                  <a:pt x="13619" y="7335"/>
                  <a:pt x="13578" y="7228"/>
                  <a:pt x="13066" y="6422"/>
                </a:cubicBezTo>
                <a:cubicBezTo>
                  <a:pt x="12755" y="5934"/>
                  <a:pt x="12534" y="5484"/>
                  <a:pt x="12577" y="5433"/>
                </a:cubicBezTo>
                <a:cubicBezTo>
                  <a:pt x="12620" y="5382"/>
                  <a:pt x="12599" y="5378"/>
                  <a:pt x="12529" y="5421"/>
                </a:cubicBezTo>
                <a:cubicBezTo>
                  <a:pt x="12459" y="5465"/>
                  <a:pt x="12369" y="5444"/>
                  <a:pt x="12330" y="5375"/>
                </a:cubicBezTo>
                <a:cubicBezTo>
                  <a:pt x="12289" y="5303"/>
                  <a:pt x="12126" y="5281"/>
                  <a:pt x="11954" y="5322"/>
                </a:cubicBezTo>
                <a:cubicBezTo>
                  <a:pt x="11435" y="5446"/>
                  <a:pt x="11513" y="5218"/>
                  <a:pt x="12223" y="4531"/>
                </a:cubicBezTo>
                <a:cubicBezTo>
                  <a:pt x="13305" y="3481"/>
                  <a:pt x="13360" y="3013"/>
                  <a:pt x="12620" y="1276"/>
                </a:cubicBezTo>
                <a:cubicBezTo>
                  <a:pt x="12523" y="1049"/>
                  <a:pt x="12454" y="880"/>
                  <a:pt x="12389" y="741"/>
                </a:cubicBezTo>
                <a:cubicBezTo>
                  <a:pt x="12317" y="599"/>
                  <a:pt x="12242" y="462"/>
                  <a:pt x="12163" y="362"/>
                </a:cubicBezTo>
                <a:cubicBezTo>
                  <a:pt x="12055" y="237"/>
                  <a:pt x="11938" y="183"/>
                  <a:pt x="11734" y="124"/>
                </a:cubicBezTo>
                <a:cubicBezTo>
                  <a:pt x="11383" y="21"/>
                  <a:pt x="11045" y="-18"/>
                  <a:pt x="10649" y="7"/>
                </a:cubicBezTo>
                <a:close/>
                <a:moveTo>
                  <a:pt x="10611" y="2150"/>
                </a:moveTo>
                <a:cubicBezTo>
                  <a:pt x="11053" y="2144"/>
                  <a:pt x="11439" y="2201"/>
                  <a:pt x="11476" y="2278"/>
                </a:cubicBezTo>
                <a:cubicBezTo>
                  <a:pt x="11513" y="2354"/>
                  <a:pt x="11275" y="2615"/>
                  <a:pt x="10944" y="2854"/>
                </a:cubicBezTo>
                <a:cubicBezTo>
                  <a:pt x="10613" y="3093"/>
                  <a:pt x="9736" y="3771"/>
                  <a:pt x="9000" y="4362"/>
                </a:cubicBezTo>
                <a:cubicBezTo>
                  <a:pt x="7500" y="5566"/>
                  <a:pt x="5340" y="6763"/>
                  <a:pt x="3475" y="7424"/>
                </a:cubicBezTo>
                <a:cubicBezTo>
                  <a:pt x="1371" y="8169"/>
                  <a:pt x="1041" y="7988"/>
                  <a:pt x="2207" y="6731"/>
                </a:cubicBezTo>
                <a:cubicBezTo>
                  <a:pt x="4298" y="4477"/>
                  <a:pt x="8520" y="2178"/>
                  <a:pt x="10611" y="2150"/>
                </a:cubicBezTo>
                <a:close/>
                <a:moveTo>
                  <a:pt x="1515" y="15562"/>
                </a:moveTo>
                <a:cubicBezTo>
                  <a:pt x="1465" y="15582"/>
                  <a:pt x="1412" y="15599"/>
                  <a:pt x="1391" y="15585"/>
                </a:cubicBezTo>
                <a:cubicBezTo>
                  <a:pt x="1335" y="15548"/>
                  <a:pt x="1305" y="15562"/>
                  <a:pt x="1321" y="15614"/>
                </a:cubicBezTo>
                <a:cubicBezTo>
                  <a:pt x="1329" y="15638"/>
                  <a:pt x="1279" y="15729"/>
                  <a:pt x="1235" y="15812"/>
                </a:cubicBezTo>
                <a:cubicBezTo>
                  <a:pt x="1296" y="15751"/>
                  <a:pt x="1379" y="15692"/>
                  <a:pt x="1445" y="15632"/>
                </a:cubicBezTo>
                <a:lnTo>
                  <a:pt x="1515" y="15562"/>
                </a:lnTo>
                <a:close/>
                <a:moveTo>
                  <a:pt x="580" y="19270"/>
                </a:moveTo>
                <a:cubicBezTo>
                  <a:pt x="673" y="19597"/>
                  <a:pt x="906" y="19906"/>
                  <a:pt x="1391" y="20435"/>
                </a:cubicBezTo>
                <a:cubicBezTo>
                  <a:pt x="1406" y="20375"/>
                  <a:pt x="1380" y="20308"/>
                  <a:pt x="1316" y="20266"/>
                </a:cubicBezTo>
                <a:cubicBezTo>
                  <a:pt x="1235" y="20212"/>
                  <a:pt x="1230" y="20131"/>
                  <a:pt x="1262" y="20039"/>
                </a:cubicBezTo>
                <a:cubicBezTo>
                  <a:pt x="1011" y="19792"/>
                  <a:pt x="790" y="19542"/>
                  <a:pt x="634" y="19328"/>
                </a:cubicBezTo>
                <a:cubicBezTo>
                  <a:pt x="632" y="19326"/>
                  <a:pt x="630" y="19325"/>
                  <a:pt x="629" y="19323"/>
                </a:cubicBezTo>
                <a:cubicBezTo>
                  <a:pt x="616" y="19306"/>
                  <a:pt x="592" y="19286"/>
                  <a:pt x="580" y="19270"/>
                </a:cubicBezTo>
                <a:close/>
                <a:moveTo>
                  <a:pt x="2164" y="21267"/>
                </a:moveTo>
                <a:cubicBezTo>
                  <a:pt x="2203" y="21306"/>
                  <a:pt x="2194" y="21301"/>
                  <a:pt x="2234" y="21343"/>
                </a:cubicBezTo>
                <a:cubicBezTo>
                  <a:pt x="2376" y="21488"/>
                  <a:pt x="2533" y="21582"/>
                  <a:pt x="2578" y="21552"/>
                </a:cubicBezTo>
                <a:cubicBezTo>
                  <a:pt x="2590" y="21544"/>
                  <a:pt x="2706" y="21578"/>
                  <a:pt x="2750" y="21581"/>
                </a:cubicBezTo>
                <a:cubicBezTo>
                  <a:pt x="2650" y="21520"/>
                  <a:pt x="2578" y="21456"/>
                  <a:pt x="2578" y="21395"/>
                </a:cubicBezTo>
                <a:cubicBezTo>
                  <a:pt x="2445" y="21370"/>
                  <a:pt x="2306" y="21335"/>
                  <a:pt x="2164" y="21267"/>
                </a:cubicBezTo>
                <a:close/>
              </a:path>
            </a:pathLst>
          </a:custGeom>
          <a:ln w="12700">
            <a:miter lim="400000"/>
          </a:ln>
        </p:spPr>
      </p:pic>
      <p:sp>
        <p:nvSpPr>
          <p:cNvPr id="171" name="救急車"/>
          <p:cNvSpPr/>
          <p:nvPr/>
        </p:nvSpPr>
        <p:spPr>
          <a:xfrm>
            <a:off x="6583590" y="1201407"/>
            <a:ext cx="1530953" cy="695986"/>
          </a:xfrm>
          <a:custGeom>
            <a:avLst/>
            <a:gdLst/>
            <a:ahLst/>
            <a:cxnLst>
              <a:cxn ang="0">
                <a:pos x="wd2" y="hd2"/>
              </a:cxn>
              <a:cxn ang="5400000">
                <a:pos x="wd2" y="hd2"/>
              </a:cxn>
              <a:cxn ang="10800000">
                <a:pos x="wd2" y="hd2"/>
              </a:cxn>
              <a:cxn ang="16200000">
                <a:pos x="wd2" y="hd2"/>
              </a:cxn>
            </a:cxnLst>
            <a:rect l="0" t="0" r="r" b="b"/>
            <a:pathLst>
              <a:path w="21600" h="21600" extrusionOk="0">
                <a:moveTo>
                  <a:pt x="827" y="0"/>
                </a:moveTo>
                <a:cubicBezTo>
                  <a:pt x="642" y="0"/>
                  <a:pt x="493" y="329"/>
                  <a:pt x="493" y="735"/>
                </a:cubicBezTo>
                <a:lnTo>
                  <a:pt x="493" y="17049"/>
                </a:lnTo>
                <a:lnTo>
                  <a:pt x="0" y="17049"/>
                </a:lnTo>
                <a:lnTo>
                  <a:pt x="0" y="18708"/>
                </a:lnTo>
                <a:lnTo>
                  <a:pt x="3616" y="18708"/>
                </a:lnTo>
                <a:lnTo>
                  <a:pt x="3616" y="18363"/>
                </a:lnTo>
                <a:cubicBezTo>
                  <a:pt x="3616" y="15988"/>
                  <a:pt x="4492" y="14061"/>
                  <a:pt x="5572" y="14061"/>
                </a:cubicBezTo>
                <a:cubicBezTo>
                  <a:pt x="6652" y="14061"/>
                  <a:pt x="7526" y="15988"/>
                  <a:pt x="7526" y="18363"/>
                </a:cubicBezTo>
                <a:lnTo>
                  <a:pt x="7526" y="18708"/>
                </a:lnTo>
                <a:lnTo>
                  <a:pt x="8351" y="18708"/>
                </a:lnTo>
                <a:lnTo>
                  <a:pt x="8351" y="4517"/>
                </a:lnTo>
                <a:cubicBezTo>
                  <a:pt x="8351" y="3874"/>
                  <a:pt x="8590" y="3348"/>
                  <a:pt x="8883" y="3348"/>
                </a:cubicBezTo>
                <a:lnTo>
                  <a:pt x="11244" y="3348"/>
                </a:lnTo>
                <a:cubicBezTo>
                  <a:pt x="11537" y="3348"/>
                  <a:pt x="11775" y="3874"/>
                  <a:pt x="11775" y="4517"/>
                </a:cubicBezTo>
                <a:lnTo>
                  <a:pt x="11775" y="18708"/>
                </a:lnTo>
                <a:lnTo>
                  <a:pt x="14053" y="18708"/>
                </a:lnTo>
                <a:lnTo>
                  <a:pt x="14053" y="735"/>
                </a:lnTo>
                <a:cubicBezTo>
                  <a:pt x="14053" y="328"/>
                  <a:pt x="13904" y="0"/>
                  <a:pt x="13719" y="0"/>
                </a:cubicBezTo>
                <a:lnTo>
                  <a:pt x="827" y="0"/>
                </a:lnTo>
                <a:close/>
                <a:moveTo>
                  <a:pt x="1498" y="1440"/>
                </a:moveTo>
                <a:lnTo>
                  <a:pt x="2226" y="1440"/>
                </a:lnTo>
                <a:cubicBezTo>
                  <a:pt x="2329" y="1440"/>
                  <a:pt x="2413" y="1624"/>
                  <a:pt x="2413" y="1852"/>
                </a:cubicBezTo>
                <a:lnTo>
                  <a:pt x="2413" y="2758"/>
                </a:lnTo>
                <a:cubicBezTo>
                  <a:pt x="2413" y="2986"/>
                  <a:pt x="2329" y="3170"/>
                  <a:pt x="2226" y="3170"/>
                </a:cubicBezTo>
                <a:lnTo>
                  <a:pt x="1498" y="3170"/>
                </a:lnTo>
                <a:cubicBezTo>
                  <a:pt x="1395" y="3170"/>
                  <a:pt x="1311" y="2986"/>
                  <a:pt x="1311" y="2758"/>
                </a:cubicBezTo>
                <a:lnTo>
                  <a:pt x="1311" y="1852"/>
                </a:lnTo>
                <a:cubicBezTo>
                  <a:pt x="1311" y="1624"/>
                  <a:pt x="1395" y="1440"/>
                  <a:pt x="1498" y="1440"/>
                </a:cubicBezTo>
                <a:close/>
                <a:moveTo>
                  <a:pt x="6958" y="1440"/>
                </a:moveTo>
                <a:lnTo>
                  <a:pt x="7685" y="1440"/>
                </a:lnTo>
                <a:cubicBezTo>
                  <a:pt x="7788" y="1440"/>
                  <a:pt x="7872" y="1624"/>
                  <a:pt x="7872" y="1852"/>
                </a:cubicBezTo>
                <a:lnTo>
                  <a:pt x="7872" y="2758"/>
                </a:lnTo>
                <a:cubicBezTo>
                  <a:pt x="7872" y="2986"/>
                  <a:pt x="7788" y="3170"/>
                  <a:pt x="7685" y="3170"/>
                </a:cubicBezTo>
                <a:lnTo>
                  <a:pt x="6958" y="3170"/>
                </a:lnTo>
                <a:cubicBezTo>
                  <a:pt x="6854" y="3170"/>
                  <a:pt x="6770" y="2986"/>
                  <a:pt x="6770" y="2758"/>
                </a:cubicBezTo>
                <a:lnTo>
                  <a:pt x="6770" y="1852"/>
                </a:lnTo>
                <a:cubicBezTo>
                  <a:pt x="6770" y="1624"/>
                  <a:pt x="6854" y="1440"/>
                  <a:pt x="6958" y="1440"/>
                </a:cubicBezTo>
                <a:close/>
                <a:moveTo>
                  <a:pt x="12418" y="1440"/>
                </a:moveTo>
                <a:lnTo>
                  <a:pt x="13146" y="1440"/>
                </a:lnTo>
                <a:cubicBezTo>
                  <a:pt x="13249" y="1440"/>
                  <a:pt x="13333" y="1624"/>
                  <a:pt x="13333" y="1852"/>
                </a:cubicBezTo>
                <a:lnTo>
                  <a:pt x="13333" y="2758"/>
                </a:lnTo>
                <a:cubicBezTo>
                  <a:pt x="13333" y="2986"/>
                  <a:pt x="13249" y="3170"/>
                  <a:pt x="13146" y="3170"/>
                </a:cubicBezTo>
                <a:lnTo>
                  <a:pt x="12418" y="3170"/>
                </a:lnTo>
                <a:cubicBezTo>
                  <a:pt x="12315" y="3170"/>
                  <a:pt x="12231" y="2986"/>
                  <a:pt x="12231" y="2758"/>
                </a:cubicBezTo>
                <a:lnTo>
                  <a:pt x="12231" y="1852"/>
                </a:lnTo>
                <a:cubicBezTo>
                  <a:pt x="12231" y="1624"/>
                  <a:pt x="12315" y="1440"/>
                  <a:pt x="12418" y="1440"/>
                </a:cubicBezTo>
                <a:close/>
                <a:moveTo>
                  <a:pt x="8883" y="4009"/>
                </a:moveTo>
                <a:cubicBezTo>
                  <a:pt x="8755" y="4009"/>
                  <a:pt x="8650" y="4237"/>
                  <a:pt x="8650" y="4517"/>
                </a:cubicBezTo>
                <a:lnTo>
                  <a:pt x="8650" y="18708"/>
                </a:lnTo>
                <a:lnTo>
                  <a:pt x="11477" y="18708"/>
                </a:lnTo>
                <a:lnTo>
                  <a:pt x="11477" y="4517"/>
                </a:lnTo>
                <a:cubicBezTo>
                  <a:pt x="11477" y="4237"/>
                  <a:pt x="11371" y="4009"/>
                  <a:pt x="11244" y="4009"/>
                </a:cubicBezTo>
                <a:lnTo>
                  <a:pt x="8883" y="4009"/>
                </a:lnTo>
                <a:close/>
                <a:moveTo>
                  <a:pt x="4185" y="4250"/>
                </a:moveTo>
                <a:lnTo>
                  <a:pt x="4951" y="4250"/>
                </a:lnTo>
                <a:lnTo>
                  <a:pt x="4951" y="6028"/>
                </a:lnTo>
                <a:lnTo>
                  <a:pt x="5651" y="5141"/>
                </a:lnTo>
                <a:lnTo>
                  <a:pt x="6034" y="6600"/>
                </a:lnTo>
                <a:lnTo>
                  <a:pt x="5334" y="7487"/>
                </a:lnTo>
                <a:lnTo>
                  <a:pt x="6034" y="8374"/>
                </a:lnTo>
                <a:lnTo>
                  <a:pt x="5651" y="9837"/>
                </a:lnTo>
                <a:lnTo>
                  <a:pt x="4951" y="8946"/>
                </a:lnTo>
                <a:lnTo>
                  <a:pt x="4951" y="10724"/>
                </a:lnTo>
                <a:lnTo>
                  <a:pt x="4185" y="10724"/>
                </a:lnTo>
                <a:lnTo>
                  <a:pt x="4185" y="8946"/>
                </a:lnTo>
                <a:lnTo>
                  <a:pt x="3486" y="9837"/>
                </a:lnTo>
                <a:lnTo>
                  <a:pt x="3103" y="8374"/>
                </a:lnTo>
                <a:lnTo>
                  <a:pt x="3802" y="7487"/>
                </a:lnTo>
                <a:lnTo>
                  <a:pt x="3103" y="6600"/>
                </a:lnTo>
                <a:lnTo>
                  <a:pt x="3486" y="5141"/>
                </a:lnTo>
                <a:lnTo>
                  <a:pt x="4185" y="6028"/>
                </a:lnTo>
                <a:lnTo>
                  <a:pt x="4185" y="4250"/>
                </a:lnTo>
                <a:close/>
                <a:moveTo>
                  <a:pt x="14546" y="5152"/>
                </a:moveTo>
                <a:cubicBezTo>
                  <a:pt x="14507" y="5152"/>
                  <a:pt x="14475" y="5225"/>
                  <a:pt x="14475" y="5312"/>
                </a:cubicBezTo>
                <a:lnTo>
                  <a:pt x="14475" y="18549"/>
                </a:lnTo>
                <a:cubicBezTo>
                  <a:pt x="14475" y="18636"/>
                  <a:pt x="14507" y="18708"/>
                  <a:pt x="14546" y="18708"/>
                </a:cubicBezTo>
                <a:lnTo>
                  <a:pt x="17209" y="18708"/>
                </a:lnTo>
                <a:cubicBezTo>
                  <a:pt x="17245" y="18708"/>
                  <a:pt x="17275" y="18652"/>
                  <a:pt x="17280" y="18575"/>
                </a:cubicBezTo>
                <a:cubicBezTo>
                  <a:pt x="17331" y="17837"/>
                  <a:pt x="17619" y="14302"/>
                  <a:pt x="18497" y="14302"/>
                </a:cubicBezTo>
                <a:cubicBezTo>
                  <a:pt x="19477" y="14302"/>
                  <a:pt x="19256" y="14302"/>
                  <a:pt x="19553" y="14302"/>
                </a:cubicBezTo>
                <a:cubicBezTo>
                  <a:pt x="19847" y="14302"/>
                  <a:pt x="20600" y="14434"/>
                  <a:pt x="20771" y="18022"/>
                </a:cubicBezTo>
                <a:cubicBezTo>
                  <a:pt x="20775" y="18104"/>
                  <a:pt x="20806" y="18170"/>
                  <a:pt x="20844" y="18166"/>
                </a:cubicBezTo>
                <a:cubicBezTo>
                  <a:pt x="21172" y="18133"/>
                  <a:pt x="21600" y="17845"/>
                  <a:pt x="21600" y="17053"/>
                </a:cubicBezTo>
                <a:lnTo>
                  <a:pt x="21600" y="15078"/>
                </a:lnTo>
                <a:cubicBezTo>
                  <a:pt x="21600" y="14587"/>
                  <a:pt x="21387" y="14185"/>
                  <a:pt x="21165" y="14143"/>
                </a:cubicBezTo>
                <a:cubicBezTo>
                  <a:pt x="21162" y="14569"/>
                  <a:pt x="21160" y="14915"/>
                  <a:pt x="21160" y="14915"/>
                </a:cubicBezTo>
                <a:cubicBezTo>
                  <a:pt x="21160" y="14915"/>
                  <a:pt x="20670" y="14482"/>
                  <a:pt x="20670" y="13894"/>
                </a:cubicBezTo>
                <a:cubicBezTo>
                  <a:pt x="20670" y="13306"/>
                  <a:pt x="20670" y="12543"/>
                  <a:pt x="20670" y="12543"/>
                </a:cubicBezTo>
                <a:lnTo>
                  <a:pt x="21102" y="12543"/>
                </a:lnTo>
                <a:cubicBezTo>
                  <a:pt x="21102" y="12517"/>
                  <a:pt x="21103" y="12497"/>
                  <a:pt x="21102" y="12491"/>
                </a:cubicBezTo>
                <a:cubicBezTo>
                  <a:pt x="21076" y="12124"/>
                  <a:pt x="20982" y="11120"/>
                  <a:pt x="20726" y="10932"/>
                </a:cubicBezTo>
                <a:cubicBezTo>
                  <a:pt x="20485" y="10755"/>
                  <a:pt x="19562" y="10148"/>
                  <a:pt x="18969" y="9874"/>
                </a:cubicBezTo>
                <a:cubicBezTo>
                  <a:pt x="18773" y="9783"/>
                  <a:pt x="18592" y="9570"/>
                  <a:pt x="18454" y="9250"/>
                </a:cubicBezTo>
                <a:lnTo>
                  <a:pt x="16846" y="6128"/>
                </a:lnTo>
                <a:cubicBezTo>
                  <a:pt x="16578" y="5506"/>
                  <a:pt x="16205" y="5152"/>
                  <a:pt x="15815" y="5152"/>
                </a:cubicBezTo>
                <a:lnTo>
                  <a:pt x="14546" y="5152"/>
                </a:lnTo>
                <a:close/>
                <a:moveTo>
                  <a:pt x="9426" y="5973"/>
                </a:moveTo>
                <a:lnTo>
                  <a:pt x="9874" y="5973"/>
                </a:lnTo>
                <a:lnTo>
                  <a:pt x="9874" y="9814"/>
                </a:lnTo>
                <a:lnTo>
                  <a:pt x="9426" y="9814"/>
                </a:lnTo>
                <a:cubicBezTo>
                  <a:pt x="9258" y="9814"/>
                  <a:pt x="9121" y="9514"/>
                  <a:pt x="9121" y="9143"/>
                </a:cubicBezTo>
                <a:lnTo>
                  <a:pt x="9121" y="6644"/>
                </a:lnTo>
                <a:cubicBezTo>
                  <a:pt x="9121" y="6273"/>
                  <a:pt x="9258" y="5973"/>
                  <a:pt x="9426" y="5973"/>
                </a:cubicBezTo>
                <a:close/>
                <a:moveTo>
                  <a:pt x="10252" y="5973"/>
                </a:moveTo>
                <a:lnTo>
                  <a:pt x="10700" y="5973"/>
                </a:lnTo>
                <a:cubicBezTo>
                  <a:pt x="10869" y="5973"/>
                  <a:pt x="11006" y="6273"/>
                  <a:pt x="11006" y="6644"/>
                </a:cubicBezTo>
                <a:lnTo>
                  <a:pt x="11006" y="9143"/>
                </a:lnTo>
                <a:cubicBezTo>
                  <a:pt x="11006" y="9514"/>
                  <a:pt x="10869" y="9814"/>
                  <a:pt x="10700" y="9814"/>
                </a:cubicBezTo>
                <a:lnTo>
                  <a:pt x="10252" y="9814"/>
                </a:lnTo>
                <a:lnTo>
                  <a:pt x="10252" y="5973"/>
                </a:lnTo>
                <a:close/>
                <a:moveTo>
                  <a:pt x="15208" y="6396"/>
                </a:moveTo>
                <a:lnTo>
                  <a:pt x="15955" y="6396"/>
                </a:lnTo>
                <a:cubicBezTo>
                  <a:pt x="16152" y="6396"/>
                  <a:pt x="16340" y="6601"/>
                  <a:pt x="16473" y="6960"/>
                </a:cubicBezTo>
                <a:lnTo>
                  <a:pt x="17324" y="8593"/>
                </a:lnTo>
                <a:cubicBezTo>
                  <a:pt x="17359" y="8688"/>
                  <a:pt x="17378" y="8813"/>
                  <a:pt x="17378" y="8942"/>
                </a:cubicBezTo>
                <a:lnTo>
                  <a:pt x="17378" y="9952"/>
                </a:lnTo>
                <a:cubicBezTo>
                  <a:pt x="17378" y="10235"/>
                  <a:pt x="17286" y="10464"/>
                  <a:pt x="17172" y="10464"/>
                </a:cubicBezTo>
                <a:lnTo>
                  <a:pt x="15208" y="10464"/>
                </a:lnTo>
                <a:cubicBezTo>
                  <a:pt x="15094" y="10464"/>
                  <a:pt x="15002" y="10235"/>
                  <a:pt x="15002" y="9952"/>
                </a:cubicBezTo>
                <a:lnTo>
                  <a:pt x="15002" y="6908"/>
                </a:lnTo>
                <a:cubicBezTo>
                  <a:pt x="15002" y="6625"/>
                  <a:pt x="15094" y="6396"/>
                  <a:pt x="15208" y="6396"/>
                </a:cubicBezTo>
                <a:close/>
                <a:moveTo>
                  <a:pt x="5547" y="15123"/>
                </a:moveTo>
                <a:cubicBezTo>
                  <a:pt x="4734" y="15123"/>
                  <a:pt x="4075" y="16575"/>
                  <a:pt x="4075" y="18363"/>
                </a:cubicBezTo>
                <a:cubicBezTo>
                  <a:pt x="4075" y="20151"/>
                  <a:pt x="4734" y="21600"/>
                  <a:pt x="5547" y="21600"/>
                </a:cubicBezTo>
                <a:cubicBezTo>
                  <a:pt x="6360" y="21600"/>
                  <a:pt x="7018" y="20151"/>
                  <a:pt x="7018" y="18363"/>
                </a:cubicBezTo>
                <a:cubicBezTo>
                  <a:pt x="7018" y="16575"/>
                  <a:pt x="6360" y="15123"/>
                  <a:pt x="5547" y="15123"/>
                </a:cubicBezTo>
                <a:close/>
                <a:moveTo>
                  <a:pt x="19074" y="15123"/>
                </a:moveTo>
                <a:cubicBezTo>
                  <a:pt x="18261" y="15123"/>
                  <a:pt x="17602" y="16575"/>
                  <a:pt x="17602" y="18363"/>
                </a:cubicBezTo>
                <a:cubicBezTo>
                  <a:pt x="17602" y="20151"/>
                  <a:pt x="18261" y="21600"/>
                  <a:pt x="19074" y="21600"/>
                </a:cubicBezTo>
                <a:cubicBezTo>
                  <a:pt x="19887" y="21600"/>
                  <a:pt x="20547" y="20151"/>
                  <a:pt x="20547" y="18363"/>
                </a:cubicBezTo>
                <a:cubicBezTo>
                  <a:pt x="20547" y="16575"/>
                  <a:pt x="19887" y="15123"/>
                  <a:pt x="19074" y="15123"/>
                </a:cubicBezTo>
                <a:close/>
                <a:moveTo>
                  <a:pt x="5547" y="16990"/>
                </a:moveTo>
                <a:cubicBezTo>
                  <a:pt x="5892" y="16990"/>
                  <a:pt x="6171" y="17605"/>
                  <a:pt x="6171" y="18363"/>
                </a:cubicBezTo>
                <a:cubicBezTo>
                  <a:pt x="6171" y="19122"/>
                  <a:pt x="5892" y="19737"/>
                  <a:pt x="5547" y="19737"/>
                </a:cubicBezTo>
                <a:cubicBezTo>
                  <a:pt x="5202" y="19737"/>
                  <a:pt x="4922" y="19122"/>
                  <a:pt x="4922" y="18363"/>
                </a:cubicBezTo>
                <a:cubicBezTo>
                  <a:pt x="4922" y="17605"/>
                  <a:pt x="5202" y="16990"/>
                  <a:pt x="5547" y="16990"/>
                </a:cubicBezTo>
                <a:close/>
                <a:moveTo>
                  <a:pt x="19074" y="16990"/>
                </a:moveTo>
                <a:cubicBezTo>
                  <a:pt x="19419" y="16990"/>
                  <a:pt x="19698" y="17605"/>
                  <a:pt x="19698" y="18363"/>
                </a:cubicBezTo>
                <a:cubicBezTo>
                  <a:pt x="19698" y="19122"/>
                  <a:pt x="19419" y="19737"/>
                  <a:pt x="19074" y="19737"/>
                </a:cubicBezTo>
                <a:cubicBezTo>
                  <a:pt x="18729" y="19737"/>
                  <a:pt x="18449" y="19122"/>
                  <a:pt x="18449" y="18363"/>
                </a:cubicBezTo>
                <a:cubicBezTo>
                  <a:pt x="18449" y="17605"/>
                  <a:pt x="18729" y="16990"/>
                  <a:pt x="19074" y="16990"/>
                </a:cubicBezTo>
                <a:close/>
              </a:path>
            </a:pathLst>
          </a:custGeom>
          <a:blipFill>
            <a:blip r:embed="rId5"/>
          </a:blipFill>
          <a:ln w="12700">
            <a:miter lim="400000"/>
          </a:ln>
        </p:spPr>
        <p:txBody>
          <a:bodyPr lIns="50800" tIns="50800" rIns="50800" bIns="50800" anchor="ctr"/>
          <a:lstStyle/>
          <a:p>
            <a:pPr>
              <a:defRPr sz="3000">
                <a:solidFill>
                  <a:srgbClr val="FFFFFF"/>
                </a:solidFill>
                <a:effectLst>
                  <a:outerShdw blurRad="25400" dist="12700" dir="5400000" rotWithShape="0">
                    <a:srgbClr val="000000">
                      <a:alpha val="50000"/>
                    </a:srgbClr>
                  </a:outerShdw>
                </a:effectLst>
              </a:defRPr>
            </a:pPr>
            <a:endParaRPr/>
          </a:p>
        </p:txBody>
      </p:sp>
      <p:sp>
        <p:nvSpPr>
          <p:cNvPr id="2" name="スライド番号プレースホルダー 1">
            <a:extLst>
              <a:ext uri="{FF2B5EF4-FFF2-40B4-BE49-F238E27FC236}">
                <a16:creationId xmlns:a16="http://schemas.microsoft.com/office/drawing/2014/main" xmlns="" id="{636DB900-A7D0-470D-BDA6-2465C55419BB}"/>
              </a:ext>
            </a:extLst>
          </p:cNvPr>
          <p:cNvSpPr>
            <a:spLocks noGrp="1"/>
          </p:cNvSpPr>
          <p:nvPr>
            <p:ph type="sldNum" sz="quarter" idx="2"/>
          </p:nvPr>
        </p:nvSpPr>
        <p:spPr/>
        <p:txBody>
          <a:bodyPr/>
          <a:lstStyle/>
          <a:p>
            <a:fld id="{86CB4B4D-7CA3-9044-876B-883B54F8677D}" type="slidenum">
              <a:rPr lang="en-US" altLang="ja-JP" smtClean="0"/>
              <a:t>8</a:t>
            </a:fld>
            <a:endParaRPr lang="ja-JP" altLang="en-US"/>
          </a:p>
        </p:txBody>
      </p:sp>
      <p:sp>
        <p:nvSpPr>
          <p:cNvPr id="7" name="テキスト ボックス 6">
            <a:extLst>
              <a:ext uri="{FF2B5EF4-FFF2-40B4-BE49-F238E27FC236}">
                <a16:creationId xmlns:a16="http://schemas.microsoft.com/office/drawing/2014/main" xmlns="" id="{8E15DF59-AADC-4C4D-8B20-31DCC242C151}"/>
              </a:ext>
            </a:extLst>
          </p:cNvPr>
          <p:cNvSpPr txBox="1"/>
          <p:nvPr/>
        </p:nvSpPr>
        <p:spPr>
          <a:xfrm flipH="1">
            <a:off x="4296427" y="8567803"/>
            <a:ext cx="4428322" cy="5542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1pPr>
            <a:lvl2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2pPr>
            <a:lvl3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3pPr>
            <a:lvl4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4pPr>
            <a:lvl5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5pPr>
            <a:lvl6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6pPr>
            <a:lvl7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7pPr>
            <a:lvl8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8pPr>
            <a:lvl9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9pPr>
          </a:lstStyle>
          <a:p>
            <a:pPr marL="0" marR="0" indent="0" algn="ctr" defTabSz="584200" rtl="0" fontAlgn="auto" latinLnBrk="0" hangingPunct="0">
              <a:lnSpc>
                <a:spcPct val="100000"/>
              </a:lnSpc>
              <a:spcBef>
                <a:spcPts val="0"/>
              </a:spcBef>
              <a:spcAft>
                <a:spcPts val="0"/>
              </a:spcAft>
              <a:buClrTx/>
              <a:buSzTx/>
              <a:buFontTx/>
              <a:buNone/>
              <a:tabLst/>
            </a:pPr>
            <a:r>
              <a:rPr kumimoji="0" lang="ja-JP" altLang="en-US" sz="2800" b="0" i="0" u="none" strike="noStrike" cap="none" spc="0" normalizeH="0" baseline="0" dirty="0">
                <a:ln>
                  <a:noFill/>
                </a:ln>
                <a:solidFill>
                  <a:srgbClr val="606060"/>
                </a:solidFill>
                <a:effectLst/>
                <a:uFillTx/>
                <a:latin typeface="+mn-lt"/>
                <a:ea typeface="+mn-ea"/>
                <a:cs typeface="+mn-cs"/>
                <a:sym typeface="Gill Sans"/>
              </a:rPr>
              <a:t>大阪府医師会学校医部会</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1. 鼻骨骨折、外傷による鼻出血"/>
          <p:cNvSpPr txBox="1">
            <a:spLocks noGrp="1"/>
          </p:cNvSpPr>
          <p:nvPr>
            <p:ph type="title"/>
          </p:nvPr>
        </p:nvSpPr>
        <p:spPr>
          <a:prstGeom prst="rect">
            <a:avLst/>
          </a:prstGeom>
        </p:spPr>
        <p:txBody>
          <a:bodyPr/>
          <a:lstStyle/>
          <a:p>
            <a:r>
              <a:rPr dirty="0"/>
              <a:t>1. </a:t>
            </a:r>
            <a:r>
              <a:rPr dirty="0" err="1"/>
              <a:t>鼻骨骨折、外傷による鼻出血</a:t>
            </a:r>
            <a:endParaRPr dirty="0"/>
          </a:p>
        </p:txBody>
      </p:sp>
      <p:sp>
        <p:nvSpPr>
          <p:cNvPr id="2" name="スライド番号プレースホルダー 1">
            <a:extLst>
              <a:ext uri="{FF2B5EF4-FFF2-40B4-BE49-F238E27FC236}">
                <a16:creationId xmlns:a16="http://schemas.microsoft.com/office/drawing/2014/main" xmlns="" id="{BEE5936E-D5E4-4B09-A810-C75CECC2EEA6}"/>
              </a:ext>
            </a:extLst>
          </p:cNvPr>
          <p:cNvSpPr>
            <a:spLocks noGrp="1"/>
          </p:cNvSpPr>
          <p:nvPr>
            <p:ph type="sldNum" sz="quarter" idx="2"/>
          </p:nvPr>
        </p:nvSpPr>
        <p:spPr/>
        <p:txBody>
          <a:bodyPr/>
          <a:lstStyle/>
          <a:p>
            <a:fld id="{86CB4B4D-7CA3-9044-876B-883B54F8677D}" type="slidenum">
              <a:rPr lang="en-US" altLang="ja-JP" smtClean="0"/>
              <a:t>9</a:t>
            </a:fld>
            <a:endParaRPr lang="ja-JP" altLang="en-US"/>
          </a:p>
        </p:txBody>
      </p:sp>
      <p:sp>
        <p:nvSpPr>
          <p:cNvPr id="4" name="テキスト ボックス 3">
            <a:extLst>
              <a:ext uri="{FF2B5EF4-FFF2-40B4-BE49-F238E27FC236}">
                <a16:creationId xmlns:a16="http://schemas.microsoft.com/office/drawing/2014/main" xmlns="" id="{26875DB9-2DC6-46B5-A478-4992EE77BED0}"/>
              </a:ext>
            </a:extLst>
          </p:cNvPr>
          <p:cNvSpPr txBox="1"/>
          <p:nvPr/>
        </p:nvSpPr>
        <p:spPr>
          <a:xfrm flipH="1">
            <a:off x="4296427" y="8567803"/>
            <a:ext cx="4428322" cy="5542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1pPr>
            <a:lvl2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2pPr>
            <a:lvl3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3pPr>
            <a:lvl4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4pPr>
            <a:lvl5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5pPr>
            <a:lvl6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6pPr>
            <a:lvl7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7pPr>
            <a:lvl8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8pPr>
            <a:lvl9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9pPr>
          </a:lstStyle>
          <a:p>
            <a:pPr marL="0" marR="0" indent="0" algn="ctr" defTabSz="584200" rtl="0" fontAlgn="auto" latinLnBrk="0" hangingPunct="0">
              <a:lnSpc>
                <a:spcPct val="100000"/>
              </a:lnSpc>
              <a:spcBef>
                <a:spcPts val="0"/>
              </a:spcBef>
              <a:spcAft>
                <a:spcPts val="0"/>
              </a:spcAft>
              <a:buClrTx/>
              <a:buSzTx/>
              <a:buFontTx/>
              <a:buNone/>
              <a:tabLst/>
            </a:pPr>
            <a:r>
              <a:rPr kumimoji="0" lang="ja-JP" altLang="en-US" sz="2800" b="0" i="0" u="none" strike="noStrike" cap="none" spc="0" normalizeH="0" baseline="0" dirty="0">
                <a:ln>
                  <a:noFill/>
                </a:ln>
                <a:solidFill>
                  <a:srgbClr val="606060"/>
                </a:solidFill>
                <a:effectLst/>
                <a:uFillTx/>
                <a:latin typeface="+mn-lt"/>
                <a:ea typeface="+mn-ea"/>
                <a:cs typeface="+mn-cs"/>
                <a:sym typeface="Gill Sans"/>
              </a:rPr>
              <a:t>大阪府医師会学校医部会</a:t>
            </a:r>
          </a:p>
        </p:txBody>
      </p:sp>
    </p:spTree>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New_Template3">
  <a:themeElements>
    <a:clrScheme name="New_Template3">
      <a:dk1>
        <a:srgbClr val="606060"/>
      </a:dk1>
      <a:lt1>
        <a:srgbClr val="006060"/>
      </a:lt1>
      <a:dk2>
        <a:srgbClr val="5B5854"/>
      </a:dk2>
      <a:lt2>
        <a:srgbClr val="C9C3BA"/>
      </a:lt2>
      <a:accent1>
        <a:srgbClr val="708CA5"/>
      </a:accent1>
      <a:accent2>
        <a:srgbClr val="80A7A7"/>
      </a:accent2>
      <a:accent3>
        <a:srgbClr val="98A66D"/>
      </a:accent3>
      <a:accent4>
        <a:srgbClr val="CF9E5B"/>
      </a:accent4>
      <a:accent5>
        <a:srgbClr val="C87C6D"/>
      </a:accent5>
      <a:accent6>
        <a:srgbClr val="837B9A"/>
      </a:accent6>
      <a:hlink>
        <a:srgbClr val="0000FF"/>
      </a:hlink>
      <a:folHlink>
        <a:srgbClr val="FF00FF"/>
      </a:folHlink>
    </a:clrScheme>
    <a:fontScheme name="New_Template3">
      <a:majorFont>
        <a:latin typeface="Gill Sans Light"/>
        <a:ea typeface="Gill Sans Light"/>
        <a:cs typeface="Gill Sans Light"/>
      </a:majorFont>
      <a:minorFont>
        <a:latin typeface="Gill Sans"/>
        <a:ea typeface="Gill Sans"/>
        <a:cs typeface="Gill Sans"/>
      </a:minorFont>
    </a:fontScheme>
    <a:fmtScheme name="New_Template3">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dir="5400000" rotWithShape="0">
              <a:srgbClr val="000000">
                <a:alpha val="60000"/>
              </a:srgbClr>
            </a:outerShdw>
          </a:effectLst>
        </a:effectStyle>
        <a:effectStyle>
          <a:effectLst>
            <a:outerShdw blurRad="50800" dist="25400" dir="5400000" rotWithShape="0">
              <a:srgbClr val="000000">
                <a:alpha val="6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outerShdw blurRad="25400" dist="12700" dir="5400000" rotWithShape="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6F6A5A"/>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_Template3">
  <a:themeElements>
    <a:clrScheme name="New_Template3">
      <a:dk1>
        <a:srgbClr val="000000"/>
      </a:dk1>
      <a:lt1>
        <a:srgbClr val="FFFFFF"/>
      </a:lt1>
      <a:dk2>
        <a:srgbClr val="5B5854"/>
      </a:dk2>
      <a:lt2>
        <a:srgbClr val="C9C3BA"/>
      </a:lt2>
      <a:accent1>
        <a:srgbClr val="708CA5"/>
      </a:accent1>
      <a:accent2>
        <a:srgbClr val="80A7A7"/>
      </a:accent2>
      <a:accent3>
        <a:srgbClr val="98A66D"/>
      </a:accent3>
      <a:accent4>
        <a:srgbClr val="CF9E5B"/>
      </a:accent4>
      <a:accent5>
        <a:srgbClr val="C87C6D"/>
      </a:accent5>
      <a:accent6>
        <a:srgbClr val="837B9A"/>
      </a:accent6>
      <a:hlink>
        <a:srgbClr val="0000FF"/>
      </a:hlink>
      <a:folHlink>
        <a:srgbClr val="FF00FF"/>
      </a:folHlink>
    </a:clrScheme>
    <a:fontScheme name="New_Template3">
      <a:majorFont>
        <a:latin typeface="Gill Sans Light"/>
        <a:ea typeface="Gill Sans Light"/>
        <a:cs typeface="Gill Sans Light"/>
      </a:majorFont>
      <a:minorFont>
        <a:latin typeface="Gill Sans"/>
        <a:ea typeface="Gill Sans"/>
        <a:cs typeface="Gill Sans"/>
      </a:minorFont>
    </a:fontScheme>
    <a:fmtScheme name="New_Template3">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dir="5400000" rotWithShape="0">
              <a:srgbClr val="000000">
                <a:alpha val="60000"/>
              </a:srgbClr>
            </a:outerShdw>
          </a:effectLst>
        </a:effectStyle>
        <a:effectStyle>
          <a:effectLst>
            <a:outerShdw blurRad="50800" dist="25400" dir="5400000" rotWithShape="0">
              <a:srgbClr val="000000">
                <a:alpha val="6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outerShdw blurRad="25400" dist="12700" dir="5400000" rotWithShape="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6F6A5A"/>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TotalTime>
  <Words>1223</Words>
  <Application>Microsoft Office PowerPoint</Application>
  <PresentationFormat>ユーザー設定</PresentationFormat>
  <Paragraphs>272</Paragraphs>
  <Slides>38</Slides>
  <Notes>31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38</vt:i4>
      </vt:variant>
    </vt:vector>
  </HeadingPairs>
  <TitlesOfParts>
    <vt:vector size="44" baseType="lpstr">
      <vt:lpstr>Gill Sans</vt:lpstr>
      <vt:lpstr>Gill Sans Light</vt:lpstr>
      <vt:lpstr>ヒラギノ角ゴ ProN W3</vt:lpstr>
      <vt:lpstr>游ゴシック</vt:lpstr>
      <vt:lpstr>Times New Roman</vt:lpstr>
      <vt:lpstr>New_Template3</vt:lpstr>
      <vt:lpstr>学校における耳鼻咽喉科領域の外傷について</vt:lpstr>
      <vt:lpstr>PowerPoint プレゼンテーション</vt:lpstr>
      <vt:lpstr>はじめに</vt:lpstr>
      <vt:lpstr>新耳鼻咽喉科学  東京大学名誉教授 切替一郎　原著 野村恭也　編著</vt:lpstr>
      <vt:lpstr>学校における耳鼻咽喉科救急疾患の対応と処置（日本耳鼻咽喉科学会　学校保健委員会）</vt:lpstr>
      <vt:lpstr>PowerPoint プレゼンテーション</vt:lpstr>
      <vt:lpstr>緊急度の表現</vt:lpstr>
      <vt:lpstr>医療機関</vt:lpstr>
      <vt:lpstr>1. 鼻骨骨折、外傷による鼻出血</vt:lpstr>
      <vt:lpstr>鼻骨骨折、（外傷による鼻出血）</vt:lpstr>
      <vt:lpstr>鼻骨骨折</vt:lpstr>
      <vt:lpstr>鼻骨骨折整復術（補足説明）</vt:lpstr>
      <vt:lpstr>鼻骨骨折整復術（補足説明）</vt:lpstr>
      <vt:lpstr>打撲時の鼻出血の対応</vt:lpstr>
      <vt:lpstr>2. その他の顔面頸部の外傷</vt:lpstr>
      <vt:lpstr>顔面外傷</vt:lpstr>
      <vt:lpstr>顔面外傷（概要）</vt:lpstr>
      <vt:lpstr>顔面外傷（対応）</vt:lpstr>
      <vt:lpstr>その他の顔面頭部の骨折（補足説明）</vt:lpstr>
      <vt:lpstr>その他の顔面頭部の骨折（補足説明）</vt:lpstr>
      <vt:lpstr>眼窩吹き抜け骨折（補足解説）</vt:lpstr>
      <vt:lpstr>眼窩吹き抜け骨折（補足解説）</vt:lpstr>
      <vt:lpstr>頬骨骨折・上顎骨骨折（補足解説）</vt:lpstr>
      <vt:lpstr>頬骨骨折・上顎骨骨折（補足解説）</vt:lpstr>
      <vt:lpstr>下顎骨骨折（補足解説）</vt:lpstr>
      <vt:lpstr>下顎骨骨折（補足解説）</vt:lpstr>
      <vt:lpstr>側頭骨骨折（補足解説）</vt:lpstr>
      <vt:lpstr>側頭骨骨折（補足解説）</vt:lpstr>
      <vt:lpstr>口腔内切傷（舌咬傷）</vt:lpstr>
      <vt:lpstr>咽頭外傷</vt:lpstr>
      <vt:lpstr>頸部の外傷（喉頭・気管外傷）</vt:lpstr>
      <vt:lpstr>喉頭・気管外傷（解剖）</vt:lpstr>
      <vt:lpstr>喉頭・気管外傷（対応）</vt:lpstr>
      <vt:lpstr>虐待による外傷</vt:lpstr>
      <vt:lpstr>3. 耳の外傷：外傷性鼓膜穿孔、音響外傷、耳介の外傷などー後編</vt:lpstr>
      <vt:lpstr>4. 異物（耳・鼻・咽喉・気道）ー後編</vt:lpstr>
      <vt:lpstr>5. 学校給食における誤嚥・窒息ー後編</vt:lpstr>
      <vt:lpstr>さいごに</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学校における耳鼻咽喉科領域の外傷について</dc:title>
  <dc:creator>hensyu</dc:creator>
  <cp:lastModifiedBy>hensyu</cp:lastModifiedBy>
  <cp:revision>18</cp:revision>
  <dcterms:modified xsi:type="dcterms:W3CDTF">2021-10-27T04:30:25Z</dcterms:modified>
</cp:coreProperties>
</file>