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884" r:id="rId2"/>
    <p:sldId id="891" r:id="rId3"/>
    <p:sldId id="289" r:id="rId4"/>
    <p:sldId id="886" r:id="rId5"/>
    <p:sldId id="887" r:id="rId6"/>
    <p:sldId id="888" r:id="rId7"/>
    <p:sldId id="889" r:id="rId8"/>
    <p:sldId id="890" r:id="rId9"/>
    <p:sldId id="2032" r:id="rId10"/>
    <p:sldId id="2033" r:id="rId11"/>
    <p:sldId id="818" r:id="rId12"/>
    <p:sldId id="283" r:id="rId13"/>
    <p:sldId id="271" r:id="rId14"/>
    <p:sldId id="845" r:id="rId15"/>
    <p:sldId id="824" r:id="rId16"/>
    <p:sldId id="829" r:id="rId17"/>
    <p:sldId id="2031" r:id="rId18"/>
    <p:sldId id="395" r:id="rId19"/>
    <p:sldId id="672" r:id="rId20"/>
    <p:sldId id="834" r:id="rId21"/>
    <p:sldId id="752" r:id="rId22"/>
    <p:sldId id="1985" r:id="rId23"/>
    <p:sldId id="835" r:id="rId24"/>
    <p:sldId id="1989" r:id="rId25"/>
    <p:sldId id="714" r:id="rId26"/>
    <p:sldId id="1818" r:id="rId27"/>
    <p:sldId id="906" r:id="rId28"/>
    <p:sldId id="903" r:id="rId29"/>
    <p:sldId id="812" r:id="rId30"/>
    <p:sldId id="875" r:id="rId31"/>
    <p:sldId id="810" r:id="rId32"/>
    <p:sldId id="1999" r:id="rId33"/>
    <p:sldId id="2004" r:id="rId34"/>
    <p:sldId id="2008" r:id="rId35"/>
    <p:sldId id="2017" r:id="rId36"/>
    <p:sldId id="2005" r:id="rId37"/>
    <p:sldId id="837" r:id="rId38"/>
    <p:sldId id="560" r:id="rId39"/>
    <p:sldId id="831" r:id="rId40"/>
    <p:sldId id="261" r:id="rId41"/>
    <p:sldId id="282" r:id="rId42"/>
    <p:sldId id="280" r:id="rId43"/>
    <p:sldId id="279" r:id="rId44"/>
    <p:sldId id="882" r:id="rId45"/>
    <p:sldId id="879" r:id="rId46"/>
    <p:sldId id="1996" r:id="rId47"/>
    <p:sldId id="1991" r:id="rId48"/>
    <p:sldId id="2029" r:id="rId49"/>
    <p:sldId id="1995" r:id="rId50"/>
    <p:sldId id="1992" r:id="rId51"/>
    <p:sldId id="880" r:id="rId52"/>
    <p:sldId id="199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0D4D-445B-48D6-BDC3-72A149F2B011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F0EEB-AF16-4DE3-A8D4-AE2A420A99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9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37649-71AD-4E07-A533-9B0041A391F9}" type="slidenum">
              <a:rPr lang="en-US" altLang="ja-JP" smtClean="0">
                <a:solidFill>
                  <a:prstClr val="black"/>
                </a:solidFill>
              </a:rPr>
              <a:pPr/>
              <a:t>19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42950"/>
            <a:ext cx="6578600" cy="370205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>
                <a:latin typeface="Arial" charset="0"/>
                <a:ea typeface="ＭＳ Ｐ明朝" charset="-128"/>
              </a:rPr>
              <a:t>SPECT</a:t>
            </a:r>
            <a:r>
              <a:rPr lang="ja-JP" altLang="en-US">
                <a:latin typeface="Arial" charset="0"/>
                <a:ea typeface="ＭＳ Ｐ明朝" charset="-128"/>
              </a:rPr>
              <a:t>画像</a:t>
            </a:r>
          </a:p>
        </p:txBody>
      </p:sp>
    </p:spTree>
    <p:extLst>
      <p:ext uri="{BB962C8B-B14F-4D97-AF65-F5344CB8AC3E}">
        <p14:creationId xmlns:p14="http://schemas.microsoft.com/office/powerpoint/2010/main" val="410604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A504F-7CF9-4FDA-90C6-AC9E2B15B0B7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dirty="0"/>
              <a:t>　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248AA2C-0044-4DCE-B10F-A525FE8602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1/17/2017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43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D933C-7655-4C3E-94F4-9738A33D6CC4}" type="slidenum">
              <a:rPr lang="en-US" altLang="ja-JP">
                <a:solidFill>
                  <a:prstClr val="black"/>
                </a:solidFill>
              </a:rPr>
              <a:pPr/>
              <a:t>31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41363"/>
            <a:ext cx="6581775" cy="3703637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6802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69" y="128232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5CDBBFF-13E4-4748-9ED3-9028A6754115}" type="datetime1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-223941" y="6410132"/>
            <a:ext cx="718457" cy="342901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614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24" y="6307672"/>
            <a:ext cx="646176" cy="274320"/>
          </a:xfrm>
        </p:spPr>
        <p:txBody>
          <a:bodyPr/>
          <a:lstStyle>
            <a:lvl1pPr>
              <a:defRPr sz="1800"/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49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14" y="6307672"/>
            <a:ext cx="646176" cy="274320"/>
          </a:xfrm>
        </p:spPr>
        <p:txBody>
          <a:bodyPr/>
          <a:lstStyle>
            <a:lvl1pPr>
              <a:defRPr sz="1800"/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29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6921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85F00A-3225-BA36-40C7-411FFE4A573C}"/>
              </a:ext>
            </a:extLst>
          </p:cNvPr>
          <p:cNvSpPr txBox="1"/>
          <p:nvPr userDrawn="1"/>
        </p:nvSpPr>
        <p:spPr>
          <a:xfrm>
            <a:off x="221601" y="6210144"/>
            <a:ext cx="524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DC7EACD-8C14-4EE1-BCFE-7A5FF42716E9}" type="slidenum">
              <a:rPr kumimoji="1"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11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4425"/>
          </a:xfrm>
          <a:prstGeom prst="rect">
            <a:avLst/>
          </a:prstGeom>
        </p:spPr>
        <p:txBody>
          <a:bodyPr wrap="none" anchor="ctr"/>
          <a:lstStyle>
            <a:lvl1pPr>
              <a:defRPr sz="32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24BD73-303D-2593-A6EA-2160DDF00766}"/>
              </a:ext>
            </a:extLst>
          </p:cNvPr>
          <p:cNvSpPr txBox="1"/>
          <p:nvPr userDrawn="1"/>
        </p:nvSpPr>
        <p:spPr>
          <a:xfrm>
            <a:off x="226267" y="6202139"/>
            <a:ext cx="706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DC7EACD-8C14-4EE1-BCFE-7A5FF42716E9}" type="slidenum">
              <a:rPr kumimoji="1"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9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695" y="6274260"/>
            <a:ext cx="646176" cy="274320"/>
          </a:xfrm>
        </p:spPr>
        <p:txBody>
          <a:bodyPr/>
          <a:lstStyle>
            <a:lvl1pPr>
              <a:defRPr sz="1800"/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138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FD02F5-92AF-4D10-9D0E-F810D8D9A46E}" type="datetime1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DC7EACD-8C14-4EE1-BCFE-7A5FF42716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46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019" y="6292922"/>
            <a:ext cx="646176" cy="274320"/>
          </a:xfrm>
        </p:spPr>
        <p:txBody>
          <a:bodyPr/>
          <a:lstStyle>
            <a:lvl1pPr>
              <a:defRPr sz="1800"/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11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021" y="6292922"/>
            <a:ext cx="646176" cy="274320"/>
          </a:xfrm>
        </p:spPr>
        <p:txBody>
          <a:bodyPr/>
          <a:lstStyle>
            <a:lvl1pPr>
              <a:defRPr sz="1800"/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860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016" y="6302253"/>
            <a:ext cx="646176" cy="274320"/>
          </a:xfrm>
        </p:spPr>
        <p:txBody>
          <a:bodyPr/>
          <a:lstStyle>
            <a:lvl1pPr>
              <a:defRPr sz="1800"/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27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48" y="6289010"/>
            <a:ext cx="646176" cy="274320"/>
          </a:xfrm>
        </p:spPr>
        <p:txBody>
          <a:bodyPr/>
          <a:lstStyle>
            <a:lvl1pPr>
              <a:defRPr sz="1800"/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0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19877" y="6248400"/>
            <a:ext cx="383038" cy="333592"/>
          </a:xfrm>
        </p:spPr>
        <p:txBody>
          <a:bodyPr/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＃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194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934" y="6355267"/>
            <a:ext cx="715519" cy="27432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530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12" y="199480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ja-JP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0312" y="6274260"/>
            <a:ext cx="646176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C7EACD-8C14-4EE1-BCFE-7A5FF42716E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104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6661204-9C42-49E2-9627-B27F8B45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756" y="2095264"/>
            <a:ext cx="9416552" cy="2588495"/>
          </a:xfrm>
        </p:spPr>
        <p:txBody>
          <a:bodyPr>
            <a:normAutofit fontScale="90000"/>
          </a:bodyPr>
          <a:lstStyle/>
          <a:p>
            <a:br>
              <a:rPr lang="en-US" altLang="ja-JP" dirty="0"/>
            </a:br>
            <a:r>
              <a:rPr lang="ja-JP" altLang="en-US" dirty="0"/>
              <a:t>学校医と一緒にがんに</a:t>
            </a:r>
            <a:br>
              <a:rPr lang="en-US" altLang="ja-JP" dirty="0"/>
            </a:br>
            <a:r>
              <a:rPr lang="ja-JP" altLang="en-US" dirty="0"/>
              <a:t>ついて考えてみよう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6D6F08-3C97-4D36-8E1C-0ED34B6F8148}"/>
              </a:ext>
            </a:extLst>
          </p:cNvPr>
          <p:cNvSpPr/>
          <p:nvPr/>
        </p:nvSpPr>
        <p:spPr>
          <a:xfrm>
            <a:off x="1255692" y="1259841"/>
            <a:ext cx="9680616" cy="433562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B22D9B-ACDC-3749-8BF5-978FAD0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379445-4383-A66C-CDA5-694EDFF65FCE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8216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49"/>
    </mc:Choice>
    <mc:Fallback xmlns="">
      <p:transition spd="slow" advTm="504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97FB4D1-3057-0F54-272A-ECD8E3DB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7252"/>
            <a:ext cx="11620500" cy="6314048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576AF8-5084-8209-9885-A149BF7B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8247FD-0BA7-74BE-8134-7917639482CD}"/>
              </a:ext>
            </a:extLst>
          </p:cNvPr>
          <p:cNvSpPr txBox="1"/>
          <p:nvPr/>
        </p:nvSpPr>
        <p:spPr>
          <a:xfrm>
            <a:off x="802432" y="6051034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4966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3"/>
    </mc:Choice>
    <mc:Fallback xmlns="">
      <p:transition spd="slow" advTm="952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09849" y="211496"/>
            <a:ext cx="4305401" cy="1077218"/>
          </a:xfrm>
        </p:spPr>
        <p:txBody>
          <a:bodyPr/>
          <a:lstStyle/>
          <a:p>
            <a:r>
              <a:rPr lang="ja-JP" altLang="en-US" sz="4000" dirty="0"/>
              <a:t>がんという病気</a:t>
            </a:r>
            <a:endParaRPr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18678" y="1183997"/>
            <a:ext cx="843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「二人に一人」</a:t>
            </a:r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がかかる身近な病気　しかし</a:t>
            </a:r>
            <a:r>
              <a:rPr kumimoji="1" lang="ja-JP" altLang="en-US" sz="2800" dirty="0" err="1">
                <a:solidFill>
                  <a:srgbClr val="FF0000"/>
                </a:solidFill>
                <a:latin typeface="+mj-ea"/>
                <a:ea typeface="+mj-ea"/>
              </a:rPr>
              <a:t>、、</a:t>
            </a:r>
            <a:r>
              <a:rPr kumimoji="1" lang="ja-JP" altLang="en-US" sz="2000" dirty="0" err="1">
                <a:latin typeface="+mj-ea"/>
                <a:ea typeface="+mj-ea"/>
              </a:rPr>
              <a:t>、、</a:t>
            </a:r>
            <a:endParaRPr kumimoji="1" lang="en-US" altLang="ja-JP" sz="20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10385" y="3468856"/>
            <a:ext cx="8161602" cy="2970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 anchor="b">
            <a:spAutoFit/>
          </a:bodyPr>
          <a:lstStyle/>
          <a:p>
            <a:endParaRPr lang="en-US" altLang="ja-JP" sz="2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3200" b="1" dirty="0">
                <a:latin typeface="+mj-ea"/>
                <a:ea typeface="+mj-ea"/>
              </a:rPr>
              <a:t>　</a:t>
            </a:r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がんになるリスクを避ける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　　－</a:t>
            </a:r>
            <a:r>
              <a:rPr lang="ja-JP" altLang="en-US" sz="2800" b="1" dirty="0">
                <a:latin typeface="+mj-ea"/>
                <a:ea typeface="+mj-ea"/>
              </a:rPr>
              <a:t>禁煙</a:t>
            </a:r>
            <a:r>
              <a:rPr lang="ja-JP" altLang="en-US" sz="2800" dirty="0">
                <a:latin typeface="+mj-ea"/>
                <a:ea typeface="+mj-ea"/>
              </a:rPr>
              <a:t>、</a:t>
            </a:r>
            <a:r>
              <a:rPr lang="en-US" altLang="ja-JP" sz="2800" dirty="0">
                <a:latin typeface="+mj-ea"/>
                <a:ea typeface="+mj-ea"/>
              </a:rPr>
              <a:t>HPV</a:t>
            </a:r>
            <a:r>
              <a:rPr lang="ja-JP" altLang="en-US" sz="2800" dirty="0">
                <a:latin typeface="+mj-ea"/>
                <a:ea typeface="+mj-ea"/>
              </a:rPr>
              <a:t>ワクチン、ピロリ菌除菌など</a:t>
            </a:r>
            <a:endParaRPr lang="en-US" altLang="ja-JP" sz="2800" dirty="0">
              <a:latin typeface="+mj-ea"/>
              <a:ea typeface="+mj-ea"/>
            </a:endParaRPr>
          </a:p>
          <a:p>
            <a:endParaRPr lang="en-US" altLang="ja-JP" sz="3200" dirty="0"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　がんを早期に発見・治療する</a:t>
            </a:r>
            <a:endParaRPr lang="en-US" altLang="ja-JP" sz="28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ja-JP" sz="3200" dirty="0">
                <a:latin typeface="+mj-ea"/>
                <a:ea typeface="+mj-ea"/>
              </a:rPr>
              <a:t>	</a:t>
            </a:r>
            <a:r>
              <a:rPr lang="ja-JP" altLang="en-US" sz="3200" dirty="0">
                <a:latin typeface="+mj-ea"/>
                <a:ea typeface="+mj-ea"/>
              </a:rPr>
              <a:t>－</a:t>
            </a:r>
            <a:r>
              <a:rPr lang="ja-JP" altLang="en-US" sz="2800" b="1" dirty="0">
                <a:latin typeface="+mj-ea"/>
                <a:ea typeface="+mj-ea"/>
              </a:rPr>
              <a:t>がん検診</a:t>
            </a:r>
            <a:r>
              <a:rPr lang="ja-JP" altLang="en-US" sz="2800" dirty="0">
                <a:latin typeface="+mj-ea"/>
                <a:ea typeface="+mj-ea"/>
              </a:rPr>
              <a:t>を受ける</a:t>
            </a:r>
            <a:endParaRPr lang="en-US" altLang="ja-JP" sz="3200" b="1" dirty="0">
              <a:latin typeface="+mj-ea"/>
              <a:ea typeface="+mj-ea"/>
            </a:endParaRPr>
          </a:p>
          <a:p>
            <a:endParaRPr lang="en-US" altLang="ja-JP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18678" y="2089062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   一番恐れられている病気</a:t>
            </a:r>
            <a:endParaRPr kumimoji="1" lang="en-US" altLang="ja-JP" sz="32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　　　→</a:t>
            </a:r>
            <a:r>
              <a:rPr lang="ja-JP" altLang="en-US" sz="3200" b="1" dirty="0">
                <a:solidFill>
                  <a:srgbClr val="FF0000"/>
                </a:solidFill>
                <a:latin typeface="+mj-ea"/>
                <a:ea typeface="+mj-ea"/>
              </a:rPr>
              <a:t>「がんで命をおとさない」</a:t>
            </a:r>
            <a:r>
              <a:rPr lang="ja-JP" altLang="en-US" sz="2400" b="1" dirty="0">
                <a:latin typeface="+mj-ea"/>
                <a:ea typeface="+mj-ea"/>
              </a:rPr>
              <a:t>ためにできること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BB7165-F123-39E1-50D2-1FCDF689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9D2CF7-2DDF-993E-19A5-E9FFA0EEF976}"/>
              </a:ext>
            </a:extLst>
          </p:cNvPr>
          <p:cNvSpPr txBox="1"/>
          <p:nvPr/>
        </p:nvSpPr>
        <p:spPr>
          <a:xfrm>
            <a:off x="8523238" y="6042088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5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2"/>
    </mc:Choice>
    <mc:Fallback xmlns="">
      <p:transition spd="slow" advTm="29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図１　日本人におけるがんの要因の図">
            <a:extLst>
              <a:ext uri="{FF2B5EF4-FFF2-40B4-BE49-F238E27FC236}">
                <a16:creationId xmlns:a16="http://schemas.microsoft.com/office/drawing/2014/main" id="{FB229042-13A7-437D-B56B-76F236B2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74" y="74428"/>
            <a:ext cx="9953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F717EE8-1841-4C4B-8693-E2941E7B3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3396" y="776177"/>
            <a:ext cx="976423" cy="4359348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/>
              <a:t>　がんの原因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7973C42-14A0-72A1-30AB-646C2508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F4C8A3-E639-5EDC-AC71-030BDDE2A063}"/>
              </a:ext>
            </a:extLst>
          </p:cNvPr>
          <p:cNvSpPr txBox="1"/>
          <p:nvPr/>
        </p:nvSpPr>
        <p:spPr>
          <a:xfrm>
            <a:off x="8703801" y="6307672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0222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07"/>
    </mc:Choice>
    <mc:Fallback xmlns="">
      <p:transition spd="slow" advTm="291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表２　がんの発生に関係するウイルス・細菌の表">
            <a:extLst>
              <a:ext uri="{FF2B5EF4-FFF2-40B4-BE49-F238E27FC236}">
                <a16:creationId xmlns:a16="http://schemas.microsoft.com/office/drawing/2014/main" id="{6004A837-7E4B-483D-876F-537A95EA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2887"/>
            <a:ext cx="101060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7F33A4-3D2B-437F-B192-6F3E3AF2A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33375" y="866775"/>
            <a:ext cx="1114425" cy="4048125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kumimoji="1" lang="ja-JP" altLang="en-US" dirty="0"/>
              <a:t>感染症とがん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9C75B6-AAE8-F145-2083-8DFB3F33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24"/>
    </mc:Choice>
    <mc:Fallback xmlns="">
      <p:transition spd="slow" advTm="4902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図１　たばこを吸っている本人がなりやすいがんの種類（科学的に明らかなもの）の図">
            <a:extLst>
              <a:ext uri="{FF2B5EF4-FFF2-40B4-BE49-F238E27FC236}">
                <a16:creationId xmlns:a16="http://schemas.microsoft.com/office/drawing/2014/main" id="{D15813A3-71B7-4300-A9B8-FE96DEC3C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80" y="291785"/>
            <a:ext cx="6592570" cy="62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FC63141-407B-4E12-BB8B-2DC4DAE9A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39850" y="586740"/>
            <a:ext cx="1716567" cy="5684520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dirty="0"/>
              <a:t>タバコと全身のがん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B64FAF-1B39-45C1-7C76-4DC6ED48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18495-51C4-DCB9-C563-23E8DB9CE226}"/>
              </a:ext>
            </a:extLst>
          </p:cNvPr>
          <p:cNvSpPr txBox="1"/>
          <p:nvPr/>
        </p:nvSpPr>
        <p:spPr>
          <a:xfrm>
            <a:off x="8602824" y="6196883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161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3"/>
    </mc:Choice>
    <mc:Fallback xmlns="">
      <p:transition spd="slow" advTm="1291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83BE2-ED7A-4A06-A722-C4D8A825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41" y="0"/>
            <a:ext cx="2391362" cy="1009727"/>
          </a:xfrm>
        </p:spPr>
        <p:txBody>
          <a:bodyPr/>
          <a:lstStyle/>
          <a:p>
            <a:r>
              <a:rPr kumimoji="1" lang="ja-JP" altLang="en-US" dirty="0"/>
              <a:t>副流煙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5C075D-BC12-46A8-A685-CE3BEE3A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01" y="258935"/>
            <a:ext cx="6022599" cy="6921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sz="2800" dirty="0">
                <a:latin typeface="+mj-ea"/>
                <a:ea typeface="+mj-ea"/>
              </a:rPr>
              <a:t>たばこの煙は有害物質の缶詰</a:t>
            </a:r>
            <a:endParaRPr lang="en-US" altLang="ja-JP" sz="28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800" dirty="0">
                <a:latin typeface="+mj-ea"/>
                <a:ea typeface="+mj-ea"/>
              </a:rPr>
              <a:t>2000</a:t>
            </a:r>
            <a:r>
              <a:rPr lang="ja-JP" altLang="en-US" sz="2800" dirty="0">
                <a:latin typeface="+mj-ea"/>
                <a:ea typeface="+mj-ea"/>
              </a:rPr>
              <a:t>種類の化学物質、</a:t>
            </a:r>
            <a:r>
              <a:rPr lang="en-US" altLang="ja-JP" sz="2800" dirty="0">
                <a:latin typeface="+mj-ea"/>
                <a:ea typeface="+mj-ea"/>
              </a:rPr>
              <a:t>200</a:t>
            </a:r>
            <a:r>
              <a:rPr lang="ja-JP" altLang="en-US" sz="2800" dirty="0">
                <a:latin typeface="+mj-ea"/>
                <a:ea typeface="+mj-ea"/>
              </a:rPr>
              <a:t>～</a:t>
            </a:r>
            <a:r>
              <a:rPr lang="en-US" altLang="ja-JP" sz="2800" dirty="0">
                <a:latin typeface="+mj-ea"/>
                <a:ea typeface="+mj-ea"/>
              </a:rPr>
              <a:t>300</a:t>
            </a:r>
            <a:r>
              <a:rPr lang="ja-JP" altLang="en-US" sz="2800" dirty="0">
                <a:latin typeface="+mj-ea"/>
                <a:ea typeface="+mj-ea"/>
              </a:rPr>
              <a:t>種類の有害物質</a:t>
            </a:r>
            <a:endParaRPr lang="en-US" altLang="ja-JP" sz="2800" dirty="0">
              <a:latin typeface="+mj-ea"/>
              <a:ea typeface="+mj-ea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F4B7D59-52BE-4E53-8486-429D1AF70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8861"/>
              </p:ext>
            </p:extLst>
          </p:nvPr>
        </p:nvGraphicFramePr>
        <p:xfrm>
          <a:off x="817647" y="1801929"/>
          <a:ext cx="11117178" cy="4865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076">
                  <a:extLst>
                    <a:ext uri="{9D8B030D-6E8A-4147-A177-3AD203B41FA5}">
                      <a16:colId xmlns:a16="http://schemas.microsoft.com/office/drawing/2014/main" val="2423873418"/>
                    </a:ext>
                  </a:extLst>
                </a:gridCol>
                <a:gridCol w="2282992">
                  <a:extLst>
                    <a:ext uri="{9D8B030D-6E8A-4147-A177-3AD203B41FA5}">
                      <a16:colId xmlns:a16="http://schemas.microsoft.com/office/drawing/2014/main" val="3865037418"/>
                    </a:ext>
                  </a:extLst>
                </a:gridCol>
                <a:gridCol w="2680034">
                  <a:extLst>
                    <a:ext uri="{9D8B030D-6E8A-4147-A177-3AD203B41FA5}">
                      <a16:colId xmlns:a16="http://schemas.microsoft.com/office/drawing/2014/main" val="1956887851"/>
                    </a:ext>
                  </a:extLst>
                </a:gridCol>
                <a:gridCol w="3077076">
                  <a:extLst>
                    <a:ext uri="{9D8B030D-6E8A-4147-A177-3AD203B41FA5}">
                      <a16:colId xmlns:a16="http://schemas.microsoft.com/office/drawing/2014/main" val="2547190740"/>
                    </a:ext>
                  </a:extLst>
                </a:gridCol>
              </a:tblGrid>
              <a:tr h="129126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+mj-ea"/>
                          <a:ea typeface="+mj-ea"/>
                        </a:rPr>
                        <a:t>主流煙</a:t>
                      </a:r>
                      <a:endParaRPr kumimoji="1" lang="en-US" altLang="ja-JP" sz="240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(SS)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+mj-ea"/>
                          <a:ea typeface="+mj-ea"/>
                        </a:rPr>
                        <a:t>副流煙</a:t>
                      </a:r>
                      <a:endParaRPr kumimoji="1" lang="en-US" altLang="ja-JP" sz="240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(MS)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j-ea"/>
                          <a:ea typeface="+mj-ea"/>
                        </a:rPr>
                        <a:t>SS/MS</a:t>
                      </a:r>
                      <a:r>
                        <a:rPr kumimoji="1" lang="ja-JP" altLang="en-US" sz="2400" dirty="0">
                          <a:latin typeface="+mj-ea"/>
                          <a:ea typeface="+mj-ea"/>
                        </a:rPr>
                        <a:t>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5031528"/>
                  </a:ext>
                </a:extLst>
              </a:tr>
              <a:tr h="12358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+mj-ea"/>
                          <a:ea typeface="+mj-ea"/>
                        </a:rPr>
                        <a:t>タール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10.2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345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34.5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575011"/>
                  </a:ext>
                </a:extLst>
              </a:tr>
              <a:tr h="11282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+mj-ea"/>
                          <a:ea typeface="+mj-ea"/>
                        </a:rPr>
                        <a:t>ニコチン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0.46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1.27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2.8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030615"/>
                  </a:ext>
                </a:extLst>
              </a:tr>
              <a:tr h="12102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+mj-ea"/>
                          <a:ea typeface="+mj-ea"/>
                        </a:rPr>
                        <a:t>一酸化炭素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31.4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148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4.7</a:t>
                      </a:r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697670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FCC53F-4157-464B-854A-4291C0E6E959}"/>
              </a:ext>
            </a:extLst>
          </p:cNvPr>
          <p:cNvSpPr txBox="1"/>
          <p:nvPr/>
        </p:nvSpPr>
        <p:spPr>
          <a:xfrm>
            <a:off x="715085" y="1028907"/>
            <a:ext cx="363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latin typeface="+mj-ea"/>
                <a:ea typeface="+mj-ea"/>
              </a:rPr>
              <a:t>たばこの煙の三大悪</a:t>
            </a:r>
            <a:endParaRPr lang="ja-JP" altLang="en-US" sz="2400" b="1" dirty="0">
              <a:latin typeface="+mj-ea"/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5C1EBB-0A00-4870-A48E-A872CCFFB438}"/>
              </a:ext>
            </a:extLst>
          </p:cNvPr>
          <p:cNvSpPr txBox="1"/>
          <p:nvPr/>
        </p:nvSpPr>
        <p:spPr>
          <a:xfrm>
            <a:off x="6273455" y="984197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主流煙</a:t>
            </a:r>
            <a:r>
              <a:rPr kumimoji="1" lang="en-US" altLang="ja-JP" sz="4000" b="1" dirty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1"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副流煙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22CDEAD-9506-ACAF-EDC7-F33F8523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7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89"/>
    </mc:Choice>
    <mc:Fallback xmlns="">
      <p:transition spd="slow" advTm="1828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16" y="2047356"/>
            <a:ext cx="3468069" cy="17570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28F924D-EFAE-4EFE-9DE0-0CE3450C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95" y="80350"/>
            <a:ext cx="8534400" cy="823112"/>
          </a:xfrm>
        </p:spPr>
        <p:txBody>
          <a:bodyPr/>
          <a:lstStyle/>
          <a:p>
            <a:r>
              <a:rPr lang="ja-JP" altLang="en-US" dirty="0"/>
              <a:t>加熱式たばこは大丈夫？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267D08-319A-4379-AC7D-49AEA7EAD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16" y="927670"/>
            <a:ext cx="3468069" cy="14095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7E4A236-8BE3-408F-B03A-482F57E8C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20" y="3957096"/>
            <a:ext cx="4002109" cy="2696251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5906566" y="1293227"/>
          <a:ext cx="4752528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紙巻</a:t>
                      </a:r>
                      <a:endParaRPr kumimoji="1" lang="en-US" altLang="ja-JP" sz="160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たばこ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加熱式</a:t>
                      </a:r>
                      <a:endParaRPr kumimoji="1" lang="en-US" altLang="ja-JP" sz="160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たばこ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電子</a:t>
                      </a:r>
                      <a:endParaRPr kumimoji="1" lang="en-US" altLang="ja-JP" sz="160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たばこ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中学生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2.6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1.1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2.1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高校男子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6.9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2.9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4.9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高校女子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3.3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1.4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2.1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788533" y="94855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j-ea"/>
                <a:ea typeface="+mj-ea"/>
              </a:rPr>
              <a:t>使用経験</a:t>
            </a:r>
            <a:r>
              <a:rPr kumimoji="1" lang="ja-JP" altLang="en-US" sz="1400" b="1" dirty="0">
                <a:latin typeface="+mj-ea"/>
                <a:ea typeface="+mj-ea"/>
              </a:rPr>
              <a:t>（％）</a:t>
            </a:r>
            <a:endParaRPr kumimoji="1" lang="ja-JP" altLang="en-US" sz="1200" b="1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14485" y="3037997"/>
            <a:ext cx="1834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+mj-ea"/>
                <a:ea typeface="+mj-ea"/>
              </a:rPr>
              <a:t>尾崎米厚　</a:t>
            </a:r>
            <a:r>
              <a:rPr kumimoji="1" lang="ja-JP" altLang="en-US" sz="1000" dirty="0">
                <a:latin typeface="+mj-ea"/>
                <a:ea typeface="+mj-ea"/>
              </a:rPr>
              <a:t>厚労省研究班調査　</a:t>
            </a:r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5906566" y="4197744"/>
          <a:ext cx="464690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大気中との比較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PM2.5</a:t>
                      </a:r>
                      <a:endParaRPr kumimoji="1" lang="ja-JP" altLang="en-US" sz="16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14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40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ニコチン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10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115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アセトアルデヒド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２～８倍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フォルムアルデヒド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ja-JP" altLang="en-US" sz="1600" dirty="0">
                          <a:latin typeface="+mj-ea"/>
                          <a:ea typeface="+mj-ea"/>
                        </a:rPr>
                        <a:t>％高い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788533" y="374297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+mj-ea"/>
                <a:ea typeface="+mj-ea"/>
              </a:rPr>
              <a:t>呼煙中の濃度</a:t>
            </a:r>
            <a:endParaRPr kumimoji="1" lang="ja-JP" altLang="en-US" sz="1600" b="1" dirty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97957" y="6168160"/>
            <a:ext cx="4024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j-ea"/>
                <a:ea typeface="+mj-ea"/>
              </a:rPr>
              <a:t>非燃焼・加熱式タバコや電子タバコに対する日本呼吸器学会の見解　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CABDB21-B17C-9BD4-55F1-17C76311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A81165-6CE2-C9AD-CC73-2DF08EDDC166}"/>
              </a:ext>
            </a:extLst>
          </p:cNvPr>
          <p:cNvSpPr txBox="1"/>
          <p:nvPr/>
        </p:nvSpPr>
        <p:spPr>
          <a:xfrm>
            <a:off x="8381526" y="641142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40678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6"/>
    </mc:Choice>
    <mc:Fallback xmlns="">
      <p:transition spd="slow" advTm="1461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0F8AE4-3240-41C9-B704-D9D4D192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78" y="2019299"/>
            <a:ext cx="38385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DAC255-9DDA-405D-AF53-0CC460C4F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019299"/>
            <a:ext cx="39338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C8FAB9ED-3E44-45A4-B146-70F50EAC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802" y="112884"/>
            <a:ext cx="9510713" cy="881063"/>
          </a:xfrm>
        </p:spPr>
        <p:txBody>
          <a:bodyPr>
            <a:normAutofit fontScale="90000"/>
          </a:bodyPr>
          <a:lstStyle/>
          <a:p>
            <a:r>
              <a:rPr lang="ja-JP" altLang="en-US" sz="4800" dirty="0">
                <a:latin typeface="+mj-ea"/>
              </a:rPr>
              <a:t>大阪府の</a:t>
            </a:r>
            <a:r>
              <a:rPr lang="ja-JP" altLang="ja-JP" sz="4800" dirty="0">
                <a:latin typeface="+mj-ea"/>
              </a:rPr>
              <a:t>喫煙率と肺がん死亡率</a:t>
            </a:r>
            <a:r>
              <a:rPr kumimoji="1" lang="en-US" altLang="ja-JP" sz="2200" dirty="0"/>
              <a:t>2019</a:t>
            </a:r>
            <a:r>
              <a:rPr kumimoji="1" lang="ja-JP" altLang="en-US" sz="2200" dirty="0"/>
              <a:t>年</a:t>
            </a:r>
            <a:endParaRPr lang="ja-JP" altLang="en-US" sz="2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D3B8EA-4E49-4D7F-B417-7FEE1B63104E}"/>
              </a:ext>
            </a:extLst>
          </p:cNvPr>
          <p:cNvSpPr txBox="1"/>
          <p:nvPr/>
        </p:nvSpPr>
        <p:spPr>
          <a:xfrm>
            <a:off x="318403" y="11694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男性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16280E-1CCC-4591-9B37-5FC7FC053B3C}"/>
              </a:ext>
            </a:extLst>
          </p:cNvPr>
          <p:cNvSpPr txBox="1"/>
          <p:nvPr/>
        </p:nvSpPr>
        <p:spPr>
          <a:xfrm>
            <a:off x="10663009" y="126447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女性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3C31EE-2387-4407-963D-7D4BB0E1AF83}"/>
              </a:ext>
            </a:extLst>
          </p:cNvPr>
          <p:cNvSpPr txBox="1"/>
          <p:nvPr/>
        </p:nvSpPr>
        <p:spPr>
          <a:xfrm>
            <a:off x="5046621" y="1320937"/>
            <a:ext cx="285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肺がん死亡率　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男性</a:t>
            </a:r>
            <a:r>
              <a:rPr kumimoji="1" lang="en-US" altLang="ja-JP" sz="2400" dirty="0"/>
              <a:t>19.5</a:t>
            </a:r>
            <a:r>
              <a:rPr kumimoji="1" lang="ja-JP" altLang="en-US" sz="2400" dirty="0"/>
              <a:t>％</a:t>
            </a:r>
            <a:endParaRPr kumimoji="1" lang="en-US" altLang="ja-JP" sz="2400" dirty="0"/>
          </a:p>
          <a:p>
            <a:r>
              <a:rPr kumimoji="1" lang="ja-JP" altLang="en-US" sz="2400" dirty="0"/>
              <a:t>女性</a:t>
            </a:r>
            <a:r>
              <a:rPr kumimoji="1" lang="en-US" altLang="ja-JP" sz="2400" dirty="0"/>
              <a:t>5.9</a:t>
            </a:r>
            <a:r>
              <a:rPr kumimoji="1" lang="ja-JP" altLang="en-US" sz="2400" dirty="0"/>
              <a:t>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BFF01E-F9C2-4F2C-8D2A-C0860B83824E}"/>
              </a:ext>
            </a:extLst>
          </p:cNvPr>
          <p:cNvSpPr txBox="1"/>
          <p:nvPr/>
        </p:nvSpPr>
        <p:spPr>
          <a:xfrm>
            <a:off x="1369961" y="1523434"/>
            <a:ext cx="308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22.3</a:t>
            </a:r>
            <a:r>
              <a:rPr kumimoji="1" lang="ja-JP" altLang="en-US" sz="2800" dirty="0"/>
              <a:t>％（大阪）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6CD49E-F4A0-413E-BACF-147C1CAF100E}"/>
              </a:ext>
            </a:extLst>
          </p:cNvPr>
          <p:cNvSpPr txBox="1"/>
          <p:nvPr/>
        </p:nvSpPr>
        <p:spPr>
          <a:xfrm>
            <a:off x="7957093" y="1532393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7.4</a:t>
            </a:r>
            <a:r>
              <a:rPr kumimoji="1" lang="ja-JP" altLang="en-US" sz="2800" dirty="0"/>
              <a:t>％（大阪）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024C57-0E96-4868-95BA-854BDC0AD32A}"/>
              </a:ext>
            </a:extLst>
          </p:cNvPr>
          <p:cNvSpPr txBox="1"/>
          <p:nvPr/>
        </p:nvSpPr>
        <p:spPr>
          <a:xfrm>
            <a:off x="5163682" y="3539818"/>
            <a:ext cx="1702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喫煙率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男性</a:t>
            </a:r>
            <a:r>
              <a:rPr kumimoji="1" lang="en-US" altLang="ja-JP" sz="2400" dirty="0"/>
              <a:t>27.1</a:t>
            </a:r>
            <a:r>
              <a:rPr kumimoji="1" lang="ja-JP" altLang="en-US" sz="2400" dirty="0"/>
              <a:t>％</a:t>
            </a:r>
            <a:endParaRPr kumimoji="1" lang="en-US" altLang="ja-JP" sz="2400" dirty="0"/>
          </a:p>
          <a:p>
            <a:r>
              <a:rPr kumimoji="1" lang="ja-JP" altLang="en-US" sz="2400" dirty="0"/>
              <a:t>女性</a:t>
            </a:r>
            <a:r>
              <a:rPr kumimoji="1" lang="en-US" altLang="ja-JP" sz="2400" dirty="0"/>
              <a:t>7.6</a:t>
            </a:r>
            <a:r>
              <a:rPr kumimoji="1" lang="ja-JP" altLang="en-US" sz="2400" dirty="0"/>
              <a:t>％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BB682F-968C-4B90-A7AE-FAD2741F4464}"/>
              </a:ext>
            </a:extLst>
          </p:cNvPr>
          <p:cNvSpPr txBox="1"/>
          <p:nvPr/>
        </p:nvSpPr>
        <p:spPr>
          <a:xfrm>
            <a:off x="2913239" y="4411237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29.1</a:t>
            </a:r>
            <a:r>
              <a:rPr kumimoji="1" lang="ja-JP" altLang="en-US" sz="2000" dirty="0"/>
              <a:t>％（大阪）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3DA1A2A-ADA0-4940-B148-1561C93A22B0}"/>
              </a:ext>
            </a:extLst>
          </p:cNvPr>
          <p:cNvSpPr txBox="1"/>
          <p:nvPr/>
        </p:nvSpPr>
        <p:spPr>
          <a:xfrm>
            <a:off x="7204379" y="4472944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10.4</a:t>
            </a:r>
            <a:r>
              <a:rPr kumimoji="1" lang="ja-JP" altLang="en-US" sz="2400" dirty="0"/>
              <a:t>％（大阪）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430B5F6-95DB-5A94-5E9D-DD3C271B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84F7F9-B801-DCAC-FB6D-93985868AD53}"/>
              </a:ext>
            </a:extLst>
          </p:cNvPr>
          <p:cNvSpPr txBox="1"/>
          <p:nvPr/>
        </p:nvSpPr>
        <p:spPr>
          <a:xfrm>
            <a:off x="4948503" y="6207241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4716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6"/>
    </mc:Choice>
    <mc:Fallback xmlns="">
      <p:transition spd="slow" advTm="1469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AC62004-4F97-71B1-FD2E-96D86D05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4317" y="38417"/>
            <a:ext cx="4725186" cy="914401"/>
          </a:xfrm>
        </p:spPr>
        <p:txBody>
          <a:bodyPr/>
          <a:lstStyle/>
          <a:p>
            <a:r>
              <a:rPr lang="ja-JP" altLang="en-US" sz="3200" dirty="0">
                <a:latin typeface="+mj-ea"/>
              </a:rPr>
              <a:t>生活習慣－喫煙</a:t>
            </a:r>
          </a:p>
        </p:txBody>
      </p:sp>
      <p:pic>
        <p:nvPicPr>
          <p:cNvPr id="3" name="Picture 5" descr="きれいな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83" y="2625483"/>
            <a:ext cx="5407141" cy="39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汚い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7" y="2602981"/>
            <a:ext cx="5076824" cy="39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38646" y="1713212"/>
            <a:ext cx="396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+mj-ea"/>
                <a:ea typeface="+mj-ea"/>
              </a:rPr>
              <a:t>タバコを１本も吸ったことのない人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58124" y="172786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+mj-ea"/>
                <a:ea typeface="+mj-ea"/>
              </a:rPr>
              <a:t>タバコを吸い続けた人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030987" y="717538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/>
            <a:r>
              <a:rPr lang="ja-JP" altLang="en-US" kern="0" dirty="0">
                <a:solidFill>
                  <a:schemeClr val="tx1"/>
                </a:solidFill>
                <a:latin typeface="+mj-ea"/>
              </a:rPr>
              <a:t>あなたの肺はどちらになるのでしょう？</a:t>
            </a:r>
          </a:p>
        </p:txBody>
      </p:sp>
      <p:sp>
        <p:nvSpPr>
          <p:cNvPr id="11" name="テキスト ボックス 6">
            <a:extLst>
              <a:ext uri="{FF2B5EF4-FFF2-40B4-BE49-F238E27FC236}">
                <a16:creationId xmlns:a16="http://schemas.microsoft.com/office/drawing/2014/main" id="{FF379445-4383-A66C-CDA5-694EDFF65FCE}"/>
              </a:ext>
            </a:extLst>
          </p:cNvPr>
          <p:cNvSpPr txBox="1"/>
          <p:nvPr/>
        </p:nvSpPr>
        <p:spPr>
          <a:xfrm>
            <a:off x="4819975" y="6525992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2526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7"/>
    </mc:Choice>
    <mc:Fallback xmlns="">
      <p:transition spd="slow" advTm="621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44817" y="0"/>
            <a:ext cx="6427286" cy="1012741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200" dirty="0">
                <a:latin typeface="+mj-ea"/>
              </a:rPr>
              <a:t>喫煙によって脳血流が低下する</a:t>
            </a:r>
          </a:p>
        </p:txBody>
      </p:sp>
      <p:pic>
        <p:nvPicPr>
          <p:cNvPr id="87043" name="Picture 3" descr="C:\Documents and Settings\KANO\My Documents\喫煙関係\ツール\脳血流負荷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583" y="948046"/>
            <a:ext cx="10292977" cy="49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352801" y="5448384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>
                <a:solidFill>
                  <a:srgbClr val="FFFFFF"/>
                </a:solidFill>
                <a:latin typeface="+mj-ea"/>
                <a:ea typeface="+mj-ea"/>
              </a:rPr>
              <a:t>喫煙前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858000" y="5448384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>
                <a:solidFill>
                  <a:srgbClr val="FFFFFF"/>
                </a:solidFill>
                <a:latin typeface="+mj-ea"/>
                <a:ea typeface="+mj-ea"/>
              </a:rPr>
              <a:t>喫煙後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763071" y="6219608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FFFF"/>
                </a:solidFill>
                <a:latin typeface="+mj-ea"/>
                <a:ea typeface="+mj-ea"/>
              </a:rPr>
              <a:t>加濃正人</a:t>
            </a:r>
            <a:r>
              <a:rPr lang="en-US" altLang="ja-JP" sz="2000" dirty="0">
                <a:solidFill>
                  <a:srgbClr val="FFFFFF"/>
                </a:solidFill>
                <a:latin typeface="+mj-ea"/>
                <a:ea typeface="+mj-ea"/>
              </a:rPr>
              <a:t>『</a:t>
            </a:r>
            <a:r>
              <a:rPr lang="ja-JP" altLang="en-US" sz="2000" dirty="0">
                <a:solidFill>
                  <a:srgbClr val="FFFFFF"/>
                </a:solidFill>
                <a:latin typeface="+mj-ea"/>
                <a:ea typeface="+mj-ea"/>
              </a:rPr>
              <a:t>タバコ病辞典</a:t>
            </a:r>
            <a:r>
              <a:rPr lang="en-US" altLang="ja-JP" sz="2000" dirty="0">
                <a:solidFill>
                  <a:srgbClr val="FFFFFF"/>
                </a:solidFill>
                <a:latin typeface="+mj-ea"/>
                <a:ea typeface="+mj-ea"/>
              </a:rPr>
              <a:t>』</a:t>
            </a:r>
            <a:r>
              <a:rPr lang="ja-JP" altLang="en-US" sz="2000" dirty="0">
                <a:solidFill>
                  <a:srgbClr val="FFFFFF"/>
                </a:solidFill>
                <a:latin typeface="+mj-ea"/>
                <a:ea typeface="+mj-ea"/>
              </a:rPr>
              <a:t>を改変（佐藤功氏よりの資料）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D222E9-22A2-8344-C5A1-CB02F4AA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9" name="テキスト ボックス 6">
            <a:extLst>
              <a:ext uri="{FF2B5EF4-FFF2-40B4-BE49-F238E27FC236}">
                <a16:creationId xmlns:a16="http://schemas.microsoft.com/office/drawing/2014/main" id="{FF379445-4383-A66C-CDA5-694EDFF65FCE}"/>
              </a:ext>
            </a:extLst>
          </p:cNvPr>
          <p:cNvSpPr txBox="1"/>
          <p:nvPr/>
        </p:nvSpPr>
        <p:spPr>
          <a:xfrm>
            <a:off x="4759822" y="6539249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5766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2"/>
    </mc:Choice>
    <mc:Fallback xmlns="">
      <p:transition spd="slow" advTm="96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638D2-094E-4309-BCAB-F03B7141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372" y="602837"/>
            <a:ext cx="7633253" cy="115638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がんについて</a:t>
            </a:r>
            <a:r>
              <a:rPr lang="ja-JP" altLang="en-US" dirty="0"/>
              <a:t>考えてみよう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3BFE89-F517-4167-B499-8DAF5522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650" y="2167440"/>
            <a:ext cx="8243089" cy="408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★がん細胞はどこからできる</a:t>
            </a:r>
            <a:r>
              <a:rPr lang="ja-JP" altLang="en-US" sz="3600" dirty="0">
                <a:solidFill>
                  <a:srgbClr val="FF0000"/>
                </a:solidFill>
              </a:rPr>
              <a:t>❓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★がんは怖い</a:t>
            </a:r>
            <a:r>
              <a:rPr lang="ja-JP" altLang="en-US" sz="3600" dirty="0">
                <a:solidFill>
                  <a:srgbClr val="FF0000"/>
                </a:solidFill>
              </a:rPr>
              <a:t>❓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★がんは予防できる</a:t>
            </a:r>
            <a:r>
              <a:rPr lang="ja-JP" altLang="en-US" sz="3600" dirty="0">
                <a:solidFill>
                  <a:srgbClr val="FF0000"/>
                </a:solidFill>
              </a:rPr>
              <a:t>❓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/>
              <a:t>★がんは早く見つけると治る</a:t>
            </a:r>
            <a:r>
              <a:rPr lang="ja-JP" altLang="en-US" sz="3600" dirty="0">
                <a:solidFill>
                  <a:srgbClr val="FF0000"/>
                </a:solidFill>
              </a:rPr>
              <a:t>❓ 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★がんについて話し合おう</a:t>
            </a:r>
            <a:r>
              <a:rPr lang="ja-JP" altLang="en-US" sz="3600" dirty="0">
                <a:solidFill>
                  <a:srgbClr val="FF0000"/>
                </a:solidFill>
              </a:rPr>
              <a:t> ❓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FF0000"/>
                </a:solidFill>
              </a:rPr>
              <a:t>　</a:t>
            </a:r>
            <a:r>
              <a:rPr kumimoji="1" lang="ja-JP" altLang="en-US" sz="3600" dirty="0"/>
              <a:t>友達と家族と</a:t>
            </a:r>
            <a:r>
              <a:rPr lang="ja-JP" altLang="en-US" sz="3600" dirty="0">
                <a:solidFill>
                  <a:srgbClr val="FF0000"/>
                </a:solidFill>
              </a:rPr>
              <a:t>❓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22FFAA-F6C4-E5CF-661C-F705D278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11407C-8E2B-2251-2939-041CEEDBC97C}"/>
              </a:ext>
            </a:extLst>
          </p:cNvPr>
          <p:cNvSpPr txBox="1"/>
          <p:nvPr/>
        </p:nvSpPr>
        <p:spPr>
          <a:xfrm>
            <a:off x="8252222" y="5866368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8618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94"/>
    </mc:Choice>
    <mc:Fallback xmlns="">
      <p:transition spd="slow" advTm="599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テキスト ボックス 5"/>
          <p:cNvSpPr txBox="1">
            <a:spLocks noChangeArrowheads="1"/>
          </p:cNvSpPr>
          <p:nvPr/>
        </p:nvSpPr>
        <p:spPr bwMode="auto">
          <a:xfrm>
            <a:off x="1847528" y="4365105"/>
            <a:ext cx="8653331" cy="13849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ja-JP" altLang="en-US" sz="2800" dirty="0">
                <a:latin typeface="+mj-ea"/>
                <a:ea typeface="+mj-ea"/>
                <a:cs typeface="ヒラギノ丸ゴ Pro W4"/>
              </a:rPr>
              <a:t>胃がんの</a:t>
            </a:r>
            <a:r>
              <a:rPr lang="en-US" altLang="ja-JP" sz="2800" dirty="0">
                <a:latin typeface="+mj-ea"/>
                <a:ea typeface="+mj-ea"/>
                <a:cs typeface="ヒラギノ丸ゴ Pro W4"/>
              </a:rPr>
              <a:t>7-8</a:t>
            </a:r>
            <a:r>
              <a:rPr lang="ja-JP" altLang="en-US" sz="2800" dirty="0">
                <a:latin typeface="+mj-ea"/>
                <a:ea typeface="+mj-ea"/>
                <a:cs typeface="ヒラギノ丸ゴ Pro W4"/>
              </a:rPr>
              <a:t>割はピロリ菌が原因である</a:t>
            </a:r>
            <a:endParaRPr lang="en-US" altLang="ja-JP" sz="2800" dirty="0">
              <a:latin typeface="+mj-ea"/>
              <a:ea typeface="+mj-ea"/>
              <a:cs typeface="ヒラギノ丸ゴ Pro W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ja-JP" altLang="en-US" sz="2800" dirty="0">
                <a:latin typeface="+mj-ea"/>
                <a:ea typeface="+mj-ea"/>
                <a:cs typeface="ヒラギノ丸ゴ Pro W4"/>
              </a:rPr>
              <a:t>除菌すると胃がんの発生を</a:t>
            </a:r>
            <a:r>
              <a:rPr lang="en-US" altLang="ja-JP" sz="2800" dirty="0">
                <a:latin typeface="+mj-ea"/>
                <a:ea typeface="+mj-ea"/>
                <a:cs typeface="ヒラギノ丸ゴ Pro W4"/>
              </a:rPr>
              <a:t>3</a:t>
            </a:r>
            <a:r>
              <a:rPr lang="ja-JP" altLang="en-US" sz="2800" dirty="0">
                <a:latin typeface="+mj-ea"/>
                <a:ea typeface="+mj-ea"/>
                <a:cs typeface="ヒラギノ丸ゴ Pro W4"/>
              </a:rPr>
              <a:t>割減らすことができる</a:t>
            </a:r>
            <a:endParaRPr lang="en-US" altLang="ja-JP" sz="2800" dirty="0">
              <a:latin typeface="+mj-ea"/>
              <a:ea typeface="+mj-ea"/>
              <a:cs typeface="ヒラギノ丸ゴ Pro W4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ja-JP" altLang="en-US" sz="2800" dirty="0">
                <a:latin typeface="+mj-ea"/>
                <a:ea typeface="+mj-ea"/>
                <a:cs typeface="ヒラギノ丸ゴ Pro W4"/>
              </a:rPr>
              <a:t>胃がん多発国、日本では対策を立てるべきである</a:t>
            </a:r>
            <a:endParaRPr lang="en-US" altLang="ja-JP" sz="2800" dirty="0">
              <a:latin typeface="+mj-ea"/>
              <a:ea typeface="+mj-ea"/>
              <a:cs typeface="ヒラギノ丸ゴ Pro W4"/>
            </a:endParaRPr>
          </a:p>
        </p:txBody>
      </p:sp>
      <p:sp>
        <p:nvSpPr>
          <p:cNvPr id="5125" name="タイトル 2"/>
          <p:cNvSpPr>
            <a:spLocks noGrp="1"/>
          </p:cNvSpPr>
          <p:nvPr>
            <p:ph type="title"/>
          </p:nvPr>
        </p:nvSpPr>
        <p:spPr>
          <a:xfrm>
            <a:off x="1227644" y="2978597"/>
            <a:ext cx="9144000" cy="981075"/>
          </a:xfrm>
        </p:spPr>
        <p:txBody>
          <a:bodyPr/>
          <a:lstStyle/>
          <a:p>
            <a:r>
              <a:rPr lang="ja-JP" altLang="en-US" dirty="0">
                <a:latin typeface="+mj-ea"/>
                <a:cs typeface="ヒラギノ丸ゴ Pro W4"/>
              </a:rPr>
              <a:t>ピロリ菌の発癌性</a:t>
            </a:r>
            <a:endParaRPr lang="ja-JP" altLang="en-US" dirty="0">
              <a:latin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88089" y="6160884"/>
            <a:ext cx="30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+mj-ea"/>
                <a:ea typeface="+mj-ea"/>
              </a:rPr>
              <a:t>WHO</a:t>
            </a:r>
            <a:r>
              <a:rPr lang="ja-JP" altLang="en-US" b="1" dirty="0">
                <a:latin typeface="+mj-ea"/>
                <a:ea typeface="+mj-ea"/>
              </a:rPr>
              <a:t>発表（</a:t>
            </a:r>
            <a:r>
              <a:rPr lang="en-US" altLang="ja-JP" b="1" dirty="0">
                <a:latin typeface="+mj-ea"/>
                <a:ea typeface="+mj-ea"/>
              </a:rPr>
              <a:t>2014/9/24</a:t>
            </a:r>
            <a:r>
              <a:rPr lang="ja-JP" altLang="en-US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27644" y="1803724"/>
            <a:ext cx="5535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胃がんは感染症？！</a:t>
            </a: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F6C0E1C7-26D7-4F88-ADE4-A68C7CAA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56" y="859365"/>
            <a:ext cx="3094464" cy="30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7A5A89BE-618B-4ADB-9845-E870E28CA4AC}"/>
              </a:ext>
            </a:extLst>
          </p:cNvPr>
          <p:cNvSpPr/>
          <p:nvPr/>
        </p:nvSpPr>
        <p:spPr>
          <a:xfrm>
            <a:off x="2241394" y="286908"/>
            <a:ext cx="4984595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50"/>
                </a:solidFill>
              </a:rPr>
              <a:t>例えば胃がん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76C178-B869-541D-E601-04A7150E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EE6D11-FC95-B03D-B76E-40A9E3768016}"/>
              </a:ext>
            </a:extLst>
          </p:cNvPr>
          <p:cNvSpPr txBox="1"/>
          <p:nvPr/>
        </p:nvSpPr>
        <p:spPr>
          <a:xfrm>
            <a:off x="3995439" y="6155533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73604"/>
      </p:ext>
    </p:extLst>
  </p:cSld>
  <p:clrMapOvr>
    <a:masterClrMapping/>
  </p:clrMapOvr>
  <p:transition spd="slow" advTm="12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三角形 11"/>
          <p:cNvSpPr/>
          <p:nvPr/>
        </p:nvSpPr>
        <p:spPr>
          <a:xfrm>
            <a:off x="2839509" y="1604693"/>
            <a:ext cx="333955" cy="4765958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26" name="円形吹き出し 25"/>
          <p:cNvSpPr/>
          <p:nvPr/>
        </p:nvSpPr>
        <p:spPr>
          <a:xfrm>
            <a:off x="4174488" y="1995627"/>
            <a:ext cx="1104347" cy="434499"/>
          </a:xfrm>
          <a:prstGeom prst="wedgeEllipseCallout">
            <a:avLst>
              <a:gd name="adj1" fmla="val 66167"/>
              <a:gd name="adj2" fmla="val 90654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j-ea"/>
              <a:ea typeface="+mj-ea"/>
              <a:cs typeface="Hiragino Maru Gothic ProN W4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69085" y="1239853"/>
            <a:ext cx="3302011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j-ea"/>
                <a:ea typeface="+mj-ea"/>
                <a:cs typeface="Hiragino Maru Gothic ProN W4" charset="-128"/>
              </a:rPr>
              <a:t>ピロリ菌感染</a:t>
            </a:r>
            <a:endParaRPr lang="en-US" altLang="ja-JP" sz="2400" dirty="0">
              <a:latin typeface="+mj-ea"/>
              <a:ea typeface="+mj-ea"/>
              <a:cs typeface="Hiragino Maru Gothic ProN W4" charset="-128"/>
            </a:endParaRPr>
          </a:p>
          <a:p>
            <a:pPr algn="ctr"/>
            <a:r>
              <a:rPr lang="en-US" altLang="ja-JP" sz="1400" dirty="0">
                <a:solidFill>
                  <a:srgbClr val="0070C0"/>
                </a:solidFill>
                <a:latin typeface="+mj-ea"/>
                <a:ea typeface="+mj-ea"/>
                <a:cs typeface="Hiragino Maru Gothic ProN W4" charset="-128"/>
              </a:rPr>
              <a:t>(</a:t>
            </a:r>
            <a:r>
              <a:rPr lang="ja-JP" altLang="en-US" sz="1400" dirty="0">
                <a:solidFill>
                  <a:srgbClr val="0070C0"/>
                </a:solidFill>
                <a:latin typeface="+mj-ea"/>
                <a:ea typeface="+mj-ea"/>
                <a:cs typeface="Hiragino Maru Gothic ProN W4" charset="-128"/>
              </a:rPr>
              <a:t>ヒトでは</a:t>
            </a:r>
            <a:r>
              <a:rPr lang="en-US" altLang="ja-JP" sz="1400" dirty="0">
                <a:solidFill>
                  <a:srgbClr val="0070C0"/>
                </a:solidFill>
                <a:latin typeface="+mj-ea"/>
                <a:ea typeface="+mj-ea"/>
                <a:cs typeface="Hiragino Maru Gothic ProN W4" charset="-128"/>
              </a:rPr>
              <a:t>5</a:t>
            </a:r>
            <a:r>
              <a:rPr lang="ja-JP" altLang="en-US" sz="1400" dirty="0">
                <a:solidFill>
                  <a:srgbClr val="0070C0"/>
                </a:solidFill>
                <a:latin typeface="+mj-ea"/>
                <a:ea typeface="+mj-ea"/>
                <a:cs typeface="Hiragino Maru Gothic ProN W4" charset="-128"/>
              </a:rPr>
              <a:t>歳までに持続感染</a:t>
            </a:r>
            <a:r>
              <a:rPr lang="en-US" altLang="ja-JP" sz="1400" dirty="0">
                <a:solidFill>
                  <a:srgbClr val="0070C0"/>
                </a:solidFill>
                <a:latin typeface="+mj-ea"/>
                <a:ea typeface="+mj-ea"/>
                <a:cs typeface="Hiragino Maru Gothic ProN W4" charset="-128"/>
              </a:rPr>
              <a:t>)</a:t>
            </a:r>
            <a:endParaRPr lang="ja-JP" altLang="en-US" sz="1400" dirty="0">
              <a:solidFill>
                <a:srgbClr val="0070C0"/>
              </a:solidFill>
              <a:latin typeface="+mj-ea"/>
              <a:ea typeface="+mj-ea"/>
              <a:cs typeface="Hiragino Maru Gothic ProN W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81515" y="2290590"/>
            <a:ext cx="28933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j-ea"/>
                <a:ea typeface="+mj-ea"/>
                <a:cs typeface="Hiragino Maru Gothic ProN W4" charset="-128"/>
              </a:rPr>
              <a:t>胃炎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91874" y="3664078"/>
            <a:ext cx="2904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j-ea"/>
                <a:ea typeface="+mj-ea"/>
                <a:cs typeface="Hiragino Maru Gothic ProN W4" charset="-128"/>
              </a:rPr>
              <a:t>十二指潰瘍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16527" y="3802753"/>
            <a:ext cx="27056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j-ea"/>
                <a:ea typeface="+mj-ea"/>
                <a:cs typeface="Hiragino Maru Gothic ProN W4" charset="-128"/>
              </a:rPr>
              <a:t>萎縮胃粘膜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77790" y="5057064"/>
            <a:ext cx="33682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j-ea"/>
                <a:ea typeface="+mj-ea"/>
                <a:cs typeface="Hiragino Maru Gothic ProN W4" charset="-128"/>
              </a:rPr>
              <a:t>胃がん</a:t>
            </a:r>
          </a:p>
        </p:txBody>
      </p:sp>
      <p:cxnSp>
        <p:nvCxnSpPr>
          <p:cNvPr id="8" name="直線矢印コネクタ 7"/>
          <p:cNvCxnSpPr>
            <a:stCxn id="35" idx="2"/>
            <a:endCxn id="39" idx="0"/>
          </p:cNvCxnSpPr>
          <p:nvPr/>
        </p:nvCxnSpPr>
        <p:spPr>
          <a:xfrm>
            <a:off x="6914974" y="1896817"/>
            <a:ext cx="0" cy="28884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765269" y="2686926"/>
            <a:ext cx="4001" cy="90884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7486959" y="2686926"/>
            <a:ext cx="5358" cy="10636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6750359" y="2686927"/>
            <a:ext cx="3111" cy="224288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41" idx="2"/>
          </p:cNvCxnSpPr>
          <p:nvPr/>
        </p:nvCxnSpPr>
        <p:spPr>
          <a:xfrm>
            <a:off x="8613304" y="4239145"/>
            <a:ext cx="0" cy="690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765268" y="2786283"/>
            <a:ext cx="110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+mj-ea"/>
                <a:ea typeface="+mj-ea"/>
                <a:cs typeface="Hiragino Maru Gothic ProN W4" charset="-128"/>
              </a:rPr>
              <a:t>数年後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33464" y="1910588"/>
            <a:ext cx="2386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+mj-ea"/>
                <a:ea typeface="+mj-ea"/>
                <a:cs typeface="Hiragino Maru Gothic ProN W4" charset="-128"/>
              </a:rPr>
              <a:t>数週</a:t>
            </a:r>
            <a:r>
              <a:rPr lang="en-US" altLang="ja-JP" sz="1600" dirty="0">
                <a:latin typeface="+mj-ea"/>
                <a:ea typeface="+mj-ea"/>
                <a:cs typeface="Hiragino Maru Gothic ProN W4" charset="-128"/>
              </a:rPr>
              <a:t>〜</a:t>
            </a:r>
            <a:r>
              <a:rPr lang="ja-JP" altLang="en-US" sz="1600" dirty="0">
                <a:latin typeface="+mj-ea"/>
                <a:ea typeface="+mj-ea"/>
                <a:cs typeface="Hiragino Maru Gothic ProN W4" charset="-128"/>
              </a:rPr>
              <a:t>数ヶ月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74488" y="1990593"/>
            <a:ext cx="11043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+mj-ea"/>
                <a:ea typeface="+mj-ea"/>
                <a:cs typeface="Hiragino Maru Gothic ProN W4" charset="-128"/>
              </a:rPr>
              <a:t>1</a:t>
            </a:r>
            <a:r>
              <a:rPr lang="en-US" altLang="ja-JP" sz="2000" dirty="0">
                <a:latin typeface="+mj-ea"/>
                <a:ea typeface="+mj-ea"/>
                <a:cs typeface="Hiragino Maru Gothic ProN W4" charset="-128"/>
              </a:rPr>
              <a:t>00%</a:t>
            </a:r>
            <a:endParaRPr lang="ja-JP" altLang="en-US" sz="2000" dirty="0">
              <a:latin typeface="+mj-ea"/>
              <a:ea typeface="+mj-ea"/>
              <a:cs typeface="Hiragino Maru Gothic ProN W4" charset="-128"/>
            </a:endParaRPr>
          </a:p>
        </p:txBody>
      </p:sp>
      <p:cxnSp>
        <p:nvCxnSpPr>
          <p:cNvPr id="27" name="直線矢印コネクタ 26"/>
          <p:cNvCxnSpPr>
            <a:stCxn id="37" idx="2"/>
          </p:cNvCxnSpPr>
          <p:nvPr/>
        </p:nvCxnSpPr>
        <p:spPr>
          <a:xfrm>
            <a:off x="7996234" y="5492067"/>
            <a:ext cx="6555" cy="29329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388292" y="5889043"/>
            <a:ext cx="33020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j-ea"/>
                <a:ea typeface="+mj-ea"/>
                <a:cs typeface="Hiragino Maru Gothic ProN W4" charset="-128"/>
              </a:rPr>
              <a:t>胃がん死</a:t>
            </a:r>
          </a:p>
        </p:txBody>
      </p:sp>
      <p:sp>
        <p:nvSpPr>
          <p:cNvPr id="30" name="円形吹き出し 29"/>
          <p:cNvSpPr/>
          <p:nvPr/>
        </p:nvSpPr>
        <p:spPr>
          <a:xfrm>
            <a:off x="9467098" y="4660016"/>
            <a:ext cx="913098" cy="539593"/>
          </a:xfrm>
          <a:prstGeom prst="wedgeEllipseCallout">
            <a:avLst>
              <a:gd name="adj1" fmla="val -51672"/>
              <a:gd name="adj2" fmla="val 67554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j-ea"/>
              <a:ea typeface="+mj-ea"/>
              <a:cs typeface="Hiragino Maru Gothic ProN W4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482409" y="4733043"/>
            <a:ext cx="99039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+mj-ea"/>
                <a:ea typeface="+mj-ea"/>
                <a:cs typeface="Hiragino Maru Gothic ProN W4" charset="-128"/>
              </a:rPr>
              <a:t>1</a:t>
            </a:r>
            <a:r>
              <a:rPr lang="en-US" altLang="ja-JP" sz="2000" dirty="0">
                <a:latin typeface="+mj-ea"/>
                <a:ea typeface="+mj-ea"/>
                <a:cs typeface="Hiragino Maru Gothic ProN W4" charset="-128"/>
              </a:rPr>
              <a:t>0%</a:t>
            </a:r>
            <a:endParaRPr lang="ja-JP" altLang="en-US" sz="2000" dirty="0">
              <a:latin typeface="+mj-ea"/>
              <a:ea typeface="+mj-ea"/>
              <a:cs typeface="Hiragino Maru Gothic ProN W4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558114" y="5585302"/>
            <a:ext cx="8389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+mj-ea"/>
                <a:ea typeface="+mj-ea"/>
                <a:cs typeface="Hiragino Maru Gothic ProN W4" charset="-128"/>
              </a:rPr>
              <a:t>40%</a:t>
            </a:r>
            <a:endParaRPr lang="ja-JP" altLang="en-US" sz="2000" dirty="0">
              <a:latin typeface="+mj-ea"/>
              <a:ea typeface="+mj-ea"/>
              <a:cs typeface="Hiragino Maru Gothic ProN W4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857676" y="1307959"/>
            <a:ext cx="21377" cy="5062692"/>
          </a:xfrm>
          <a:prstGeom prst="straightConnector1">
            <a:avLst/>
          </a:prstGeom>
          <a:ln w="57150" cmpd="sng">
            <a:solidFill>
              <a:schemeClr val="accent1">
                <a:lumMod val="75000"/>
              </a:schemeClr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7655" y="966234"/>
            <a:ext cx="7988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  <a:latin typeface="+mj-ea"/>
                <a:ea typeface="+mj-ea"/>
                <a:cs typeface="Hiragino Maru Gothic ProN W4" charset="-128"/>
              </a:rPr>
              <a:t>幼少期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76835" y="5899488"/>
            <a:ext cx="11943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002060"/>
                </a:solidFill>
                <a:latin typeface="+mj-ea"/>
                <a:ea typeface="+mj-ea"/>
                <a:cs typeface="Hiragino Maru Gothic ProN W4" charset="-128"/>
              </a:rPr>
              <a:t>成人</a:t>
            </a:r>
            <a:endParaRPr lang="en-US" altLang="ja-JP" sz="1400" dirty="0">
              <a:solidFill>
                <a:srgbClr val="002060"/>
              </a:solidFill>
              <a:latin typeface="+mj-ea"/>
              <a:ea typeface="+mj-ea"/>
              <a:cs typeface="Hiragino Maru Gothic ProN W4" charset="-128"/>
            </a:endParaRPr>
          </a:p>
          <a:p>
            <a:pPr algn="ctr"/>
            <a:r>
              <a:rPr lang="ja-JP" altLang="en-US" sz="1400" dirty="0">
                <a:solidFill>
                  <a:srgbClr val="002060"/>
                </a:solidFill>
                <a:latin typeface="+mj-ea"/>
                <a:ea typeface="+mj-ea"/>
                <a:cs typeface="Hiragino Maru Gothic ProN W4" charset="-128"/>
              </a:rPr>
              <a:t>（中高年）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5468281" y="1236369"/>
            <a:ext cx="2893387" cy="660449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j-ea"/>
              <a:ea typeface="+mj-e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545461" y="5794671"/>
            <a:ext cx="2893387" cy="509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j-ea"/>
              <a:ea typeface="+mj-e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558564" y="4982853"/>
            <a:ext cx="2875339" cy="509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j-ea"/>
              <a:ea typeface="+mj-ea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468281" y="2185660"/>
            <a:ext cx="2893387" cy="509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j-ea"/>
              <a:ea typeface="+mj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332576" y="3616528"/>
            <a:ext cx="2893387" cy="509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j-ea"/>
              <a:ea typeface="+mj-ea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166611" y="3729930"/>
            <a:ext cx="2893387" cy="50921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j-ea"/>
              <a:ea typeface="+mj-ea"/>
            </a:endParaRPr>
          </a:p>
        </p:txBody>
      </p:sp>
      <p:sp>
        <p:nvSpPr>
          <p:cNvPr id="7" name="乗算記号 6"/>
          <p:cNvSpPr/>
          <p:nvPr/>
        </p:nvSpPr>
        <p:spPr>
          <a:xfrm>
            <a:off x="7068529" y="2631268"/>
            <a:ext cx="860014" cy="705739"/>
          </a:xfrm>
          <a:prstGeom prst="mathMultiply">
            <a:avLst>
              <a:gd name="adj1" fmla="val 7693"/>
            </a:avLst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38" name="乗算記号 37"/>
          <p:cNvSpPr/>
          <p:nvPr/>
        </p:nvSpPr>
        <p:spPr>
          <a:xfrm>
            <a:off x="6323462" y="2627297"/>
            <a:ext cx="860014" cy="705739"/>
          </a:xfrm>
          <a:prstGeom prst="mathMultiply">
            <a:avLst>
              <a:gd name="adj1" fmla="val 7693"/>
            </a:avLst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42" name="乗算記号 41"/>
          <p:cNvSpPr/>
          <p:nvPr/>
        </p:nvSpPr>
        <p:spPr>
          <a:xfrm>
            <a:off x="5329322" y="2599180"/>
            <a:ext cx="860014" cy="705739"/>
          </a:xfrm>
          <a:prstGeom prst="mathMultiply">
            <a:avLst>
              <a:gd name="adj1" fmla="val 7693"/>
            </a:avLst>
          </a:prstGeom>
          <a:solidFill>
            <a:srgbClr val="FF0000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752082" y="2795866"/>
            <a:ext cx="195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+mj-ea"/>
                <a:ea typeface="+mj-ea"/>
                <a:cs typeface="Hiragino Maru Gothic ProN W4" charset="-128"/>
              </a:rPr>
              <a:t>除菌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86" y="3098186"/>
            <a:ext cx="618545" cy="61854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79" y="2048809"/>
            <a:ext cx="703447" cy="703447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519" y="820976"/>
            <a:ext cx="618545" cy="618545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517" y="4264418"/>
            <a:ext cx="668681" cy="668681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019" y="5241660"/>
            <a:ext cx="670985" cy="670985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702364" y="169902"/>
            <a:ext cx="625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  <a:latin typeface="+mj-ea"/>
                <a:ea typeface="+mj-ea"/>
                <a:cs typeface="Hiragino Maru Gothic ProN W4" charset="-128"/>
              </a:rPr>
              <a:t>ピロリ菌感染から胃がんになるまで</a:t>
            </a:r>
          </a:p>
        </p:txBody>
      </p:sp>
      <p:sp>
        <p:nvSpPr>
          <p:cNvPr id="46" name="円形吹き出し 45"/>
          <p:cNvSpPr/>
          <p:nvPr/>
        </p:nvSpPr>
        <p:spPr>
          <a:xfrm>
            <a:off x="9484001" y="5509686"/>
            <a:ext cx="913098" cy="539593"/>
          </a:xfrm>
          <a:prstGeom prst="wedgeEllipseCallout">
            <a:avLst>
              <a:gd name="adj1" fmla="val -51672"/>
              <a:gd name="adj2" fmla="val 67554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j-ea"/>
              <a:ea typeface="+mj-ea"/>
              <a:cs typeface="Hiragino Maru Gothic ProN W4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39508" y="1042351"/>
            <a:ext cx="16284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j-ea"/>
                <a:ea typeface="+mj-ea"/>
                <a:cs typeface="Hiragino Maru Gothic ProN W4" charset="-128"/>
              </a:rPr>
              <a:t>胃の</a:t>
            </a:r>
            <a:endParaRPr lang="en-US" altLang="ja-JP" sz="2400" dirty="0">
              <a:latin typeface="+mj-ea"/>
              <a:ea typeface="+mj-ea"/>
              <a:cs typeface="Hiragino Maru Gothic ProN W4" charset="-128"/>
            </a:endParaRPr>
          </a:p>
          <a:p>
            <a:pPr algn="ctr"/>
            <a:r>
              <a:rPr lang="ja-JP" altLang="en-US" sz="2400" dirty="0">
                <a:latin typeface="+mj-ea"/>
                <a:ea typeface="+mj-ea"/>
                <a:cs typeface="Hiragino Maru Gothic ProN W4" charset="-128"/>
              </a:rPr>
              <a:t>ダメージ</a:t>
            </a: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53DD0FC9-B6C4-9BEE-BB5C-FFECE99B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52CA9DB-A59F-C05F-E33A-0C4FA277901A}"/>
              </a:ext>
            </a:extLst>
          </p:cNvPr>
          <p:cNvSpPr txBox="1"/>
          <p:nvPr/>
        </p:nvSpPr>
        <p:spPr>
          <a:xfrm>
            <a:off x="3478642" y="6001319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1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9"/>
    </mc:Choice>
    <mc:Fallback xmlns="">
      <p:transition spd="slow" advTm="21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42" grpId="0" animBg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1A1D790-6416-4440-BB2C-1CB90348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07" y="1501704"/>
            <a:ext cx="4631077" cy="48169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E5E9868-8EB7-43BF-8D11-59D456B1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97" y="1501704"/>
            <a:ext cx="4818580" cy="481690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E0AA92-ED57-4274-BE09-8C3C889D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050" y="-17819"/>
            <a:ext cx="4328846" cy="1114425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学校教育の中で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1B57C9-6E46-FCC7-12EB-1728DBFFB54F}"/>
              </a:ext>
            </a:extLst>
          </p:cNvPr>
          <p:cNvSpPr txBox="1"/>
          <p:nvPr/>
        </p:nvSpPr>
        <p:spPr>
          <a:xfrm>
            <a:off x="8632891" y="6254234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5309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36">
        <p:fade/>
      </p:transition>
    </mc:Choice>
    <mc:Fallback xmlns="">
      <p:transition spd="med" advTm="1363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5269" y="0"/>
            <a:ext cx="5666202" cy="1507067"/>
          </a:xfrm>
        </p:spPr>
        <p:txBody>
          <a:bodyPr/>
          <a:lstStyle/>
          <a:p>
            <a:r>
              <a:rPr kumimoji="1" lang="ja-JP" altLang="en-US" dirty="0"/>
              <a:t>ピロリ菌の治療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33331" y="16231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+mj-ea"/>
                <a:ea typeface="+mj-ea"/>
              </a:rPr>
              <a:t>胃酸を抑える薬（</a:t>
            </a:r>
            <a:r>
              <a:rPr lang="en-US" altLang="ja-JP" sz="2800" dirty="0">
                <a:latin typeface="+mj-ea"/>
                <a:ea typeface="+mj-ea"/>
              </a:rPr>
              <a:t>PPI)</a:t>
            </a:r>
            <a:r>
              <a:rPr lang="ja-JP" altLang="en-US" sz="2800" dirty="0">
                <a:latin typeface="+mj-ea"/>
                <a:ea typeface="+mj-ea"/>
              </a:rPr>
              <a:t>と２種類の抗菌剤</a:t>
            </a:r>
            <a:endParaRPr lang="en-US" altLang="ja-JP" sz="2800" dirty="0">
              <a:latin typeface="+mj-ea"/>
              <a:ea typeface="+mj-ea"/>
            </a:endParaRPr>
          </a:p>
          <a:p>
            <a:r>
              <a:rPr lang="ja-JP" altLang="en-US" sz="2800" dirty="0">
                <a:latin typeface="+mj-ea"/>
                <a:ea typeface="+mj-ea"/>
              </a:rPr>
              <a:t>　　１日</a:t>
            </a:r>
            <a:r>
              <a:rPr lang="en-US" altLang="ja-JP" sz="2800" dirty="0">
                <a:latin typeface="+mj-ea"/>
                <a:ea typeface="+mj-ea"/>
              </a:rPr>
              <a:t>2</a:t>
            </a:r>
            <a:r>
              <a:rPr lang="ja-JP" altLang="en-US" sz="2800" dirty="0">
                <a:latin typeface="+mj-ea"/>
                <a:ea typeface="+mj-ea"/>
              </a:rPr>
              <a:t>回、</a:t>
            </a:r>
            <a:r>
              <a:rPr lang="en-US" altLang="ja-JP" sz="2800" dirty="0">
                <a:latin typeface="+mj-ea"/>
                <a:ea typeface="+mj-ea"/>
              </a:rPr>
              <a:t>1</a:t>
            </a:r>
            <a:r>
              <a:rPr lang="ja-JP" altLang="en-US" sz="2800" dirty="0">
                <a:latin typeface="+mj-ea"/>
                <a:ea typeface="+mj-ea"/>
              </a:rPr>
              <a:t>週間服用　（</a:t>
            </a:r>
            <a:r>
              <a:rPr kumimoji="1" lang="ja-JP" altLang="en-US" sz="2800" dirty="0">
                <a:latin typeface="+mj-ea"/>
                <a:ea typeface="+mj-ea"/>
              </a:rPr>
              <a:t>一次除菌、二次除菌）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0" y="3429001"/>
            <a:ext cx="3046414" cy="244792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631471" y="420280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+mj-ea"/>
                <a:ea typeface="+mj-ea"/>
              </a:rPr>
              <a:t>除菌率</a:t>
            </a:r>
            <a:endParaRPr lang="en-US" altLang="ja-JP" sz="4000" dirty="0">
              <a:latin typeface="+mj-ea"/>
              <a:ea typeface="+mj-ea"/>
            </a:endParaRPr>
          </a:p>
          <a:p>
            <a:pPr algn="ctr"/>
            <a:r>
              <a:rPr kumimoji="1" lang="en-US" altLang="ja-JP" sz="4400" b="1" dirty="0">
                <a:latin typeface="+mj-ea"/>
                <a:ea typeface="+mj-ea"/>
              </a:rPr>
              <a:t>80</a:t>
            </a:r>
            <a:r>
              <a:rPr kumimoji="1" lang="ja-JP" altLang="en-US" sz="4400" b="1" dirty="0">
                <a:latin typeface="+mj-ea"/>
                <a:ea typeface="+mj-ea"/>
              </a:rPr>
              <a:t>～</a:t>
            </a:r>
            <a:r>
              <a:rPr kumimoji="1" lang="en-US" altLang="ja-JP" sz="4400" b="1" dirty="0">
                <a:latin typeface="+mj-ea"/>
                <a:ea typeface="+mj-ea"/>
              </a:rPr>
              <a:t>95</a:t>
            </a:r>
            <a:r>
              <a:rPr kumimoji="1" lang="ja-JP" altLang="en-US" sz="3600" b="1" dirty="0">
                <a:latin typeface="+mj-ea"/>
                <a:ea typeface="+mj-ea"/>
              </a:rPr>
              <a:t>％</a:t>
            </a:r>
            <a:endParaRPr kumimoji="1" lang="ja-JP" altLang="en-US" sz="4000" b="1" dirty="0">
              <a:latin typeface="+mj-ea"/>
              <a:ea typeface="+mj-ea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9DA7976-080A-2924-58FF-BA8F3694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8048"/>
            <a:ext cx="27432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DC5BF63-37BA-5E20-F1C9-FA9B57FF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B3D3A0-9A8C-2B2E-3E34-B9AE19BD0DD6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8616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1"/>
    </mc:Choice>
    <mc:Fallback xmlns="">
      <p:transition spd="slow" advTm="498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59"/>
          <p:cNvSpPr txBox="1">
            <a:spLocks noChangeArrowheads="1"/>
          </p:cNvSpPr>
          <p:nvPr/>
        </p:nvSpPr>
        <p:spPr bwMode="auto">
          <a:xfrm>
            <a:off x="3230182" y="4232122"/>
            <a:ext cx="2117887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>
                <a:latin typeface="Times New Roman" pitchFamily="18" charset="0"/>
                <a:cs typeface="Times New Roman" pitchFamily="18" charset="0"/>
              </a:rPr>
              <a:t>　 子宮頸部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059"/>
          <p:cNvSpPr txBox="1">
            <a:spLocks noChangeArrowheads="1"/>
          </p:cNvSpPr>
          <p:nvPr/>
        </p:nvSpPr>
        <p:spPr bwMode="auto">
          <a:xfrm>
            <a:off x="9387002" y="4184513"/>
            <a:ext cx="1994702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>
                <a:latin typeface="Times New Roman" pitchFamily="18" charset="0"/>
                <a:cs typeface="Times New Roman" pitchFamily="18" charset="0"/>
              </a:rPr>
              <a:t>　  頸がん　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42009" y="3013501"/>
            <a:ext cx="2117887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400" b="1" dirty="0"/>
              <a:t>ハイリスク型</a:t>
            </a:r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HPV </a:t>
            </a:r>
            <a:r>
              <a:rPr lang="ja-JP" altLang="en-US" sz="2400" b="1" dirty="0">
                <a:solidFill>
                  <a:srgbClr val="FF0000"/>
                </a:solidFill>
              </a:rPr>
              <a:t>感染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矢印: 下 11"/>
          <p:cNvSpPr/>
          <p:nvPr/>
        </p:nvSpPr>
        <p:spPr>
          <a:xfrm rot="5400000">
            <a:off x="3292731" y="3150767"/>
            <a:ext cx="336300" cy="5564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/>
          <p:cNvSpPr/>
          <p:nvPr/>
        </p:nvSpPr>
        <p:spPr>
          <a:xfrm>
            <a:off x="5541947" y="4347692"/>
            <a:ext cx="552324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Text Box 1059"/>
          <p:cNvSpPr txBox="1">
            <a:spLocks noChangeArrowheads="1"/>
          </p:cNvSpPr>
          <p:nvPr/>
        </p:nvSpPr>
        <p:spPr bwMode="auto">
          <a:xfrm>
            <a:off x="6260576" y="4232122"/>
            <a:ext cx="1994702" cy="52322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ja-JP" altLang="en-US" sz="2800" dirty="0">
                <a:latin typeface="Times New Roman" pitchFamily="18" charset="0"/>
                <a:cs typeface="Times New Roman" pitchFamily="18" charset="0"/>
              </a:rPr>
              <a:t>前がん病変　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矢印: 右 26"/>
          <p:cNvSpPr/>
          <p:nvPr/>
        </p:nvSpPr>
        <p:spPr>
          <a:xfrm>
            <a:off x="8600855" y="4299555"/>
            <a:ext cx="5523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77115" y="5244379"/>
            <a:ext cx="654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 1</a:t>
            </a:r>
            <a:r>
              <a:rPr kumimoji="1"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CIN 2</a:t>
            </a:r>
            <a:r>
              <a:rPr kumimoji="1"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 3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　　   （</a:t>
            </a:r>
            <a:r>
              <a:rPr kumimoji="1"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浸潤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がん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268517" y="3647867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数年程度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62840" y="5969429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（上皮内がんを</a:t>
            </a:r>
            <a:r>
              <a:rPr lang="ja-JP" altLang="en-US" sz="1600" dirty="0"/>
              <a:t>含む</a:t>
            </a:r>
            <a:r>
              <a:rPr kumimoji="1" lang="ja-JP" altLang="en-US" sz="1600" dirty="0"/>
              <a:t>）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568C9FF-A0C0-4B16-917A-9B1BA22BF2A8}"/>
              </a:ext>
            </a:extLst>
          </p:cNvPr>
          <p:cNvSpPr/>
          <p:nvPr/>
        </p:nvSpPr>
        <p:spPr>
          <a:xfrm>
            <a:off x="5151862" y="517585"/>
            <a:ext cx="5876693" cy="10113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F5E7DF-B2EC-41B0-A5D0-77768255BAB5}"/>
              </a:ext>
            </a:extLst>
          </p:cNvPr>
          <p:cNvSpPr txBox="1"/>
          <p:nvPr/>
        </p:nvSpPr>
        <p:spPr>
          <a:xfrm>
            <a:off x="6096000" y="671969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例えば子宮頸がん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BE9049-FFC0-4365-A3BC-FFD59A41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09" y="1379855"/>
            <a:ext cx="2709034" cy="3147857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6AF854-454C-DB1B-27C1-3A44DC74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9F0FEC-A02B-58D7-EF6F-9699DD062D01}"/>
              </a:ext>
            </a:extLst>
          </p:cNvPr>
          <p:cNvSpPr txBox="1"/>
          <p:nvPr/>
        </p:nvSpPr>
        <p:spPr>
          <a:xfrm>
            <a:off x="4195417" y="6069568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6967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0"/>
    </mc:Choice>
    <mc:Fallback xmlns="">
      <p:transition spd="slow" advTm="907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1FB194-A671-3B99-B1AE-4EDEEEFF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246785" name="タイトル 1"/>
          <p:cNvSpPr>
            <a:spLocks noGrp="1"/>
          </p:cNvSpPr>
          <p:nvPr>
            <p:ph type="title"/>
          </p:nvPr>
        </p:nvSpPr>
        <p:spPr>
          <a:xfrm>
            <a:off x="179926" y="0"/>
            <a:ext cx="8534400" cy="921509"/>
          </a:xfrm>
        </p:spPr>
        <p:txBody>
          <a:bodyPr/>
          <a:lstStyle/>
          <a:p>
            <a:pPr eaLnBrk="1" hangingPunct="1"/>
            <a:r>
              <a:rPr lang="ja-JP" altLang="en-US" sz="3200" dirty="0">
                <a:latin typeface="+mj-ea"/>
              </a:rPr>
              <a:t>日本人女性における</a:t>
            </a:r>
            <a:r>
              <a:rPr lang="en-US" altLang="ja-JP" sz="3200" dirty="0">
                <a:latin typeface="+mj-ea"/>
              </a:rPr>
              <a:t>HPV</a:t>
            </a:r>
            <a:r>
              <a:rPr lang="ja-JP" altLang="en-US" sz="3200" dirty="0" err="1">
                <a:latin typeface="+mj-ea"/>
              </a:rPr>
              <a:t>の検</a:t>
            </a:r>
            <a:r>
              <a:rPr lang="ja-JP" altLang="en-US" sz="3200" dirty="0">
                <a:latin typeface="+mj-ea"/>
              </a:rPr>
              <a:t>出率</a:t>
            </a:r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 rotWithShape="1">
          <a:blip r:embed="rId2"/>
          <a:srcRect l="5430" t="9640" r="4775" b="16504"/>
          <a:stretch/>
        </p:blipFill>
        <p:spPr bwMode="auto">
          <a:xfrm>
            <a:off x="179927" y="721895"/>
            <a:ext cx="11832402" cy="580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396360" y="6528711"/>
            <a:ext cx="56159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Inoue M et al: </a:t>
            </a:r>
            <a:r>
              <a:rPr kumimoji="1" lang="en-US" altLang="ja-JP" sz="1050" dirty="0" err="1"/>
              <a:t>Int</a:t>
            </a:r>
            <a:r>
              <a:rPr kumimoji="1" lang="en-US" altLang="ja-JP" sz="1050" dirty="0"/>
              <a:t> J </a:t>
            </a:r>
            <a:r>
              <a:rPr kumimoji="1" lang="en-US" altLang="ja-JP" sz="1050" dirty="0" err="1"/>
              <a:t>Gynecol</a:t>
            </a:r>
            <a:r>
              <a:rPr kumimoji="1" lang="en-US" altLang="ja-JP" sz="1050" dirty="0"/>
              <a:t> Cancer. 16, 1007-1013, 2006</a:t>
            </a:r>
            <a:endParaRPr kumimoji="1" lang="ja-JP" altLang="en-US" sz="1050" dirty="0"/>
          </a:p>
        </p:txBody>
      </p:sp>
      <p:pic>
        <p:nvPicPr>
          <p:cNvPr id="6" name="Picture 2" descr="医者向け_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0593" r="51401" b="12202"/>
          <a:stretch/>
        </p:blipFill>
        <p:spPr bwMode="auto">
          <a:xfrm>
            <a:off x="8045679" y="180388"/>
            <a:ext cx="3254380" cy="40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DEB2D33-AA24-4EAA-9534-CCAD3579E11E}"/>
              </a:ext>
            </a:extLst>
          </p:cNvPr>
          <p:cNvSpPr/>
          <p:nvPr/>
        </p:nvSpPr>
        <p:spPr>
          <a:xfrm>
            <a:off x="1438275" y="1304924"/>
            <a:ext cx="914400" cy="4039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470E3D-E820-1FDC-F749-9228B57AA2E3}"/>
              </a:ext>
            </a:extLst>
          </p:cNvPr>
          <p:cNvSpPr txBox="1"/>
          <p:nvPr/>
        </p:nvSpPr>
        <p:spPr>
          <a:xfrm>
            <a:off x="8668974" y="6069568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1455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8"/>
    </mc:Choice>
    <mc:Fallback xmlns="">
      <p:transition spd="slow" advTm="977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92D6C0-A1DA-438D-824C-D2B95566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77" y="0"/>
            <a:ext cx="12259377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75CEC5-2CCC-1A10-077C-918B8752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0121AF-0EC2-0252-9BCC-ED922236DDA1}"/>
              </a:ext>
            </a:extLst>
          </p:cNvPr>
          <p:cNvSpPr txBox="1"/>
          <p:nvPr/>
        </p:nvSpPr>
        <p:spPr>
          <a:xfrm>
            <a:off x="1250301" y="628901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7487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0"/>
    </mc:Choice>
    <mc:Fallback xmlns="">
      <p:transition spd="slow" advTm="712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D3AF029-364B-4FC5-9D66-12C24761C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34AC4A4-B16E-B311-12FA-A2ABCE0B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CE1EC0-DC15-21B2-1469-8CF7AE568B74}"/>
              </a:ext>
            </a:extLst>
          </p:cNvPr>
          <p:cNvSpPr txBox="1"/>
          <p:nvPr/>
        </p:nvSpPr>
        <p:spPr>
          <a:xfrm>
            <a:off x="4516016" y="628901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181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2"/>
    </mc:Choice>
    <mc:Fallback xmlns="">
      <p:transition spd="slow" advTm="1115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948A92-FBEA-FF61-B120-24617D3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001562-E6D7-40C6-BA40-072029C0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4" y="0"/>
            <a:ext cx="11691991" cy="68580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57E3BD7-411F-49CE-B674-8A35D5FB42C7}"/>
              </a:ext>
            </a:extLst>
          </p:cNvPr>
          <p:cNvSpPr/>
          <p:nvPr/>
        </p:nvSpPr>
        <p:spPr>
          <a:xfrm>
            <a:off x="349321" y="909263"/>
            <a:ext cx="1726059" cy="5034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16BDDBD-9DD4-435F-9720-5A14C330C46D}"/>
              </a:ext>
            </a:extLst>
          </p:cNvPr>
          <p:cNvSpPr/>
          <p:nvPr/>
        </p:nvSpPr>
        <p:spPr>
          <a:xfrm>
            <a:off x="349321" y="5034337"/>
            <a:ext cx="1726059" cy="4109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5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3"/>
    </mc:Choice>
    <mc:Fallback xmlns="">
      <p:transition spd="slow" advTm="1559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628" y="316658"/>
            <a:ext cx="7401247" cy="76517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>
                <a:latin typeface="+mj-ea"/>
              </a:rPr>
              <a:t>がんは予防できるか？</a:t>
            </a:r>
            <a:endParaRPr lang="ja-JP" altLang="ja-JP" dirty="0">
              <a:latin typeface="+mj-ea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04540" y="1441104"/>
            <a:ext cx="8378826" cy="2952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ja-JP" altLang="en-US" sz="2800" dirty="0">
                <a:latin typeface="+mj-ea"/>
                <a:ea typeface="+mj-ea"/>
              </a:rPr>
              <a:t>乳がん		→　がん遺伝子検査→予防的手術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800" dirty="0">
                <a:latin typeface="+mj-ea"/>
                <a:ea typeface="+mj-ea"/>
              </a:rPr>
              <a:t>肺がん</a:t>
            </a:r>
            <a:r>
              <a:rPr lang="en-US" altLang="ja-JP" sz="2800" dirty="0">
                <a:latin typeface="+mj-ea"/>
                <a:ea typeface="+mj-ea"/>
              </a:rPr>
              <a:t>		</a:t>
            </a:r>
            <a:r>
              <a:rPr lang="ja-JP" altLang="en-US" sz="2800" dirty="0">
                <a:latin typeface="+mj-ea"/>
                <a:ea typeface="+mj-ea"/>
              </a:rPr>
              <a:t>→　禁煙</a:t>
            </a:r>
            <a:endParaRPr lang="en-US" altLang="ja-JP" sz="2800" dirty="0">
              <a:latin typeface="+mj-ea"/>
              <a:ea typeface="+mj-ea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2800" dirty="0">
                <a:latin typeface="+mj-ea"/>
                <a:ea typeface="+mj-ea"/>
              </a:rPr>
              <a:t>肝臓がん</a:t>
            </a:r>
            <a:r>
              <a:rPr lang="en-US" altLang="ja-JP" sz="2800" dirty="0">
                <a:latin typeface="+mj-ea"/>
                <a:ea typeface="+mj-ea"/>
              </a:rPr>
              <a:t>		</a:t>
            </a:r>
            <a:r>
              <a:rPr lang="ja-JP" altLang="en-US" sz="2800" dirty="0">
                <a:latin typeface="+mj-ea"/>
                <a:ea typeface="+mj-ea"/>
              </a:rPr>
              <a:t>→　肝炎ウイルス予防・治療</a:t>
            </a:r>
            <a:endParaRPr lang="en-US" altLang="ja-JP" sz="2800" dirty="0">
              <a:latin typeface="+mj-ea"/>
              <a:ea typeface="+mj-ea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2800" dirty="0">
                <a:latin typeface="+mj-ea"/>
                <a:ea typeface="+mj-ea"/>
              </a:rPr>
              <a:t>子宮頚がん		→　</a:t>
            </a:r>
            <a:r>
              <a:rPr lang="en-US" altLang="ja-JP" sz="2800" dirty="0">
                <a:latin typeface="+mj-ea"/>
                <a:ea typeface="+mj-ea"/>
              </a:rPr>
              <a:t>HPV</a:t>
            </a:r>
            <a:r>
              <a:rPr lang="ja-JP" altLang="en-US" sz="2800" dirty="0">
                <a:latin typeface="+mj-ea"/>
                <a:ea typeface="+mj-ea"/>
              </a:rPr>
              <a:t>ワクチン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800" dirty="0">
                <a:latin typeface="+mj-ea"/>
                <a:ea typeface="+mj-ea"/>
              </a:rPr>
              <a:t>胃がん</a:t>
            </a:r>
            <a:r>
              <a:rPr lang="en-US" altLang="ja-JP" sz="2800" dirty="0">
                <a:latin typeface="+mj-ea"/>
                <a:ea typeface="+mj-ea"/>
              </a:rPr>
              <a:t>		</a:t>
            </a:r>
            <a:r>
              <a:rPr lang="ja-JP" altLang="en-US" sz="2800" dirty="0">
                <a:latin typeface="+mj-ea"/>
                <a:ea typeface="+mj-ea"/>
              </a:rPr>
              <a:t>→　ピロリ菌除菌</a:t>
            </a:r>
            <a:endParaRPr lang="en-US" altLang="ja-JP" sz="2800" dirty="0">
              <a:latin typeface="+mj-ea"/>
              <a:ea typeface="+mj-ea"/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2800" dirty="0">
                <a:latin typeface="+mj-ea"/>
                <a:ea typeface="+mj-ea"/>
              </a:rPr>
              <a:t>大腸がん</a:t>
            </a:r>
            <a:r>
              <a:rPr lang="en-US" altLang="ja-JP" sz="2800" dirty="0">
                <a:latin typeface="+mj-ea"/>
                <a:ea typeface="+mj-ea"/>
              </a:rPr>
              <a:t>		</a:t>
            </a:r>
            <a:r>
              <a:rPr lang="ja-JP" altLang="en-US" sz="2800" dirty="0">
                <a:latin typeface="+mj-ea"/>
                <a:ea typeface="+mj-ea"/>
              </a:rPr>
              <a:t>→　大腸ポリペクトミー、運動</a:t>
            </a:r>
            <a:endParaRPr lang="en-US" altLang="ja-JP" sz="2800" dirty="0">
              <a:latin typeface="+mj-ea"/>
              <a:ea typeface="+mj-ea"/>
            </a:endParaRPr>
          </a:p>
          <a:p>
            <a:pPr eaLnBrk="1" hangingPunct="1">
              <a:buFontTx/>
              <a:buNone/>
              <a:defRPr/>
            </a:pPr>
            <a:endParaRPr lang="en-US" altLang="ja-JP" sz="2800" dirty="0">
              <a:latin typeface="+mj-ea"/>
              <a:ea typeface="+mj-ea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987543" y="5398744"/>
            <a:ext cx="7994817" cy="100811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ja-JP" altLang="en-US" sz="4000" b="1" dirty="0">
                <a:solidFill>
                  <a:srgbClr val="002060"/>
                </a:solidFill>
                <a:latin typeface="+mj-ea"/>
                <a:ea typeface="+mj-ea"/>
              </a:rPr>
              <a:t>がんの早期発見 → 検診が必要</a:t>
            </a:r>
            <a:endParaRPr lang="en-US" altLang="ja-JP" sz="4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104540" y="4540746"/>
            <a:ext cx="7994817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ja-JP" altLang="en-US" sz="3200" dirty="0">
                <a:solidFill>
                  <a:srgbClr val="FF0000"/>
                </a:solidFill>
                <a:latin typeface="+mj-ea"/>
                <a:ea typeface="+mj-ea"/>
              </a:rPr>
              <a:t>自分でできることは限られている！</a:t>
            </a:r>
            <a:endParaRPr lang="en-US" altLang="ja-JP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266678-62E0-A3ED-1FFB-1C9753CB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9A18C0-7914-6186-5FFE-F4B5BD96DC88}"/>
              </a:ext>
            </a:extLst>
          </p:cNvPr>
          <p:cNvSpPr txBox="1"/>
          <p:nvPr/>
        </p:nvSpPr>
        <p:spPr>
          <a:xfrm>
            <a:off x="4663751" y="6363914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9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3"/>
    </mc:Choice>
    <mc:Fallback xmlns="">
      <p:transition spd="slow" advTm="13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D69F72-78AD-4915-BE85-B3B01F18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" y="230278"/>
            <a:ext cx="3343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E9389E44-6462-43B8-96E7-032E96D9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026" y="359603"/>
            <a:ext cx="7321014" cy="104923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がんはどうしてがんなの？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27D82A-4BA4-407C-9D69-277F02ADD312}"/>
              </a:ext>
            </a:extLst>
          </p:cNvPr>
          <p:cNvSpPr txBox="1"/>
          <p:nvPr/>
        </p:nvSpPr>
        <p:spPr>
          <a:xfrm>
            <a:off x="3710940" y="2637344"/>
            <a:ext cx="80746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江戸時代の医学書に乳房の岩の記載あり、</a:t>
            </a:r>
            <a:endParaRPr lang="en-US" altLang="ja-JP" sz="2800" b="0" i="0" dirty="0">
              <a:solidFill>
                <a:srgbClr val="0070C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英語で</a:t>
            </a:r>
            <a:r>
              <a:rPr lang="en-US" altLang="ja-JP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Cancer</a:t>
            </a:r>
          </a:p>
          <a:p>
            <a:pPr algn="l"/>
            <a:r>
              <a:rPr lang="en-US" altLang="ja-JP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Cancer</a:t>
            </a:r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の意味はがんのほかに、カニ、</a:t>
            </a:r>
            <a:endParaRPr lang="en-US" altLang="ja-JP" sz="2800" b="0" i="0" dirty="0">
              <a:solidFill>
                <a:srgbClr val="0070C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ドイツ語で</a:t>
            </a:r>
            <a:r>
              <a:rPr lang="en-US" altLang="ja-JP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Krebs</a:t>
            </a:r>
          </a:p>
          <a:p>
            <a:pPr algn="l"/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これもやはりカニ</a:t>
            </a:r>
            <a:endParaRPr lang="en-US" altLang="ja-JP" sz="2800" b="0" i="0" dirty="0">
              <a:solidFill>
                <a:srgbClr val="0070C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最初にがんをカニにたとえたのは、</a:t>
            </a:r>
            <a:endParaRPr lang="en-US" altLang="ja-JP" sz="2800" b="0" i="0" dirty="0">
              <a:solidFill>
                <a:srgbClr val="0070C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古代ギリシアの医師、ヒポクラテス</a:t>
            </a:r>
            <a:endParaRPr lang="en-US" altLang="ja-JP" sz="2800" dirty="0">
              <a:solidFill>
                <a:srgbClr val="0070C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ごつごつしたしこりと周囲に広がる皮膚の様子を</a:t>
            </a:r>
            <a:endParaRPr lang="en-US" altLang="ja-JP" sz="2800" b="0" i="0" dirty="0">
              <a:solidFill>
                <a:srgbClr val="0070C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ja-JP" altLang="en-US" sz="2800" b="0" i="0" dirty="0">
                <a:solidFill>
                  <a:srgbClr val="0070C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蟹の甲羅に見立てた</a:t>
            </a:r>
            <a:endParaRPr lang="en-US" altLang="ja-JP" sz="2800" b="0" i="0" dirty="0">
              <a:solidFill>
                <a:srgbClr val="0070C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94FC05-E55A-9538-D5F1-DFE40383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EDA786-AA6D-BF2B-DEEA-2ECE543616BA}"/>
              </a:ext>
            </a:extLst>
          </p:cNvPr>
          <p:cNvSpPr txBox="1"/>
          <p:nvPr/>
        </p:nvSpPr>
        <p:spPr>
          <a:xfrm>
            <a:off x="8394908" y="6051034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4915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68"/>
    </mc:Choice>
    <mc:Fallback xmlns="">
      <p:transition spd="slow" advTm="4916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900BD4-3711-A88A-FB96-7BC31616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E1308A7-4851-4F38-9CE2-E3354252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8" y="0"/>
            <a:ext cx="11810303" cy="68175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06DEB5-ACF7-8B22-AE5D-5AD844F82D1F}"/>
              </a:ext>
            </a:extLst>
          </p:cNvPr>
          <p:cNvSpPr txBox="1"/>
          <p:nvPr/>
        </p:nvSpPr>
        <p:spPr>
          <a:xfrm>
            <a:off x="8350898" y="6457434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6261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3"/>
    </mc:Choice>
    <mc:Fallback xmlns="">
      <p:transition spd="slow" advTm="1631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 bwMode="auto">
          <a:xfrm>
            <a:off x="8425230" y="912624"/>
            <a:ext cx="1957006" cy="20882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1200" b="1">
              <a:solidFill>
                <a:schemeClr val="bg1"/>
              </a:solidFill>
              <a:latin typeface="Segoe UI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1887960" y="1423340"/>
            <a:ext cx="5936232" cy="1066800"/>
          </a:xfrm>
          <a:prstGeom prst="rect">
            <a:avLst/>
          </a:prstGeom>
          <a:solidFill>
            <a:srgbClr val="00CC99"/>
          </a:solidFill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5080226" y="1423340"/>
            <a:ext cx="3345004" cy="1066800"/>
          </a:xfrm>
          <a:prstGeom prst="rect">
            <a:avLst/>
          </a:prstGeom>
          <a:solidFill>
            <a:srgbClr val="CCFF66"/>
          </a:solidFill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2755293" y="1710861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がん化</a:t>
            </a:r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2489092" y="5030757"/>
            <a:ext cx="2031325" cy="64633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がん予防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5175602" y="5030757"/>
            <a:ext cx="4496744" cy="64633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がん検診・がん治療 </a:t>
            </a: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1924683" y="3058254"/>
            <a:ext cx="2960279" cy="95410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一次予防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（がんにならない）</a:t>
            </a:r>
            <a:r>
              <a:rPr lang="ja-JP" altLang="en-US" sz="28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5187704" y="2812032"/>
            <a:ext cx="3237527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squar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二次予防</a:t>
            </a:r>
            <a:endParaRPr lang="en-US" altLang="ja-JP" sz="2800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（早期発見）</a:t>
            </a:r>
            <a:endParaRPr lang="ja-JP" altLang="en-US" sz="2800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（がんで死なない）</a:t>
            </a: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</p:txBody>
      </p:sp>
      <p:sp>
        <p:nvSpPr>
          <p:cNvPr id="482315" name="Text Box 11"/>
          <p:cNvSpPr txBox="1">
            <a:spLocks noChangeArrowheads="1"/>
          </p:cNvSpPr>
          <p:nvPr/>
        </p:nvSpPr>
        <p:spPr bwMode="auto">
          <a:xfrm>
            <a:off x="5580817" y="1694214"/>
            <a:ext cx="1742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1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早期がん </a:t>
            </a: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auto">
          <a:xfrm>
            <a:off x="8544273" y="1693443"/>
            <a:ext cx="1742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1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進行がん </a:t>
            </a:r>
          </a:p>
        </p:txBody>
      </p:sp>
      <p:grpSp>
        <p:nvGrpSpPr>
          <p:cNvPr id="482317" name="Group 13"/>
          <p:cNvGrpSpPr>
            <a:grpSpLocks/>
          </p:cNvGrpSpPr>
          <p:nvPr/>
        </p:nvGrpSpPr>
        <p:grpSpPr bwMode="auto">
          <a:xfrm>
            <a:off x="1887511" y="4320532"/>
            <a:ext cx="2997451" cy="531813"/>
            <a:chOff x="145" y="2544"/>
            <a:chExt cx="1919" cy="576"/>
          </a:xfrm>
        </p:grpSpPr>
        <p:sp>
          <p:nvSpPr>
            <p:cNvPr id="482318" name="Line 14"/>
            <p:cNvSpPr>
              <a:spLocks noChangeShapeType="1"/>
            </p:cNvSpPr>
            <p:nvPr/>
          </p:nvSpPr>
          <p:spPr bwMode="auto">
            <a:xfrm>
              <a:off x="145" y="254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2319" name="Line 15"/>
            <p:cNvSpPr>
              <a:spLocks noChangeShapeType="1"/>
            </p:cNvSpPr>
            <p:nvPr/>
          </p:nvSpPr>
          <p:spPr bwMode="auto">
            <a:xfrm>
              <a:off x="145" y="3120"/>
              <a:ext cx="19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2320" name="Line 16"/>
            <p:cNvSpPr>
              <a:spLocks noChangeShapeType="1"/>
            </p:cNvSpPr>
            <p:nvPr/>
          </p:nvSpPr>
          <p:spPr bwMode="auto">
            <a:xfrm flipV="1">
              <a:off x="2064" y="254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82321" name="Group 17"/>
          <p:cNvGrpSpPr>
            <a:grpSpLocks/>
          </p:cNvGrpSpPr>
          <p:nvPr/>
        </p:nvGrpSpPr>
        <p:grpSpPr bwMode="auto">
          <a:xfrm>
            <a:off x="5156426" y="4320532"/>
            <a:ext cx="4799012" cy="531813"/>
            <a:chOff x="2208" y="2544"/>
            <a:chExt cx="3072" cy="576"/>
          </a:xfrm>
        </p:grpSpPr>
        <p:sp>
          <p:nvSpPr>
            <p:cNvPr id="482322" name="Line 18"/>
            <p:cNvSpPr>
              <a:spLocks noChangeShapeType="1"/>
            </p:cNvSpPr>
            <p:nvPr/>
          </p:nvSpPr>
          <p:spPr bwMode="auto">
            <a:xfrm>
              <a:off x="2208" y="254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2323" name="Line 19"/>
            <p:cNvSpPr>
              <a:spLocks noChangeShapeType="1"/>
            </p:cNvSpPr>
            <p:nvPr/>
          </p:nvSpPr>
          <p:spPr bwMode="auto">
            <a:xfrm>
              <a:off x="2208" y="3120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2324" name="Line 20"/>
            <p:cNvSpPr>
              <a:spLocks noChangeShapeType="1"/>
            </p:cNvSpPr>
            <p:nvPr/>
          </p:nvSpPr>
          <p:spPr bwMode="auto">
            <a:xfrm flipV="1">
              <a:off x="5280" y="254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8232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712382" y="360391"/>
            <a:ext cx="4686300" cy="69215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がんの予防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AE970D-B6A8-98CF-05AC-435CEDF5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DB7FBD9-9748-723F-7043-7022B597994A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1245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922">
        <p:fade/>
      </p:transition>
    </mc:Choice>
    <mc:Fallback xmlns="">
      <p:transition spd="med" advTm="11922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D1F6F6-1C78-4E02-BA78-5508DFF5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957717"/>
            <a:ext cx="10772774" cy="57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7E9EF12-730A-4033-A83A-495540C7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200026"/>
            <a:ext cx="10058400" cy="866774"/>
          </a:xfrm>
        </p:spPr>
        <p:txBody>
          <a:bodyPr/>
          <a:lstStyle/>
          <a:p>
            <a:r>
              <a:rPr lang="ja-JP" altLang="en-US" sz="4800" dirty="0">
                <a:latin typeface="+mj-ea"/>
              </a:rPr>
              <a:t>日本の検診受診率は低い！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B9593B-FE70-44BF-865A-51BF5790FC96}"/>
              </a:ext>
            </a:extLst>
          </p:cNvPr>
          <p:cNvSpPr txBox="1"/>
          <p:nvPr/>
        </p:nvSpPr>
        <p:spPr>
          <a:xfrm>
            <a:off x="9385570" y="588385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OECD</a:t>
            </a:r>
            <a:r>
              <a:rPr kumimoji="1" lang="ja-JP" altLang="en-US" dirty="0"/>
              <a:t>調査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6E307E-8E02-A56E-5258-22B914E2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0"/>
    </mc:Choice>
    <mc:Fallback xmlns="">
      <p:transition spd="slow" advTm="1264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994103-1975-4DBD-91BA-61D8070C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91665"/>
            <a:ext cx="11687175" cy="634726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5F4007-E47A-359D-EB46-27E933D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ADD9DE-F290-2F2E-61F4-89662AF9E8AB}"/>
              </a:ext>
            </a:extLst>
          </p:cNvPr>
          <p:cNvSpPr txBox="1"/>
          <p:nvPr/>
        </p:nvSpPr>
        <p:spPr>
          <a:xfrm>
            <a:off x="4471664" y="6269593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6584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1"/>
    </mc:Choice>
    <mc:Fallback xmlns="">
      <p:transition spd="slow" advTm="1262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都道府県別75歳未満年齢調整死亡率（男性）　全部位　2019年　画像">
            <a:extLst>
              <a:ext uri="{FF2B5EF4-FFF2-40B4-BE49-F238E27FC236}">
                <a16:creationId xmlns:a16="http://schemas.microsoft.com/office/drawing/2014/main" id="{9C37846D-D2FE-4546-B42E-8799E0B8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" y="974407"/>
            <a:ext cx="5162550" cy="57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都道府県別75歳未満年齢調整死亡率（女性）　全部位　2019年　画像">
            <a:extLst>
              <a:ext uri="{FF2B5EF4-FFF2-40B4-BE49-F238E27FC236}">
                <a16:creationId xmlns:a16="http://schemas.microsoft.com/office/drawing/2014/main" id="{AB034C90-EC7E-498A-BC3D-6775FCBC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974407"/>
            <a:ext cx="5281611" cy="57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71F8D7B-9C90-433A-8C77-5237E1BE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79" y="314933"/>
            <a:ext cx="10501313" cy="659474"/>
          </a:xfrm>
        </p:spPr>
        <p:txBody>
          <a:bodyPr>
            <a:noAutofit/>
          </a:bodyPr>
          <a:lstStyle/>
          <a:p>
            <a:r>
              <a:rPr lang="ja-JP" altLang="en-US" sz="3200" b="1" i="0" u="none" strike="noStrike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全がん　</a:t>
            </a:r>
            <a:r>
              <a:rPr lang="en-US" altLang="ja-JP" sz="3200" b="1" i="0" u="none" strike="noStrike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75</a:t>
            </a:r>
            <a:r>
              <a:rPr lang="ja-JP" altLang="en-US" sz="3200" b="1" i="0" u="none" strike="noStrike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歳未満年齢調整死亡率　日本地図（</a:t>
            </a:r>
            <a:r>
              <a:rPr lang="en-US" altLang="ja-JP" sz="3200" b="1" i="0" u="none" strike="noStrike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2019</a:t>
            </a:r>
            <a:r>
              <a:rPr lang="ja-JP" altLang="en-US" sz="3200" b="1" i="0" u="none" strike="noStrike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年）</a:t>
            </a:r>
            <a:endParaRPr lang="ja-JP" altLang="en-US" sz="3200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59F933C-78A9-430D-9AE8-5DBB8597B4D9}"/>
              </a:ext>
            </a:extLst>
          </p:cNvPr>
          <p:cNvSpPr/>
          <p:nvPr/>
        </p:nvSpPr>
        <p:spPr>
          <a:xfrm>
            <a:off x="1357316" y="5030972"/>
            <a:ext cx="2538409" cy="6117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dirty="0">
                <a:solidFill>
                  <a:srgbClr val="FF0000"/>
                </a:solidFill>
                <a:latin typeface="+mj-ea"/>
              </a:rPr>
              <a:t>ワースト５大阪</a:t>
            </a:r>
            <a:endParaRPr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BA687B1-F123-4411-8143-7CF21529D2A5}"/>
              </a:ext>
            </a:extLst>
          </p:cNvPr>
          <p:cNvSpPr/>
          <p:nvPr/>
        </p:nvSpPr>
        <p:spPr>
          <a:xfrm>
            <a:off x="7991475" y="4983942"/>
            <a:ext cx="2105025" cy="504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967A07-35C6-4FD5-A9A4-3C7698524667}"/>
              </a:ext>
            </a:extLst>
          </p:cNvPr>
          <p:cNvSpPr txBox="1"/>
          <p:nvPr/>
        </p:nvSpPr>
        <p:spPr>
          <a:xfrm rot="10800000" flipV="1">
            <a:off x="8322470" y="5030972"/>
            <a:ext cx="143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+mj-ea"/>
              </a:rPr>
              <a:t>ワースト５</a:t>
            </a:r>
            <a:endParaRPr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3F64BCF-1ABC-44FF-BE88-111ACBD3DCE9}"/>
              </a:ext>
            </a:extLst>
          </p:cNvPr>
          <p:cNvSpPr/>
          <p:nvPr/>
        </p:nvSpPr>
        <p:spPr>
          <a:xfrm>
            <a:off x="2095500" y="2095500"/>
            <a:ext cx="914400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>
                <a:solidFill>
                  <a:srgbClr val="FF0000"/>
                </a:solidFill>
                <a:latin typeface="+mj-ea"/>
              </a:rPr>
              <a:t>大阪</a:t>
            </a:r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DEDF87E-E1B2-4C3E-AC2C-1BBB2A7774FD}"/>
              </a:ext>
            </a:extLst>
          </p:cNvPr>
          <p:cNvSpPr/>
          <p:nvPr/>
        </p:nvSpPr>
        <p:spPr>
          <a:xfrm>
            <a:off x="7620000" y="2095500"/>
            <a:ext cx="914400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>
                <a:solidFill>
                  <a:srgbClr val="FF0000"/>
                </a:solidFill>
                <a:latin typeface="+mj-ea"/>
              </a:rPr>
              <a:t>大阪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B3193D-AEB9-23A2-40C1-464A1971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73BCFA-2941-07B9-E200-2AE4907C572A}"/>
              </a:ext>
            </a:extLst>
          </p:cNvPr>
          <p:cNvSpPr txBox="1"/>
          <p:nvPr/>
        </p:nvSpPr>
        <p:spPr>
          <a:xfrm>
            <a:off x="4582786" y="6391907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9442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0"/>
    </mc:Choice>
    <mc:Fallback xmlns="">
      <p:transition spd="slow" advTm="1309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図：5年生存率が違う！">
            <a:extLst>
              <a:ext uri="{FF2B5EF4-FFF2-40B4-BE49-F238E27FC236}">
                <a16:creationId xmlns:a16="http://schemas.microsoft.com/office/drawing/2014/main" id="{DB7E63DA-6424-4E31-8FE9-C66441EAB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0037"/>
            <a:ext cx="1165860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945F67-02EC-1E4B-195E-735F7C22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434FC9-D994-68AB-974A-73FB854682F0}"/>
              </a:ext>
            </a:extLst>
          </p:cNvPr>
          <p:cNvSpPr txBox="1"/>
          <p:nvPr/>
        </p:nvSpPr>
        <p:spPr>
          <a:xfrm>
            <a:off x="4663751" y="6488668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6228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3"/>
    </mc:Choice>
    <mc:Fallback xmlns="">
      <p:transition spd="slow" advTm="1437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AF19EA-87A6-41D6-AE6D-F6554AC6C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4704"/>
            <a:ext cx="11744325" cy="6337071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484C45-1BE0-D9E5-508A-16326F0F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FC5BD3-A66C-19A8-47A2-0FC8DF1F4FD0}"/>
              </a:ext>
            </a:extLst>
          </p:cNvPr>
          <p:cNvSpPr txBox="1"/>
          <p:nvPr/>
        </p:nvSpPr>
        <p:spPr>
          <a:xfrm>
            <a:off x="4466902" y="6504707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8293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8"/>
    </mc:Choice>
    <mc:Fallback xmlns="">
      <p:transition spd="slow" advTm="2287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2752825" y="83157"/>
            <a:ext cx="8534400" cy="973854"/>
          </a:xfrm>
        </p:spPr>
        <p:txBody>
          <a:bodyPr/>
          <a:lstStyle/>
          <a:p>
            <a:r>
              <a:rPr lang="ja-JP" altLang="en-US" sz="3200" dirty="0"/>
              <a:t>がん検診はどんなことをするの？</a:t>
            </a: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1087655" y="1196892"/>
          <a:ext cx="9904396" cy="50910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対象臓器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検診方法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対象者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受診間隔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2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胃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胃</a:t>
                      </a:r>
                      <a:r>
                        <a:rPr kumimoji="1" lang="en-US" altLang="ja-JP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X</a:t>
                      </a:r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線検査（バリウム）</a:t>
                      </a:r>
                      <a:endParaRPr kumimoji="1" lang="en-US" altLang="ja-JP" sz="1800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胃内視鏡検査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50</a:t>
                      </a:r>
                      <a:r>
                        <a:rPr lang="ja-JP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歳以上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年に</a:t>
                      </a: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回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1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子宮頚部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視診・内診</a:t>
                      </a:r>
                      <a:endParaRPr kumimoji="1" lang="en-US" altLang="ja-JP" sz="1800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子宮頚部の細胞診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20</a:t>
                      </a:r>
                      <a:r>
                        <a:rPr lang="ja-JP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歳以上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年に</a:t>
                      </a: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回</a:t>
                      </a:r>
                    </a:p>
                    <a:p>
                      <a:pPr algn="ctr"/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1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乳房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乳房</a:t>
                      </a:r>
                      <a:r>
                        <a:rPr kumimoji="1" lang="en-US" altLang="ja-JP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X</a:t>
                      </a:r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線検査</a:t>
                      </a:r>
                      <a:r>
                        <a:rPr kumimoji="1" lang="ja-JP" altLang="en-US" sz="16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（マンモグフィ）</a:t>
                      </a:r>
                      <a:endParaRPr kumimoji="1" lang="ja-JP" altLang="en-US" sz="1800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40</a:t>
                      </a:r>
                      <a:r>
                        <a:rPr lang="ja-JP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歳以上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年に</a:t>
                      </a: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回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肺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胸部</a:t>
                      </a:r>
                      <a:r>
                        <a:rPr kumimoji="1" lang="en-US" altLang="ja-JP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X</a:t>
                      </a:r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線</a:t>
                      </a:r>
                      <a:endParaRPr kumimoji="1" lang="en-US" altLang="ja-JP" sz="1800" dirty="0">
                        <a:solidFill>
                          <a:schemeClr val="accent2"/>
                        </a:solidFill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喀痰細胞診</a:t>
                      </a:r>
                      <a:r>
                        <a:rPr kumimoji="1" lang="en-US" altLang="ja-JP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喫煙者）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40</a:t>
                      </a:r>
                      <a:r>
                        <a:rPr lang="ja-JP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歳以上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回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1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大腸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accent2"/>
                          </a:solidFill>
                          <a:latin typeface="+mj-ea"/>
                          <a:ea typeface="+mj-ea"/>
                        </a:rPr>
                        <a:t>便潜血反応検査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40</a:t>
                      </a:r>
                      <a:r>
                        <a:rPr lang="ja-JP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歳以上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回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76" name="テキスト ボックス 4"/>
          <p:cNvSpPr txBox="1">
            <a:spLocks noChangeArrowheads="1"/>
          </p:cNvSpPr>
          <p:nvPr/>
        </p:nvSpPr>
        <p:spPr bwMode="auto">
          <a:xfrm>
            <a:off x="5602064" y="6550025"/>
            <a:ext cx="6589936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400" dirty="0">
                <a:latin typeface="+mj-ea"/>
                <a:ea typeface="+mj-ea"/>
              </a:rPr>
              <a:t>がん予防重点健康教育及びがん検診実施のための指針（平成</a:t>
            </a:r>
            <a:r>
              <a:rPr lang="en-US" altLang="ja-JP" sz="1400" dirty="0">
                <a:latin typeface="+mj-ea"/>
                <a:ea typeface="+mj-ea"/>
              </a:rPr>
              <a:t>28</a:t>
            </a:r>
            <a:r>
              <a:rPr lang="ja-JP" altLang="en-US" sz="1400" dirty="0">
                <a:latin typeface="+mj-ea"/>
                <a:ea typeface="+mj-ea"/>
              </a:rPr>
              <a:t>年一部改正）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81999A-4A6F-24D1-5B49-67365B65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738E53-4274-D858-C59E-40E7A79C496A}"/>
              </a:ext>
            </a:extLst>
          </p:cNvPr>
          <p:cNvSpPr txBox="1"/>
          <p:nvPr/>
        </p:nvSpPr>
        <p:spPr>
          <a:xfrm>
            <a:off x="1016494" y="641142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9014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92"/>
    </mc:Choice>
    <mc:Fallback xmlns="">
      <p:transition spd="slow" advTm="3889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692150"/>
          </a:xfrm>
        </p:spPr>
        <p:txBody>
          <a:bodyPr/>
          <a:lstStyle/>
          <a:p>
            <a:r>
              <a:rPr lang="ja-JP" altLang="en-US" sz="3200" dirty="0">
                <a:latin typeface="+mj-ea"/>
              </a:rPr>
              <a:t>早期発見、早期治療　</a:t>
            </a:r>
            <a:r>
              <a:rPr lang="en-US" altLang="ja-JP" sz="3200" dirty="0">
                <a:latin typeface="+mj-ea"/>
              </a:rPr>
              <a:t>–</a:t>
            </a:r>
            <a:r>
              <a:rPr lang="ja-JP" altLang="en-US" sz="3200" dirty="0">
                <a:latin typeface="+mj-ea"/>
              </a:rPr>
              <a:t> 胃がん</a:t>
            </a:r>
          </a:p>
        </p:txBody>
      </p:sp>
      <p:pic>
        <p:nvPicPr>
          <p:cNvPr id="4" name="Picture 10" descr="胃がん壁深達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2"/>
          <a:stretch>
            <a:fillRect/>
          </a:stretch>
        </p:blipFill>
        <p:spPr bwMode="auto">
          <a:xfrm>
            <a:off x="682421" y="2146040"/>
            <a:ext cx="9560518" cy="44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胃壁の構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/>
          <a:stretch/>
        </p:blipFill>
        <p:spPr bwMode="auto">
          <a:xfrm>
            <a:off x="10242939" y="130233"/>
            <a:ext cx="1949061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200609" y="6512768"/>
            <a:ext cx="278838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900" dirty="0"/>
              <a:t>消化器疾患ビジュアルブック　ＧＡＫＫＥＮ　</a:t>
            </a:r>
            <a:r>
              <a:rPr lang="en-US" altLang="ja-JP" sz="900" dirty="0"/>
              <a:t>2009</a:t>
            </a:r>
            <a:r>
              <a:rPr lang="ja-JP" altLang="en-US" sz="900" dirty="0"/>
              <a:t>より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6498" y="106536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早期がんか進行がんかは</a:t>
            </a:r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がんの深さ</a:t>
            </a:r>
            <a:r>
              <a:rPr kumimoji="1" lang="ja-JP" altLang="en-US" sz="2400" dirty="0">
                <a:latin typeface="+mj-ea"/>
                <a:ea typeface="+mj-ea"/>
              </a:rPr>
              <a:t>で決まる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89154D-3C55-A70B-A95D-E17310CA757C}"/>
              </a:ext>
            </a:extLst>
          </p:cNvPr>
          <p:cNvSpPr txBox="1"/>
          <p:nvPr/>
        </p:nvSpPr>
        <p:spPr>
          <a:xfrm>
            <a:off x="4240483" y="6438486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7339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0"/>
    </mc:Choice>
    <mc:Fallback xmlns="">
      <p:transition spd="slow" advTm="796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10001250" y="6688139"/>
            <a:ext cx="666750" cy="287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D2E1D4-A350-4487-9A14-80EEB797B2B9}" type="slidenum">
              <a:rPr lang="en-US" altLang="ja-JP" sz="1400">
                <a:solidFill>
                  <a:schemeClr val="bg2"/>
                </a:solidFill>
                <a:latin typeface="+mj-ea"/>
                <a:ea typeface="+mj-ea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r>
              <a:rPr lang="ja-JP" altLang="en-US" sz="1400">
                <a:solidFill>
                  <a:schemeClr val="bg2"/>
                </a:solidFill>
                <a:latin typeface="+mj-ea"/>
                <a:ea typeface="+mj-ea"/>
              </a:rPr>
              <a:t>　　　　　　　　　　　　</a:t>
            </a:r>
          </a:p>
        </p:txBody>
      </p:sp>
      <p:sp>
        <p:nvSpPr>
          <p:cNvPr id="46084" name="Line 3"/>
          <p:cNvSpPr>
            <a:spLocks noChangeShapeType="1"/>
          </p:cNvSpPr>
          <p:nvPr/>
        </p:nvSpPr>
        <p:spPr bwMode="auto">
          <a:xfrm>
            <a:off x="5453063" y="347027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 flipH="1">
            <a:off x="5233987" y="5821363"/>
            <a:ext cx="66649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ea"/>
              <a:ea typeface="+mj-ea"/>
            </a:endParaRPr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7348538" y="4265613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ea"/>
              <a:ea typeface="+mj-ea"/>
            </a:endParaRPr>
          </a:p>
        </p:txBody>
      </p:sp>
      <p:grpSp>
        <p:nvGrpSpPr>
          <p:cNvPr id="46087" name="Group 6"/>
          <p:cNvGrpSpPr>
            <a:grpSpLocks/>
          </p:cNvGrpSpPr>
          <p:nvPr/>
        </p:nvGrpSpPr>
        <p:grpSpPr bwMode="auto">
          <a:xfrm>
            <a:off x="1625176" y="4452753"/>
            <a:ext cx="2843653" cy="2160587"/>
            <a:chOff x="953" y="2703"/>
            <a:chExt cx="1860" cy="1361"/>
          </a:xfrm>
        </p:grpSpPr>
        <p:sp>
          <p:nvSpPr>
            <p:cNvPr id="46160" name="Rectangle 7"/>
            <p:cNvSpPr>
              <a:spLocks noChangeArrowheads="1"/>
            </p:cNvSpPr>
            <p:nvPr/>
          </p:nvSpPr>
          <p:spPr bwMode="auto">
            <a:xfrm>
              <a:off x="953" y="3919"/>
              <a:ext cx="112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61" name="Rectangle 8"/>
            <p:cNvSpPr>
              <a:spLocks noChangeArrowheads="1"/>
            </p:cNvSpPr>
            <p:nvPr/>
          </p:nvSpPr>
          <p:spPr bwMode="auto">
            <a:xfrm>
              <a:off x="953" y="3727"/>
              <a:ext cx="112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62" name="Rectangle 9"/>
            <p:cNvSpPr>
              <a:spLocks noChangeArrowheads="1"/>
            </p:cNvSpPr>
            <p:nvPr/>
          </p:nvSpPr>
          <p:spPr bwMode="auto">
            <a:xfrm>
              <a:off x="953" y="3535"/>
              <a:ext cx="1120" cy="19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63" name="AutoShape 10"/>
            <p:cNvSpPr>
              <a:spLocks noChangeArrowheads="1"/>
            </p:cNvSpPr>
            <p:nvPr/>
          </p:nvSpPr>
          <p:spPr bwMode="auto">
            <a:xfrm>
              <a:off x="953" y="3111"/>
              <a:ext cx="1497" cy="426"/>
            </a:xfrm>
            <a:prstGeom prst="parallelogram">
              <a:avLst>
                <a:gd name="adj" fmla="val 87852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64" name="Line 11"/>
            <p:cNvSpPr>
              <a:spLocks noChangeShapeType="1"/>
            </p:cNvSpPr>
            <p:nvPr/>
          </p:nvSpPr>
          <p:spPr bwMode="auto">
            <a:xfrm>
              <a:off x="2450" y="311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65" name="Line 12"/>
            <p:cNvSpPr>
              <a:spLocks noChangeShapeType="1"/>
            </p:cNvSpPr>
            <p:nvPr/>
          </p:nvSpPr>
          <p:spPr bwMode="auto">
            <a:xfrm flipV="1">
              <a:off x="2087" y="3610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66" name="Line 13"/>
            <p:cNvSpPr>
              <a:spLocks noChangeShapeType="1"/>
            </p:cNvSpPr>
            <p:nvPr/>
          </p:nvSpPr>
          <p:spPr bwMode="auto">
            <a:xfrm flipV="1">
              <a:off x="2087" y="3292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67" name="Line 14"/>
            <p:cNvSpPr>
              <a:spLocks noChangeShapeType="1"/>
            </p:cNvSpPr>
            <p:nvPr/>
          </p:nvSpPr>
          <p:spPr bwMode="auto">
            <a:xfrm flipV="1">
              <a:off x="2078" y="3492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68" name="AutoShape 15"/>
            <p:cNvSpPr>
              <a:spLocks noChangeArrowheads="1"/>
            </p:cNvSpPr>
            <p:nvPr/>
          </p:nvSpPr>
          <p:spPr bwMode="auto">
            <a:xfrm rot="16278899" flipV="1">
              <a:off x="1919" y="3240"/>
              <a:ext cx="683" cy="365"/>
            </a:xfrm>
            <a:prstGeom prst="parallelogram">
              <a:avLst>
                <a:gd name="adj" fmla="val 127071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69" name="AutoShape 16"/>
            <p:cNvSpPr>
              <a:spLocks noChangeArrowheads="1"/>
            </p:cNvSpPr>
            <p:nvPr/>
          </p:nvSpPr>
          <p:spPr bwMode="auto">
            <a:xfrm rot="16278899" flipV="1">
              <a:off x="1919" y="3424"/>
              <a:ext cx="683" cy="365"/>
            </a:xfrm>
            <a:prstGeom prst="parallelogram">
              <a:avLst>
                <a:gd name="adj" fmla="val 12707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70" name="AutoShape 17"/>
            <p:cNvSpPr>
              <a:spLocks noChangeArrowheads="1"/>
            </p:cNvSpPr>
            <p:nvPr/>
          </p:nvSpPr>
          <p:spPr bwMode="auto">
            <a:xfrm rot="16046721" flipV="1">
              <a:off x="1968" y="3564"/>
              <a:ext cx="591" cy="409"/>
            </a:xfrm>
            <a:prstGeom prst="parallelogram">
              <a:avLst>
                <a:gd name="adj" fmla="val 1070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71" name="Oval 18"/>
            <p:cNvSpPr>
              <a:spLocks noChangeArrowheads="1"/>
            </p:cNvSpPr>
            <p:nvPr/>
          </p:nvSpPr>
          <p:spPr bwMode="auto">
            <a:xfrm>
              <a:off x="1270" y="3172"/>
              <a:ext cx="816" cy="299"/>
            </a:xfrm>
            <a:prstGeom prst="ellipse">
              <a:avLst/>
            </a:prstGeom>
            <a:solidFill>
              <a:srgbClr val="FF9999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72" name="Oval 19"/>
            <p:cNvSpPr>
              <a:spLocks noChangeArrowheads="1"/>
            </p:cNvSpPr>
            <p:nvPr/>
          </p:nvSpPr>
          <p:spPr bwMode="auto">
            <a:xfrm>
              <a:off x="1316" y="3263"/>
              <a:ext cx="726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73" name="AutoShape 20"/>
            <p:cNvSpPr>
              <a:spLocks noChangeArrowheads="1"/>
            </p:cNvSpPr>
            <p:nvPr/>
          </p:nvSpPr>
          <p:spPr bwMode="auto">
            <a:xfrm>
              <a:off x="2042" y="2793"/>
              <a:ext cx="771" cy="22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74" name="AutoShape 21"/>
            <p:cNvSpPr>
              <a:spLocks noChangeArrowheads="1"/>
            </p:cNvSpPr>
            <p:nvPr/>
          </p:nvSpPr>
          <p:spPr bwMode="auto">
            <a:xfrm>
              <a:off x="2042" y="2703"/>
              <a:ext cx="771" cy="228"/>
            </a:xfrm>
            <a:prstGeom prst="can">
              <a:avLst>
                <a:gd name="adj" fmla="val 50000"/>
              </a:avLst>
            </a:prstGeom>
            <a:solidFill>
              <a:srgbClr val="FF9999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75" name="Oval 22"/>
            <p:cNvSpPr>
              <a:spLocks noChangeArrowheads="1"/>
            </p:cNvSpPr>
            <p:nvPr/>
          </p:nvSpPr>
          <p:spPr bwMode="auto">
            <a:xfrm>
              <a:off x="2269" y="2718"/>
              <a:ext cx="322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</p:grpSp>
      <p:grpSp>
        <p:nvGrpSpPr>
          <p:cNvPr id="46088" name="Group 23"/>
          <p:cNvGrpSpPr>
            <a:grpSpLocks/>
          </p:cNvGrpSpPr>
          <p:nvPr/>
        </p:nvGrpSpPr>
        <p:grpSpPr bwMode="auto">
          <a:xfrm>
            <a:off x="7171519" y="1464946"/>
            <a:ext cx="3854284" cy="2597150"/>
            <a:chOff x="3448" y="841"/>
            <a:chExt cx="2731" cy="1636"/>
          </a:xfrm>
        </p:grpSpPr>
        <p:sp>
          <p:nvSpPr>
            <p:cNvPr id="46136" name="Text Box 24"/>
            <p:cNvSpPr txBox="1">
              <a:spLocks noChangeArrowheads="1"/>
            </p:cNvSpPr>
            <p:nvPr/>
          </p:nvSpPr>
          <p:spPr bwMode="auto">
            <a:xfrm>
              <a:off x="5161" y="1027"/>
              <a:ext cx="101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FF0000"/>
                  </a:solidFill>
                  <a:latin typeface="+mj-ea"/>
                  <a:ea typeface="+mj-ea"/>
                </a:rPr>
                <a:t>マーキングを含めて、病変の全周を切開する</a:t>
              </a:r>
            </a:p>
          </p:txBody>
        </p:sp>
        <p:sp>
          <p:nvSpPr>
            <p:cNvPr id="46137" name="Rectangle 25"/>
            <p:cNvSpPr>
              <a:spLocks noChangeArrowheads="1"/>
            </p:cNvSpPr>
            <p:nvPr/>
          </p:nvSpPr>
          <p:spPr bwMode="auto">
            <a:xfrm>
              <a:off x="3448" y="2332"/>
              <a:ext cx="112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38" name="Rectangle 26"/>
            <p:cNvSpPr>
              <a:spLocks noChangeArrowheads="1"/>
            </p:cNvSpPr>
            <p:nvPr/>
          </p:nvSpPr>
          <p:spPr bwMode="auto">
            <a:xfrm>
              <a:off x="3448" y="2140"/>
              <a:ext cx="112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39" name="Rectangle 27"/>
            <p:cNvSpPr>
              <a:spLocks noChangeArrowheads="1"/>
            </p:cNvSpPr>
            <p:nvPr/>
          </p:nvSpPr>
          <p:spPr bwMode="auto">
            <a:xfrm>
              <a:off x="3448" y="1948"/>
              <a:ext cx="1120" cy="19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40" name="AutoShape 28"/>
            <p:cNvSpPr>
              <a:spLocks noChangeArrowheads="1"/>
            </p:cNvSpPr>
            <p:nvPr/>
          </p:nvSpPr>
          <p:spPr bwMode="auto">
            <a:xfrm>
              <a:off x="3448" y="1524"/>
              <a:ext cx="1497" cy="426"/>
            </a:xfrm>
            <a:prstGeom prst="parallelogram">
              <a:avLst>
                <a:gd name="adj" fmla="val 87852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41" name="Oval 29"/>
            <p:cNvSpPr>
              <a:spLocks noChangeArrowheads="1"/>
            </p:cNvSpPr>
            <p:nvPr/>
          </p:nvSpPr>
          <p:spPr bwMode="auto">
            <a:xfrm>
              <a:off x="3939" y="1688"/>
              <a:ext cx="453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42" name="Line 30"/>
            <p:cNvSpPr>
              <a:spLocks noChangeShapeType="1"/>
            </p:cNvSpPr>
            <p:nvPr/>
          </p:nvSpPr>
          <p:spPr bwMode="auto">
            <a:xfrm>
              <a:off x="4945" y="1524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43" name="Line 31"/>
            <p:cNvSpPr>
              <a:spLocks noChangeShapeType="1"/>
            </p:cNvSpPr>
            <p:nvPr/>
          </p:nvSpPr>
          <p:spPr bwMode="auto">
            <a:xfrm flipV="1">
              <a:off x="4582" y="202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44" name="Line 32"/>
            <p:cNvSpPr>
              <a:spLocks noChangeShapeType="1"/>
            </p:cNvSpPr>
            <p:nvPr/>
          </p:nvSpPr>
          <p:spPr bwMode="auto">
            <a:xfrm flipV="1">
              <a:off x="4582" y="1705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45" name="Line 33"/>
            <p:cNvSpPr>
              <a:spLocks noChangeShapeType="1"/>
            </p:cNvSpPr>
            <p:nvPr/>
          </p:nvSpPr>
          <p:spPr bwMode="auto">
            <a:xfrm flipV="1">
              <a:off x="4573" y="1905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46" name="AutoShape 34"/>
            <p:cNvSpPr>
              <a:spLocks noChangeArrowheads="1"/>
            </p:cNvSpPr>
            <p:nvPr/>
          </p:nvSpPr>
          <p:spPr bwMode="auto">
            <a:xfrm rot="16278899" flipV="1">
              <a:off x="4414" y="1653"/>
              <a:ext cx="683" cy="365"/>
            </a:xfrm>
            <a:prstGeom prst="parallelogram">
              <a:avLst>
                <a:gd name="adj" fmla="val 127071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47" name="AutoShape 35"/>
            <p:cNvSpPr>
              <a:spLocks noChangeArrowheads="1"/>
            </p:cNvSpPr>
            <p:nvPr/>
          </p:nvSpPr>
          <p:spPr bwMode="auto">
            <a:xfrm rot="16278899" flipV="1">
              <a:off x="4414" y="1837"/>
              <a:ext cx="683" cy="365"/>
            </a:xfrm>
            <a:prstGeom prst="parallelogram">
              <a:avLst>
                <a:gd name="adj" fmla="val 12707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48" name="AutoShape 36"/>
            <p:cNvSpPr>
              <a:spLocks noChangeArrowheads="1"/>
            </p:cNvSpPr>
            <p:nvPr/>
          </p:nvSpPr>
          <p:spPr bwMode="auto">
            <a:xfrm rot="16046721" flipV="1">
              <a:off x="4463" y="1977"/>
              <a:ext cx="591" cy="409"/>
            </a:xfrm>
            <a:prstGeom prst="parallelogram">
              <a:avLst>
                <a:gd name="adj" fmla="val 1070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49" name="Oval 37"/>
            <p:cNvSpPr>
              <a:spLocks noChangeArrowheads="1"/>
            </p:cNvSpPr>
            <p:nvPr/>
          </p:nvSpPr>
          <p:spPr bwMode="auto">
            <a:xfrm>
              <a:off x="4183" y="158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0" name="Oval 38"/>
            <p:cNvSpPr>
              <a:spLocks noChangeArrowheads="1"/>
            </p:cNvSpPr>
            <p:nvPr/>
          </p:nvSpPr>
          <p:spPr bwMode="auto">
            <a:xfrm>
              <a:off x="4438" y="172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1" name="Oval 39"/>
            <p:cNvSpPr>
              <a:spLocks noChangeArrowheads="1"/>
            </p:cNvSpPr>
            <p:nvPr/>
          </p:nvSpPr>
          <p:spPr bwMode="auto">
            <a:xfrm>
              <a:off x="3983" y="159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2" name="Oval 40"/>
            <p:cNvSpPr>
              <a:spLocks noChangeArrowheads="1"/>
            </p:cNvSpPr>
            <p:nvPr/>
          </p:nvSpPr>
          <p:spPr bwMode="auto">
            <a:xfrm>
              <a:off x="3893" y="177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3" name="Oval 41"/>
            <p:cNvSpPr>
              <a:spLocks noChangeArrowheads="1"/>
            </p:cNvSpPr>
            <p:nvPr/>
          </p:nvSpPr>
          <p:spPr bwMode="auto">
            <a:xfrm>
              <a:off x="4066" y="182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4" name="Oval 42"/>
            <p:cNvSpPr>
              <a:spLocks noChangeArrowheads="1"/>
            </p:cNvSpPr>
            <p:nvPr/>
          </p:nvSpPr>
          <p:spPr bwMode="auto">
            <a:xfrm>
              <a:off x="4292" y="180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5" name="Oval 43"/>
            <p:cNvSpPr>
              <a:spLocks noChangeArrowheads="1"/>
            </p:cNvSpPr>
            <p:nvPr/>
          </p:nvSpPr>
          <p:spPr bwMode="auto">
            <a:xfrm>
              <a:off x="3811" y="169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6" name="Oval 44"/>
            <p:cNvSpPr>
              <a:spLocks noChangeArrowheads="1"/>
            </p:cNvSpPr>
            <p:nvPr/>
          </p:nvSpPr>
          <p:spPr bwMode="auto">
            <a:xfrm>
              <a:off x="4365" y="162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7" name="Oval 45"/>
            <p:cNvSpPr>
              <a:spLocks noChangeArrowheads="1"/>
            </p:cNvSpPr>
            <p:nvPr/>
          </p:nvSpPr>
          <p:spPr bwMode="auto">
            <a:xfrm>
              <a:off x="3739" y="1558"/>
              <a:ext cx="816" cy="363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8" name="Rectangle 46"/>
            <p:cNvSpPr>
              <a:spLocks noChangeArrowheads="1"/>
            </p:cNvSpPr>
            <p:nvPr/>
          </p:nvSpPr>
          <p:spPr bwMode="auto">
            <a:xfrm rot="-3571465">
              <a:off x="4455" y="1182"/>
              <a:ext cx="771" cy="9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59" name="Rectangle 47"/>
            <p:cNvSpPr>
              <a:spLocks noChangeArrowheads="1"/>
            </p:cNvSpPr>
            <p:nvPr/>
          </p:nvSpPr>
          <p:spPr bwMode="auto">
            <a:xfrm rot="1612217">
              <a:off x="4582" y="1540"/>
              <a:ext cx="45" cy="18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</p:grpSp>
      <p:grpSp>
        <p:nvGrpSpPr>
          <p:cNvPr id="46089" name="Group 48"/>
          <p:cNvGrpSpPr>
            <a:grpSpLocks/>
          </p:cNvGrpSpPr>
          <p:nvPr/>
        </p:nvGrpSpPr>
        <p:grpSpPr bwMode="auto">
          <a:xfrm>
            <a:off x="7158523" y="4323028"/>
            <a:ext cx="4116023" cy="2065337"/>
            <a:chOff x="3448" y="2763"/>
            <a:chExt cx="2917" cy="1301"/>
          </a:xfrm>
        </p:grpSpPr>
        <p:sp>
          <p:nvSpPr>
            <p:cNvPr id="46118" name="Text Box 49"/>
            <p:cNvSpPr txBox="1">
              <a:spLocks noChangeArrowheads="1"/>
            </p:cNvSpPr>
            <p:nvPr/>
          </p:nvSpPr>
          <p:spPr bwMode="auto">
            <a:xfrm>
              <a:off x="5299" y="2763"/>
              <a:ext cx="106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solidFill>
                    <a:srgbClr val="FF0000"/>
                  </a:solidFill>
                  <a:latin typeface="+mj-ea"/>
                  <a:ea typeface="+mj-ea"/>
                </a:rPr>
                <a:t>粘膜と筋層の間を剥離して、病変部を剥いでいく</a:t>
              </a:r>
            </a:p>
          </p:txBody>
        </p:sp>
        <p:sp>
          <p:nvSpPr>
            <p:cNvPr id="46119" name="Rectangle 50"/>
            <p:cNvSpPr>
              <a:spLocks noChangeArrowheads="1"/>
            </p:cNvSpPr>
            <p:nvPr/>
          </p:nvSpPr>
          <p:spPr bwMode="auto">
            <a:xfrm>
              <a:off x="3448" y="3919"/>
              <a:ext cx="112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20" name="Rectangle 51"/>
            <p:cNvSpPr>
              <a:spLocks noChangeArrowheads="1"/>
            </p:cNvSpPr>
            <p:nvPr/>
          </p:nvSpPr>
          <p:spPr bwMode="auto">
            <a:xfrm>
              <a:off x="3448" y="3727"/>
              <a:ext cx="112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21" name="Rectangle 52"/>
            <p:cNvSpPr>
              <a:spLocks noChangeArrowheads="1"/>
            </p:cNvSpPr>
            <p:nvPr/>
          </p:nvSpPr>
          <p:spPr bwMode="auto">
            <a:xfrm>
              <a:off x="3448" y="3535"/>
              <a:ext cx="1120" cy="19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22" name="AutoShape 53"/>
            <p:cNvSpPr>
              <a:spLocks noChangeArrowheads="1"/>
            </p:cNvSpPr>
            <p:nvPr/>
          </p:nvSpPr>
          <p:spPr bwMode="auto">
            <a:xfrm>
              <a:off x="3448" y="3111"/>
              <a:ext cx="1497" cy="426"/>
            </a:xfrm>
            <a:prstGeom prst="parallelogram">
              <a:avLst>
                <a:gd name="adj" fmla="val 87852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23" name="Line 54"/>
            <p:cNvSpPr>
              <a:spLocks noChangeShapeType="1"/>
            </p:cNvSpPr>
            <p:nvPr/>
          </p:nvSpPr>
          <p:spPr bwMode="auto">
            <a:xfrm>
              <a:off x="4945" y="311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24" name="Line 55"/>
            <p:cNvSpPr>
              <a:spLocks noChangeShapeType="1"/>
            </p:cNvSpPr>
            <p:nvPr/>
          </p:nvSpPr>
          <p:spPr bwMode="auto">
            <a:xfrm flipV="1">
              <a:off x="4582" y="3610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25" name="Line 56"/>
            <p:cNvSpPr>
              <a:spLocks noChangeShapeType="1"/>
            </p:cNvSpPr>
            <p:nvPr/>
          </p:nvSpPr>
          <p:spPr bwMode="auto">
            <a:xfrm flipV="1">
              <a:off x="4582" y="3292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26" name="Line 57"/>
            <p:cNvSpPr>
              <a:spLocks noChangeShapeType="1"/>
            </p:cNvSpPr>
            <p:nvPr/>
          </p:nvSpPr>
          <p:spPr bwMode="auto">
            <a:xfrm flipV="1">
              <a:off x="4573" y="3492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27" name="AutoShape 58"/>
            <p:cNvSpPr>
              <a:spLocks noChangeArrowheads="1"/>
            </p:cNvSpPr>
            <p:nvPr/>
          </p:nvSpPr>
          <p:spPr bwMode="auto">
            <a:xfrm rot="16278899" flipV="1">
              <a:off x="4414" y="3240"/>
              <a:ext cx="683" cy="365"/>
            </a:xfrm>
            <a:prstGeom prst="parallelogram">
              <a:avLst>
                <a:gd name="adj" fmla="val 127071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28" name="AutoShape 59"/>
            <p:cNvSpPr>
              <a:spLocks noChangeArrowheads="1"/>
            </p:cNvSpPr>
            <p:nvPr/>
          </p:nvSpPr>
          <p:spPr bwMode="auto">
            <a:xfrm rot="16278899" flipV="1">
              <a:off x="4414" y="3424"/>
              <a:ext cx="683" cy="365"/>
            </a:xfrm>
            <a:prstGeom prst="parallelogram">
              <a:avLst>
                <a:gd name="adj" fmla="val 12707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29" name="AutoShape 60"/>
            <p:cNvSpPr>
              <a:spLocks noChangeArrowheads="1"/>
            </p:cNvSpPr>
            <p:nvPr/>
          </p:nvSpPr>
          <p:spPr bwMode="auto">
            <a:xfrm rot="16046721" flipV="1">
              <a:off x="4463" y="3564"/>
              <a:ext cx="591" cy="409"/>
            </a:xfrm>
            <a:prstGeom prst="parallelogram">
              <a:avLst>
                <a:gd name="adj" fmla="val 1070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30" name="Freeform 61"/>
            <p:cNvSpPr>
              <a:spLocks/>
            </p:cNvSpPr>
            <p:nvPr/>
          </p:nvSpPr>
          <p:spPr bwMode="auto">
            <a:xfrm>
              <a:off x="3682" y="2846"/>
              <a:ext cx="764" cy="669"/>
            </a:xfrm>
            <a:custGeom>
              <a:avLst/>
              <a:gdLst>
                <a:gd name="T0" fmla="*/ 80 w 965"/>
                <a:gd name="T1" fmla="*/ 377 h 669"/>
                <a:gd name="T2" fmla="*/ 104 w 965"/>
                <a:gd name="T3" fmla="*/ 221 h 669"/>
                <a:gd name="T4" fmla="*/ 111 w 965"/>
                <a:gd name="T5" fmla="*/ 148 h 669"/>
                <a:gd name="T6" fmla="*/ 120 w 965"/>
                <a:gd name="T7" fmla="*/ 38 h 669"/>
                <a:gd name="T8" fmla="*/ 126 w 965"/>
                <a:gd name="T9" fmla="*/ 2 h 669"/>
                <a:gd name="T10" fmla="*/ 143 w 965"/>
                <a:gd name="T11" fmla="*/ 57 h 669"/>
                <a:gd name="T12" fmla="*/ 147 w 965"/>
                <a:gd name="T13" fmla="*/ 139 h 669"/>
                <a:gd name="T14" fmla="*/ 149 w 965"/>
                <a:gd name="T15" fmla="*/ 166 h 669"/>
                <a:gd name="T16" fmla="*/ 144 w 965"/>
                <a:gd name="T17" fmla="*/ 276 h 669"/>
                <a:gd name="T18" fmla="*/ 127 w 965"/>
                <a:gd name="T19" fmla="*/ 450 h 669"/>
                <a:gd name="T20" fmla="*/ 116 w 965"/>
                <a:gd name="T21" fmla="*/ 514 h 669"/>
                <a:gd name="T22" fmla="*/ 108 w 965"/>
                <a:gd name="T23" fmla="*/ 550 h 669"/>
                <a:gd name="T24" fmla="*/ 101 w 965"/>
                <a:gd name="T25" fmla="*/ 587 h 669"/>
                <a:gd name="T26" fmla="*/ 80 w 965"/>
                <a:gd name="T27" fmla="*/ 624 h 669"/>
                <a:gd name="T28" fmla="*/ 26 w 965"/>
                <a:gd name="T29" fmla="*/ 569 h 669"/>
                <a:gd name="T30" fmla="*/ 23 w 965"/>
                <a:gd name="T31" fmla="*/ 541 h 669"/>
                <a:gd name="T32" fmla="*/ 20 w 965"/>
                <a:gd name="T33" fmla="*/ 486 h 669"/>
                <a:gd name="T34" fmla="*/ 28 w 965"/>
                <a:gd name="T35" fmla="*/ 450 h 669"/>
                <a:gd name="T36" fmla="*/ 77 w 965"/>
                <a:gd name="T37" fmla="*/ 386 h 669"/>
                <a:gd name="T38" fmla="*/ 80 w 965"/>
                <a:gd name="T39" fmla="*/ 377 h 6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5"/>
                <a:gd name="T61" fmla="*/ 0 h 669"/>
                <a:gd name="T62" fmla="*/ 965 w 965"/>
                <a:gd name="T63" fmla="*/ 669 h 6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5" h="669">
                  <a:moveTo>
                    <a:pt x="517" y="377"/>
                  </a:moveTo>
                  <a:cubicBezTo>
                    <a:pt x="579" y="333"/>
                    <a:pt x="621" y="275"/>
                    <a:pt x="672" y="221"/>
                  </a:cubicBezTo>
                  <a:cubicBezTo>
                    <a:pt x="682" y="190"/>
                    <a:pt x="700" y="176"/>
                    <a:pt x="718" y="148"/>
                  </a:cubicBezTo>
                  <a:cubicBezTo>
                    <a:pt x="724" y="124"/>
                    <a:pt x="755" y="56"/>
                    <a:pt x="773" y="38"/>
                  </a:cubicBezTo>
                  <a:cubicBezTo>
                    <a:pt x="787" y="24"/>
                    <a:pt x="805" y="15"/>
                    <a:pt x="819" y="2"/>
                  </a:cubicBezTo>
                  <a:cubicBezTo>
                    <a:pt x="921" y="15"/>
                    <a:pt x="874" y="0"/>
                    <a:pt x="928" y="57"/>
                  </a:cubicBezTo>
                  <a:cubicBezTo>
                    <a:pt x="950" y="121"/>
                    <a:pt x="941" y="94"/>
                    <a:pt x="956" y="139"/>
                  </a:cubicBezTo>
                  <a:cubicBezTo>
                    <a:pt x="959" y="148"/>
                    <a:pt x="965" y="166"/>
                    <a:pt x="965" y="166"/>
                  </a:cubicBezTo>
                  <a:cubicBezTo>
                    <a:pt x="958" y="207"/>
                    <a:pt x="951" y="238"/>
                    <a:pt x="937" y="276"/>
                  </a:cubicBezTo>
                  <a:cubicBezTo>
                    <a:pt x="924" y="355"/>
                    <a:pt x="887" y="402"/>
                    <a:pt x="828" y="450"/>
                  </a:cubicBezTo>
                  <a:cubicBezTo>
                    <a:pt x="797" y="475"/>
                    <a:pt x="793" y="501"/>
                    <a:pt x="755" y="514"/>
                  </a:cubicBezTo>
                  <a:cubicBezTo>
                    <a:pt x="679" y="588"/>
                    <a:pt x="770" y="508"/>
                    <a:pt x="700" y="550"/>
                  </a:cubicBezTo>
                  <a:cubicBezTo>
                    <a:pt x="650" y="580"/>
                    <a:pt x="716" y="560"/>
                    <a:pt x="654" y="587"/>
                  </a:cubicBezTo>
                  <a:cubicBezTo>
                    <a:pt x="610" y="606"/>
                    <a:pt x="564" y="615"/>
                    <a:pt x="517" y="624"/>
                  </a:cubicBezTo>
                  <a:cubicBezTo>
                    <a:pt x="0" y="607"/>
                    <a:pt x="325" y="669"/>
                    <a:pt x="169" y="569"/>
                  </a:cubicBezTo>
                  <a:cubicBezTo>
                    <a:pt x="163" y="560"/>
                    <a:pt x="155" y="551"/>
                    <a:pt x="151" y="541"/>
                  </a:cubicBezTo>
                  <a:cubicBezTo>
                    <a:pt x="143" y="523"/>
                    <a:pt x="133" y="486"/>
                    <a:pt x="133" y="486"/>
                  </a:cubicBezTo>
                  <a:cubicBezTo>
                    <a:pt x="149" y="475"/>
                    <a:pt x="162" y="459"/>
                    <a:pt x="179" y="450"/>
                  </a:cubicBezTo>
                  <a:cubicBezTo>
                    <a:pt x="277" y="402"/>
                    <a:pt x="393" y="397"/>
                    <a:pt x="499" y="386"/>
                  </a:cubicBezTo>
                  <a:cubicBezTo>
                    <a:pt x="541" y="376"/>
                    <a:pt x="547" y="377"/>
                    <a:pt x="517" y="377"/>
                  </a:cubicBezTo>
                  <a:close/>
                </a:path>
              </a:pathLst>
            </a:custGeom>
            <a:solidFill>
              <a:srgbClr val="FF9999"/>
            </a:solidFill>
            <a:ln w="38100" cmpd="sng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31" name="Freeform 62"/>
            <p:cNvSpPr>
              <a:spLocks/>
            </p:cNvSpPr>
            <p:nvPr/>
          </p:nvSpPr>
          <p:spPr bwMode="auto">
            <a:xfrm>
              <a:off x="3943" y="3001"/>
              <a:ext cx="402" cy="388"/>
            </a:xfrm>
            <a:custGeom>
              <a:avLst/>
              <a:gdLst>
                <a:gd name="T0" fmla="*/ 366 w 402"/>
                <a:gd name="T1" fmla="*/ 37 h 388"/>
                <a:gd name="T2" fmla="*/ 356 w 402"/>
                <a:gd name="T3" fmla="*/ 74 h 388"/>
                <a:gd name="T4" fmla="*/ 329 w 402"/>
                <a:gd name="T5" fmla="*/ 83 h 388"/>
                <a:gd name="T6" fmla="*/ 292 w 402"/>
                <a:gd name="T7" fmla="*/ 120 h 388"/>
                <a:gd name="T8" fmla="*/ 228 w 402"/>
                <a:gd name="T9" fmla="*/ 184 h 388"/>
                <a:gd name="T10" fmla="*/ 192 w 402"/>
                <a:gd name="T11" fmla="*/ 229 h 388"/>
                <a:gd name="T12" fmla="*/ 183 w 402"/>
                <a:gd name="T13" fmla="*/ 257 h 388"/>
                <a:gd name="T14" fmla="*/ 146 w 402"/>
                <a:gd name="T15" fmla="*/ 266 h 388"/>
                <a:gd name="T16" fmla="*/ 0 w 402"/>
                <a:gd name="T17" fmla="*/ 293 h 388"/>
                <a:gd name="T18" fmla="*/ 110 w 402"/>
                <a:gd name="T19" fmla="*/ 376 h 388"/>
                <a:gd name="T20" fmla="*/ 256 w 402"/>
                <a:gd name="T21" fmla="*/ 348 h 388"/>
                <a:gd name="T22" fmla="*/ 366 w 402"/>
                <a:gd name="T23" fmla="*/ 211 h 388"/>
                <a:gd name="T24" fmla="*/ 402 w 402"/>
                <a:gd name="T25" fmla="*/ 138 h 388"/>
                <a:gd name="T26" fmla="*/ 393 w 402"/>
                <a:gd name="T27" fmla="*/ 74 h 388"/>
                <a:gd name="T28" fmla="*/ 366 w 402"/>
                <a:gd name="T29" fmla="*/ 37 h 3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2"/>
                <a:gd name="T46" fmla="*/ 0 h 388"/>
                <a:gd name="T47" fmla="*/ 402 w 402"/>
                <a:gd name="T48" fmla="*/ 388 h 3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2" h="388">
                  <a:moveTo>
                    <a:pt x="366" y="37"/>
                  </a:moveTo>
                  <a:cubicBezTo>
                    <a:pt x="363" y="49"/>
                    <a:pt x="364" y="64"/>
                    <a:pt x="356" y="74"/>
                  </a:cubicBezTo>
                  <a:cubicBezTo>
                    <a:pt x="350" y="81"/>
                    <a:pt x="336" y="76"/>
                    <a:pt x="329" y="83"/>
                  </a:cubicBezTo>
                  <a:cubicBezTo>
                    <a:pt x="282" y="132"/>
                    <a:pt x="365" y="97"/>
                    <a:pt x="292" y="120"/>
                  </a:cubicBezTo>
                  <a:cubicBezTo>
                    <a:pt x="264" y="139"/>
                    <a:pt x="251" y="161"/>
                    <a:pt x="228" y="184"/>
                  </a:cubicBezTo>
                  <a:cubicBezTo>
                    <a:pt x="205" y="254"/>
                    <a:pt x="239" y="169"/>
                    <a:pt x="192" y="229"/>
                  </a:cubicBezTo>
                  <a:cubicBezTo>
                    <a:pt x="186" y="237"/>
                    <a:pt x="191" y="251"/>
                    <a:pt x="183" y="257"/>
                  </a:cubicBezTo>
                  <a:cubicBezTo>
                    <a:pt x="173" y="265"/>
                    <a:pt x="158" y="264"/>
                    <a:pt x="146" y="266"/>
                  </a:cubicBezTo>
                  <a:cubicBezTo>
                    <a:pt x="97" y="275"/>
                    <a:pt x="49" y="283"/>
                    <a:pt x="0" y="293"/>
                  </a:cubicBezTo>
                  <a:cubicBezTo>
                    <a:pt x="13" y="388"/>
                    <a:pt x="12" y="364"/>
                    <a:pt x="110" y="376"/>
                  </a:cubicBezTo>
                  <a:cubicBezTo>
                    <a:pt x="159" y="364"/>
                    <a:pt x="208" y="363"/>
                    <a:pt x="256" y="348"/>
                  </a:cubicBezTo>
                  <a:cubicBezTo>
                    <a:pt x="278" y="283"/>
                    <a:pt x="319" y="255"/>
                    <a:pt x="366" y="211"/>
                  </a:cubicBezTo>
                  <a:cubicBezTo>
                    <a:pt x="376" y="182"/>
                    <a:pt x="392" y="167"/>
                    <a:pt x="402" y="138"/>
                  </a:cubicBezTo>
                  <a:cubicBezTo>
                    <a:pt x="399" y="117"/>
                    <a:pt x="402" y="94"/>
                    <a:pt x="393" y="74"/>
                  </a:cubicBezTo>
                  <a:cubicBezTo>
                    <a:pt x="361" y="0"/>
                    <a:pt x="366" y="97"/>
                    <a:pt x="366" y="3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32" name="Freeform 63"/>
            <p:cNvSpPr>
              <a:spLocks/>
            </p:cNvSpPr>
            <p:nvPr/>
          </p:nvSpPr>
          <p:spPr bwMode="auto">
            <a:xfrm>
              <a:off x="4098" y="3241"/>
              <a:ext cx="476" cy="239"/>
            </a:xfrm>
            <a:custGeom>
              <a:avLst/>
              <a:gdLst>
                <a:gd name="T0" fmla="*/ 0 w 476"/>
                <a:gd name="T1" fmla="*/ 219 h 239"/>
                <a:gd name="T2" fmla="*/ 275 w 476"/>
                <a:gd name="T3" fmla="*/ 229 h 239"/>
                <a:gd name="T4" fmla="*/ 329 w 476"/>
                <a:gd name="T5" fmla="*/ 210 h 239"/>
                <a:gd name="T6" fmla="*/ 403 w 476"/>
                <a:gd name="T7" fmla="*/ 165 h 239"/>
                <a:gd name="T8" fmla="*/ 421 w 476"/>
                <a:gd name="T9" fmla="*/ 146 h 239"/>
                <a:gd name="T10" fmla="*/ 448 w 476"/>
                <a:gd name="T11" fmla="*/ 137 h 239"/>
                <a:gd name="T12" fmla="*/ 457 w 476"/>
                <a:gd name="T13" fmla="*/ 101 h 239"/>
                <a:gd name="T14" fmla="*/ 476 w 476"/>
                <a:gd name="T15" fmla="*/ 82 h 239"/>
                <a:gd name="T16" fmla="*/ 467 w 476"/>
                <a:gd name="T17" fmla="*/ 27 h 239"/>
                <a:gd name="T18" fmla="*/ 439 w 476"/>
                <a:gd name="T19" fmla="*/ 18 h 239"/>
                <a:gd name="T20" fmla="*/ 329 w 476"/>
                <a:gd name="T21" fmla="*/ 0 h 239"/>
                <a:gd name="T22" fmla="*/ 265 w 476"/>
                <a:gd name="T23" fmla="*/ 9 h 239"/>
                <a:gd name="T24" fmla="*/ 192 w 476"/>
                <a:gd name="T25" fmla="*/ 101 h 239"/>
                <a:gd name="T26" fmla="*/ 156 w 476"/>
                <a:gd name="T27" fmla="*/ 137 h 239"/>
                <a:gd name="T28" fmla="*/ 147 w 476"/>
                <a:gd name="T29" fmla="*/ 165 h 239"/>
                <a:gd name="T30" fmla="*/ 0 w 476"/>
                <a:gd name="T31" fmla="*/ 219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6"/>
                <a:gd name="T49" fmla="*/ 0 h 239"/>
                <a:gd name="T50" fmla="*/ 476 w 476"/>
                <a:gd name="T51" fmla="*/ 239 h 2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6" h="239">
                  <a:moveTo>
                    <a:pt x="0" y="219"/>
                  </a:moveTo>
                  <a:cubicBezTo>
                    <a:pt x="98" y="227"/>
                    <a:pt x="179" y="239"/>
                    <a:pt x="275" y="229"/>
                  </a:cubicBezTo>
                  <a:cubicBezTo>
                    <a:pt x="293" y="223"/>
                    <a:pt x="315" y="223"/>
                    <a:pt x="329" y="210"/>
                  </a:cubicBezTo>
                  <a:cubicBezTo>
                    <a:pt x="353" y="188"/>
                    <a:pt x="372" y="175"/>
                    <a:pt x="403" y="165"/>
                  </a:cubicBezTo>
                  <a:cubicBezTo>
                    <a:pt x="409" y="159"/>
                    <a:pt x="414" y="151"/>
                    <a:pt x="421" y="146"/>
                  </a:cubicBezTo>
                  <a:cubicBezTo>
                    <a:pt x="429" y="141"/>
                    <a:pt x="442" y="144"/>
                    <a:pt x="448" y="137"/>
                  </a:cubicBezTo>
                  <a:cubicBezTo>
                    <a:pt x="456" y="127"/>
                    <a:pt x="451" y="112"/>
                    <a:pt x="457" y="101"/>
                  </a:cubicBezTo>
                  <a:cubicBezTo>
                    <a:pt x="461" y="93"/>
                    <a:pt x="470" y="88"/>
                    <a:pt x="476" y="82"/>
                  </a:cubicBezTo>
                  <a:cubicBezTo>
                    <a:pt x="473" y="64"/>
                    <a:pt x="476" y="43"/>
                    <a:pt x="467" y="27"/>
                  </a:cubicBezTo>
                  <a:cubicBezTo>
                    <a:pt x="462" y="19"/>
                    <a:pt x="449" y="20"/>
                    <a:pt x="439" y="18"/>
                  </a:cubicBezTo>
                  <a:cubicBezTo>
                    <a:pt x="403" y="9"/>
                    <a:pt x="366" y="5"/>
                    <a:pt x="329" y="0"/>
                  </a:cubicBezTo>
                  <a:cubicBezTo>
                    <a:pt x="308" y="3"/>
                    <a:pt x="286" y="3"/>
                    <a:pt x="265" y="9"/>
                  </a:cubicBezTo>
                  <a:cubicBezTo>
                    <a:pt x="235" y="18"/>
                    <a:pt x="218" y="75"/>
                    <a:pt x="192" y="101"/>
                  </a:cubicBezTo>
                  <a:cubicBezTo>
                    <a:pt x="167" y="175"/>
                    <a:pt x="205" y="87"/>
                    <a:pt x="156" y="137"/>
                  </a:cubicBezTo>
                  <a:cubicBezTo>
                    <a:pt x="149" y="144"/>
                    <a:pt x="153" y="157"/>
                    <a:pt x="147" y="165"/>
                  </a:cubicBezTo>
                  <a:cubicBezTo>
                    <a:pt x="105" y="221"/>
                    <a:pt x="66" y="233"/>
                    <a:pt x="0" y="2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33" name="Freeform 64"/>
            <p:cNvSpPr>
              <a:spLocks/>
            </p:cNvSpPr>
            <p:nvPr/>
          </p:nvSpPr>
          <p:spPr bwMode="auto">
            <a:xfrm>
              <a:off x="4285" y="3245"/>
              <a:ext cx="297" cy="119"/>
            </a:xfrm>
            <a:custGeom>
              <a:avLst/>
              <a:gdLst>
                <a:gd name="T0" fmla="*/ 0 w 297"/>
                <a:gd name="T1" fmla="*/ 101 h 119"/>
                <a:gd name="T2" fmla="*/ 91 w 297"/>
                <a:gd name="T3" fmla="*/ 91 h 119"/>
                <a:gd name="T4" fmla="*/ 128 w 297"/>
                <a:gd name="T5" fmla="*/ 82 h 119"/>
                <a:gd name="T6" fmla="*/ 274 w 297"/>
                <a:gd name="T7" fmla="*/ 119 h 119"/>
                <a:gd name="T8" fmla="*/ 274 w 297"/>
                <a:gd name="T9" fmla="*/ 18 h 119"/>
                <a:gd name="T10" fmla="*/ 238 w 297"/>
                <a:gd name="T11" fmla="*/ 9 h 119"/>
                <a:gd name="T12" fmla="*/ 64 w 297"/>
                <a:gd name="T13" fmla="*/ 18 h 119"/>
                <a:gd name="T14" fmla="*/ 46 w 297"/>
                <a:gd name="T15" fmla="*/ 73 h 119"/>
                <a:gd name="T16" fmla="*/ 18 w 297"/>
                <a:gd name="T17" fmla="*/ 82 h 119"/>
                <a:gd name="T18" fmla="*/ 0 w 297"/>
                <a:gd name="T19" fmla="*/ 101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7"/>
                <a:gd name="T31" fmla="*/ 0 h 119"/>
                <a:gd name="T32" fmla="*/ 297 w 297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7" h="119">
                  <a:moveTo>
                    <a:pt x="0" y="101"/>
                  </a:moveTo>
                  <a:cubicBezTo>
                    <a:pt x="30" y="98"/>
                    <a:pt x="61" y="95"/>
                    <a:pt x="91" y="91"/>
                  </a:cubicBezTo>
                  <a:cubicBezTo>
                    <a:pt x="104" y="89"/>
                    <a:pt x="115" y="81"/>
                    <a:pt x="128" y="82"/>
                  </a:cubicBezTo>
                  <a:cubicBezTo>
                    <a:pt x="174" y="86"/>
                    <a:pt x="228" y="104"/>
                    <a:pt x="274" y="119"/>
                  </a:cubicBezTo>
                  <a:cubicBezTo>
                    <a:pt x="285" y="84"/>
                    <a:pt x="297" y="60"/>
                    <a:pt x="274" y="18"/>
                  </a:cubicBezTo>
                  <a:cubicBezTo>
                    <a:pt x="268" y="7"/>
                    <a:pt x="250" y="12"/>
                    <a:pt x="238" y="9"/>
                  </a:cubicBezTo>
                  <a:cubicBezTo>
                    <a:pt x="180" y="12"/>
                    <a:pt x="119" y="0"/>
                    <a:pt x="64" y="18"/>
                  </a:cubicBezTo>
                  <a:cubicBezTo>
                    <a:pt x="46" y="24"/>
                    <a:pt x="64" y="67"/>
                    <a:pt x="46" y="73"/>
                  </a:cubicBezTo>
                  <a:cubicBezTo>
                    <a:pt x="37" y="76"/>
                    <a:pt x="27" y="79"/>
                    <a:pt x="18" y="82"/>
                  </a:cubicBezTo>
                  <a:cubicBezTo>
                    <a:pt x="8" y="114"/>
                    <a:pt x="16" y="117"/>
                    <a:pt x="0" y="101"/>
                  </a:cubicBez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34" name="Rectangle 65"/>
            <p:cNvSpPr>
              <a:spLocks noChangeArrowheads="1"/>
            </p:cNvSpPr>
            <p:nvPr/>
          </p:nvSpPr>
          <p:spPr bwMode="auto">
            <a:xfrm rot="-1853913">
              <a:off x="4383" y="3020"/>
              <a:ext cx="771" cy="9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35" name="Rectangle 66"/>
            <p:cNvSpPr>
              <a:spLocks noChangeArrowheads="1"/>
            </p:cNvSpPr>
            <p:nvPr/>
          </p:nvSpPr>
          <p:spPr bwMode="auto">
            <a:xfrm rot="-2190998">
              <a:off x="4310" y="3273"/>
              <a:ext cx="136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</p:grpSp>
      <p:grpSp>
        <p:nvGrpSpPr>
          <p:cNvPr id="46090" name="Group 67"/>
          <p:cNvGrpSpPr>
            <a:grpSpLocks/>
          </p:cNvGrpSpPr>
          <p:nvPr/>
        </p:nvGrpSpPr>
        <p:grpSpPr bwMode="auto">
          <a:xfrm>
            <a:off x="1031839" y="1779492"/>
            <a:ext cx="3983127" cy="2632075"/>
            <a:chOff x="693" y="833"/>
            <a:chExt cx="2628" cy="1658"/>
          </a:xfrm>
        </p:grpSpPr>
        <p:sp>
          <p:nvSpPr>
            <p:cNvPr id="46091" name="Text Box 68"/>
            <p:cNvSpPr txBox="1">
              <a:spLocks noChangeArrowheads="1"/>
            </p:cNvSpPr>
            <p:nvPr/>
          </p:nvSpPr>
          <p:spPr bwMode="auto">
            <a:xfrm>
              <a:off x="2399" y="882"/>
              <a:ext cx="92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latin typeface="+mj-ea"/>
                  <a:ea typeface="+mj-ea"/>
                </a:rPr>
                <a:t>病変の周囲をマーキングする</a:t>
              </a:r>
            </a:p>
          </p:txBody>
        </p:sp>
        <p:sp>
          <p:nvSpPr>
            <p:cNvPr id="46092" name="Text Box 69"/>
            <p:cNvSpPr txBox="1">
              <a:spLocks noChangeArrowheads="1"/>
            </p:cNvSpPr>
            <p:nvPr/>
          </p:nvSpPr>
          <p:spPr bwMode="auto">
            <a:xfrm>
              <a:off x="693" y="1122"/>
              <a:ext cx="528" cy="2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dirty="0">
                  <a:latin typeface="+mj-ea"/>
                  <a:ea typeface="+mj-ea"/>
                </a:rPr>
                <a:t>病変部</a:t>
              </a:r>
            </a:p>
          </p:txBody>
        </p:sp>
        <p:sp>
          <p:nvSpPr>
            <p:cNvPr id="46093" name="Rectangle 70"/>
            <p:cNvSpPr>
              <a:spLocks noChangeArrowheads="1"/>
            </p:cNvSpPr>
            <p:nvPr/>
          </p:nvSpPr>
          <p:spPr bwMode="auto">
            <a:xfrm>
              <a:off x="998" y="2287"/>
              <a:ext cx="112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094" name="Rectangle 71"/>
            <p:cNvSpPr>
              <a:spLocks noChangeArrowheads="1"/>
            </p:cNvSpPr>
            <p:nvPr/>
          </p:nvSpPr>
          <p:spPr bwMode="auto">
            <a:xfrm>
              <a:off x="998" y="2095"/>
              <a:ext cx="112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095" name="Rectangle 72"/>
            <p:cNvSpPr>
              <a:spLocks noChangeArrowheads="1"/>
            </p:cNvSpPr>
            <p:nvPr/>
          </p:nvSpPr>
          <p:spPr bwMode="auto">
            <a:xfrm>
              <a:off x="998" y="1903"/>
              <a:ext cx="1120" cy="19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096" name="AutoShape 73"/>
            <p:cNvSpPr>
              <a:spLocks noChangeArrowheads="1"/>
            </p:cNvSpPr>
            <p:nvPr/>
          </p:nvSpPr>
          <p:spPr bwMode="auto">
            <a:xfrm>
              <a:off x="998" y="1479"/>
              <a:ext cx="1497" cy="426"/>
            </a:xfrm>
            <a:prstGeom prst="parallelogram">
              <a:avLst>
                <a:gd name="adj" fmla="val 87852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097" name="Oval 74"/>
            <p:cNvSpPr>
              <a:spLocks noChangeArrowheads="1"/>
            </p:cNvSpPr>
            <p:nvPr/>
          </p:nvSpPr>
          <p:spPr bwMode="auto">
            <a:xfrm>
              <a:off x="1489" y="1643"/>
              <a:ext cx="453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098" name="Line 75"/>
            <p:cNvSpPr>
              <a:spLocks noChangeShapeType="1"/>
            </p:cNvSpPr>
            <p:nvPr/>
          </p:nvSpPr>
          <p:spPr bwMode="auto">
            <a:xfrm>
              <a:off x="2495" y="1479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099" name="Line 76"/>
            <p:cNvSpPr>
              <a:spLocks noChangeShapeType="1"/>
            </p:cNvSpPr>
            <p:nvPr/>
          </p:nvSpPr>
          <p:spPr bwMode="auto">
            <a:xfrm flipV="1">
              <a:off x="2132" y="1978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00" name="Line 77"/>
            <p:cNvSpPr>
              <a:spLocks noChangeShapeType="1"/>
            </p:cNvSpPr>
            <p:nvPr/>
          </p:nvSpPr>
          <p:spPr bwMode="auto">
            <a:xfrm flipV="1">
              <a:off x="2132" y="1660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01" name="Line 78"/>
            <p:cNvSpPr>
              <a:spLocks noChangeShapeType="1"/>
            </p:cNvSpPr>
            <p:nvPr/>
          </p:nvSpPr>
          <p:spPr bwMode="auto">
            <a:xfrm flipV="1">
              <a:off x="2123" y="1860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j-ea"/>
                <a:ea typeface="+mj-ea"/>
              </a:endParaRPr>
            </a:p>
          </p:txBody>
        </p:sp>
        <p:sp>
          <p:nvSpPr>
            <p:cNvPr id="46102" name="AutoShape 79"/>
            <p:cNvSpPr>
              <a:spLocks noChangeArrowheads="1"/>
            </p:cNvSpPr>
            <p:nvPr/>
          </p:nvSpPr>
          <p:spPr bwMode="auto">
            <a:xfrm rot="16278899" flipV="1">
              <a:off x="1964" y="1608"/>
              <a:ext cx="683" cy="365"/>
            </a:xfrm>
            <a:prstGeom prst="parallelogram">
              <a:avLst>
                <a:gd name="adj" fmla="val 127071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03" name="AutoShape 80"/>
            <p:cNvSpPr>
              <a:spLocks noChangeArrowheads="1"/>
            </p:cNvSpPr>
            <p:nvPr/>
          </p:nvSpPr>
          <p:spPr bwMode="auto">
            <a:xfrm rot="16278899" flipV="1">
              <a:off x="1964" y="1792"/>
              <a:ext cx="683" cy="365"/>
            </a:xfrm>
            <a:prstGeom prst="parallelogram">
              <a:avLst>
                <a:gd name="adj" fmla="val 12707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04" name="AutoShape 81"/>
            <p:cNvSpPr>
              <a:spLocks noChangeArrowheads="1"/>
            </p:cNvSpPr>
            <p:nvPr/>
          </p:nvSpPr>
          <p:spPr bwMode="auto">
            <a:xfrm rot="16046721" flipV="1">
              <a:off x="2013" y="1932"/>
              <a:ext cx="591" cy="409"/>
            </a:xfrm>
            <a:prstGeom prst="parallelogram">
              <a:avLst>
                <a:gd name="adj" fmla="val 1070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05" name="Oval 82"/>
            <p:cNvSpPr>
              <a:spLocks noChangeArrowheads="1"/>
            </p:cNvSpPr>
            <p:nvPr/>
          </p:nvSpPr>
          <p:spPr bwMode="auto">
            <a:xfrm>
              <a:off x="1733" y="154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06" name="Oval 83"/>
            <p:cNvSpPr>
              <a:spLocks noChangeArrowheads="1"/>
            </p:cNvSpPr>
            <p:nvPr/>
          </p:nvSpPr>
          <p:spPr bwMode="auto">
            <a:xfrm>
              <a:off x="1988" y="167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07" name="Oval 84"/>
            <p:cNvSpPr>
              <a:spLocks noChangeArrowheads="1"/>
            </p:cNvSpPr>
            <p:nvPr/>
          </p:nvSpPr>
          <p:spPr bwMode="auto">
            <a:xfrm>
              <a:off x="1533" y="155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08" name="Oval 85"/>
            <p:cNvSpPr>
              <a:spLocks noChangeArrowheads="1"/>
            </p:cNvSpPr>
            <p:nvPr/>
          </p:nvSpPr>
          <p:spPr bwMode="auto">
            <a:xfrm>
              <a:off x="1443" y="173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09" name="Oval 86"/>
            <p:cNvSpPr>
              <a:spLocks noChangeArrowheads="1"/>
            </p:cNvSpPr>
            <p:nvPr/>
          </p:nvSpPr>
          <p:spPr bwMode="auto">
            <a:xfrm>
              <a:off x="1616" y="177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10" name="Oval 87"/>
            <p:cNvSpPr>
              <a:spLocks noChangeArrowheads="1"/>
            </p:cNvSpPr>
            <p:nvPr/>
          </p:nvSpPr>
          <p:spPr bwMode="auto">
            <a:xfrm>
              <a:off x="1842" y="176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11" name="Oval 88"/>
            <p:cNvSpPr>
              <a:spLocks noChangeArrowheads="1"/>
            </p:cNvSpPr>
            <p:nvPr/>
          </p:nvSpPr>
          <p:spPr bwMode="auto">
            <a:xfrm>
              <a:off x="1361" y="165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12" name="Oval 89"/>
            <p:cNvSpPr>
              <a:spLocks noChangeArrowheads="1"/>
            </p:cNvSpPr>
            <p:nvPr/>
          </p:nvSpPr>
          <p:spPr bwMode="auto">
            <a:xfrm>
              <a:off x="1915" y="157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13" name="Rectangle 90"/>
            <p:cNvSpPr>
              <a:spLocks noChangeArrowheads="1"/>
            </p:cNvSpPr>
            <p:nvPr/>
          </p:nvSpPr>
          <p:spPr bwMode="auto">
            <a:xfrm rot="-3571465">
              <a:off x="1260" y="1174"/>
              <a:ext cx="771" cy="9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14" name="Rectangle 91"/>
            <p:cNvSpPr>
              <a:spLocks noChangeArrowheads="1"/>
            </p:cNvSpPr>
            <p:nvPr/>
          </p:nvSpPr>
          <p:spPr bwMode="auto">
            <a:xfrm rot="1612217">
              <a:off x="1406" y="1524"/>
              <a:ext cx="45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+mj-ea"/>
                <a:ea typeface="+mj-ea"/>
              </a:endParaRPr>
            </a:p>
          </p:txBody>
        </p:sp>
        <p:sp>
          <p:nvSpPr>
            <p:cNvPr id="46115" name="Text Box 93"/>
            <p:cNvSpPr txBox="1">
              <a:spLocks noChangeArrowheads="1"/>
            </p:cNvSpPr>
            <p:nvPr/>
          </p:nvSpPr>
          <p:spPr bwMode="auto">
            <a:xfrm>
              <a:off x="1332" y="1892"/>
              <a:ext cx="4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dirty="0">
                  <a:latin typeface="+mj-ea"/>
                  <a:ea typeface="+mj-ea"/>
                </a:rPr>
                <a:t>粘膜</a:t>
              </a:r>
            </a:p>
          </p:txBody>
        </p:sp>
        <p:sp>
          <p:nvSpPr>
            <p:cNvPr id="46116" name="Text Box 94"/>
            <p:cNvSpPr txBox="1">
              <a:spLocks noChangeArrowheads="1"/>
            </p:cNvSpPr>
            <p:nvPr/>
          </p:nvSpPr>
          <p:spPr bwMode="auto">
            <a:xfrm>
              <a:off x="1174" y="2098"/>
              <a:ext cx="71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dirty="0">
                  <a:latin typeface="+mj-ea"/>
                  <a:ea typeface="+mj-ea"/>
                </a:rPr>
                <a:t>粘膜下層</a:t>
              </a:r>
            </a:p>
          </p:txBody>
        </p:sp>
        <p:sp>
          <p:nvSpPr>
            <p:cNvPr id="46117" name="Text Box 95"/>
            <p:cNvSpPr txBox="1">
              <a:spLocks noChangeArrowheads="1"/>
            </p:cNvSpPr>
            <p:nvPr/>
          </p:nvSpPr>
          <p:spPr bwMode="auto">
            <a:xfrm>
              <a:off x="1196" y="2278"/>
              <a:ext cx="71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dirty="0">
                  <a:latin typeface="+mj-ea"/>
                  <a:ea typeface="+mj-ea"/>
                </a:rPr>
                <a:t>固有筋層</a:t>
              </a:r>
            </a:p>
          </p:txBody>
        </p:sp>
      </p:grpSp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2356515" y="218450"/>
            <a:ext cx="8748713" cy="692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Segoe UI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hangingPunct="1"/>
            <a:r>
              <a:rPr lang="ja-JP" altLang="en-US" sz="3200" kern="0" dirty="0">
                <a:solidFill>
                  <a:schemeClr val="accent1">
                    <a:lumMod val="50000"/>
                  </a:schemeClr>
                </a:solidFill>
              </a:rPr>
              <a:t>早期にがんを診断するメリット</a:t>
            </a: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631104" y="861500"/>
            <a:ext cx="460288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 dirty="0">
                <a:latin typeface="+mj-ea"/>
                <a:ea typeface="+mj-ea"/>
              </a:rPr>
              <a:t>内視鏡的粘膜下層剥離術</a:t>
            </a:r>
          </a:p>
          <a:p>
            <a:pPr algn="ctr" eaLnBrk="1" hangingPunct="1">
              <a:spcBef>
                <a:spcPct val="50000"/>
              </a:spcBef>
            </a:pPr>
            <a:r>
              <a:rPr lang="ja-JP" altLang="en-US" sz="1600" dirty="0">
                <a:latin typeface="+mj-ea"/>
                <a:ea typeface="+mj-ea"/>
              </a:rPr>
              <a:t>（</a:t>
            </a:r>
            <a:r>
              <a:rPr lang="en-US" altLang="ja-JP" sz="1600" dirty="0">
                <a:solidFill>
                  <a:srgbClr val="A50021"/>
                </a:solidFill>
                <a:latin typeface="+mj-ea"/>
                <a:ea typeface="+mj-ea"/>
              </a:rPr>
              <a:t>E</a:t>
            </a:r>
            <a:r>
              <a:rPr lang="en-US" altLang="ja-JP" sz="1600" dirty="0">
                <a:latin typeface="+mj-ea"/>
                <a:ea typeface="+mj-ea"/>
              </a:rPr>
              <a:t>ndoscopic </a:t>
            </a:r>
            <a:r>
              <a:rPr lang="en-US" altLang="ja-JP" sz="1600" dirty="0" err="1">
                <a:solidFill>
                  <a:srgbClr val="A50021"/>
                </a:solidFill>
                <a:latin typeface="+mj-ea"/>
                <a:ea typeface="+mj-ea"/>
              </a:rPr>
              <a:t>S</a:t>
            </a:r>
            <a:r>
              <a:rPr lang="en-US" altLang="ja-JP" sz="1600" dirty="0" err="1">
                <a:latin typeface="+mj-ea"/>
                <a:ea typeface="+mj-ea"/>
              </a:rPr>
              <a:t>ubmucosal</a:t>
            </a:r>
            <a:r>
              <a:rPr lang="en-US" altLang="ja-JP" sz="1600" dirty="0">
                <a:latin typeface="+mj-ea"/>
                <a:ea typeface="+mj-ea"/>
              </a:rPr>
              <a:t> </a:t>
            </a:r>
            <a:r>
              <a:rPr lang="en-US" altLang="ja-JP" sz="1600" dirty="0">
                <a:solidFill>
                  <a:srgbClr val="A50021"/>
                </a:solidFill>
                <a:latin typeface="+mj-ea"/>
                <a:ea typeface="+mj-ea"/>
              </a:rPr>
              <a:t>D</a:t>
            </a:r>
            <a:r>
              <a:rPr lang="en-US" altLang="ja-JP" sz="1600" dirty="0">
                <a:latin typeface="+mj-ea"/>
                <a:ea typeface="+mj-ea"/>
              </a:rPr>
              <a:t>issection; ESD</a:t>
            </a:r>
            <a:r>
              <a:rPr lang="ja-JP" altLang="en-US" sz="1600" dirty="0">
                <a:latin typeface="+mj-ea"/>
                <a:ea typeface="+mj-ea"/>
              </a:rPr>
              <a:t>）</a:t>
            </a:r>
          </a:p>
        </p:txBody>
      </p:sp>
      <p:sp>
        <p:nvSpPr>
          <p:cNvPr id="98" name="正方形/長方形 97"/>
          <p:cNvSpPr/>
          <p:nvPr/>
        </p:nvSpPr>
        <p:spPr>
          <a:xfrm>
            <a:off x="7427000" y="907109"/>
            <a:ext cx="3521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患者さんに優しい治療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3795E4E-CACA-483C-3E47-103B70B89DCE}"/>
              </a:ext>
            </a:extLst>
          </p:cNvPr>
          <p:cNvSpPr txBox="1"/>
          <p:nvPr/>
        </p:nvSpPr>
        <p:spPr>
          <a:xfrm>
            <a:off x="296499" y="6201662"/>
            <a:ext cx="49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9DC7EACD-8C14-4EE1-BCFE-7A5FF42716E9}" type="slidenum">
              <a:rPr kumimoji="1"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0A1BA4D-2CEA-545F-4D83-A2A386985F1B}"/>
              </a:ext>
            </a:extLst>
          </p:cNvPr>
          <p:cNvSpPr txBox="1"/>
          <p:nvPr/>
        </p:nvSpPr>
        <p:spPr>
          <a:xfrm>
            <a:off x="4325614" y="6522135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8784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8"/>
    </mc:Choice>
    <mc:Fallback xmlns="">
      <p:transition spd="slow" advTm="121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3162D-AF82-4C8F-8F92-83CDA6FF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39" y="343693"/>
            <a:ext cx="8677275" cy="832757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/>
              <a:t>身体は正常細胞だけからできている</a:t>
            </a:r>
            <a:r>
              <a:rPr kumimoji="1" lang="ja-JP" altLang="en-US" sz="40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6" name="爆発: 8 pt 5">
            <a:extLst>
              <a:ext uri="{FF2B5EF4-FFF2-40B4-BE49-F238E27FC236}">
                <a16:creationId xmlns:a16="http://schemas.microsoft.com/office/drawing/2014/main" id="{0A65A963-3CD3-47DC-A4E0-4917C75552E2}"/>
              </a:ext>
            </a:extLst>
          </p:cNvPr>
          <p:cNvSpPr/>
          <p:nvPr/>
        </p:nvSpPr>
        <p:spPr>
          <a:xfrm>
            <a:off x="9261671" y="685800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7" name="爆発: 8 pt 6">
            <a:extLst>
              <a:ext uri="{FF2B5EF4-FFF2-40B4-BE49-F238E27FC236}">
                <a16:creationId xmlns:a16="http://schemas.microsoft.com/office/drawing/2014/main" id="{D66AA2DA-B597-4D92-8AC6-DFA554E6571E}"/>
              </a:ext>
            </a:extLst>
          </p:cNvPr>
          <p:cNvSpPr/>
          <p:nvPr/>
        </p:nvSpPr>
        <p:spPr>
          <a:xfrm>
            <a:off x="6938963" y="3480372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8" name="爆発: 8 pt 7">
            <a:extLst>
              <a:ext uri="{FF2B5EF4-FFF2-40B4-BE49-F238E27FC236}">
                <a16:creationId xmlns:a16="http://schemas.microsoft.com/office/drawing/2014/main" id="{7EC2F7AB-95E2-44F9-88D2-3950F77F1399}"/>
              </a:ext>
            </a:extLst>
          </p:cNvPr>
          <p:cNvSpPr/>
          <p:nvPr/>
        </p:nvSpPr>
        <p:spPr>
          <a:xfrm>
            <a:off x="4260396" y="4340172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9" name="爆発: 8 pt 8">
            <a:extLst>
              <a:ext uri="{FF2B5EF4-FFF2-40B4-BE49-F238E27FC236}">
                <a16:creationId xmlns:a16="http://schemas.microsoft.com/office/drawing/2014/main" id="{D3E5589E-2BD0-4F04-B39F-2C56B1EBD0D3}"/>
              </a:ext>
            </a:extLst>
          </p:cNvPr>
          <p:cNvSpPr/>
          <p:nvPr/>
        </p:nvSpPr>
        <p:spPr>
          <a:xfrm>
            <a:off x="4221617" y="2631059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0" name="爆発: 8 pt 9">
            <a:extLst>
              <a:ext uri="{FF2B5EF4-FFF2-40B4-BE49-F238E27FC236}">
                <a16:creationId xmlns:a16="http://schemas.microsoft.com/office/drawing/2014/main" id="{89F1622A-B04A-4A28-9908-05BA0CD65361}"/>
              </a:ext>
            </a:extLst>
          </p:cNvPr>
          <p:cNvSpPr/>
          <p:nvPr/>
        </p:nvSpPr>
        <p:spPr>
          <a:xfrm>
            <a:off x="6817179" y="1723795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1" name="爆発: 8 pt 10">
            <a:extLst>
              <a:ext uri="{FF2B5EF4-FFF2-40B4-BE49-F238E27FC236}">
                <a16:creationId xmlns:a16="http://schemas.microsoft.com/office/drawing/2014/main" id="{B12DCD0B-545A-4E05-929C-24745D46DE39}"/>
              </a:ext>
            </a:extLst>
          </p:cNvPr>
          <p:cNvSpPr/>
          <p:nvPr/>
        </p:nvSpPr>
        <p:spPr>
          <a:xfrm>
            <a:off x="9642951" y="2083243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2" name="爆発: 8 pt 11">
            <a:extLst>
              <a:ext uri="{FF2B5EF4-FFF2-40B4-BE49-F238E27FC236}">
                <a16:creationId xmlns:a16="http://schemas.microsoft.com/office/drawing/2014/main" id="{42779C44-1F36-40AF-9B8E-70C741E31D26}"/>
              </a:ext>
            </a:extLst>
          </p:cNvPr>
          <p:cNvSpPr/>
          <p:nvPr/>
        </p:nvSpPr>
        <p:spPr>
          <a:xfrm>
            <a:off x="1504271" y="3534006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4AC6E861-39F3-413D-8A8E-953A6D6A368E}"/>
              </a:ext>
            </a:extLst>
          </p:cNvPr>
          <p:cNvSpPr/>
          <p:nvPr/>
        </p:nvSpPr>
        <p:spPr>
          <a:xfrm>
            <a:off x="9820990" y="3763571"/>
            <a:ext cx="632667" cy="576601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7C310DA4-361C-4008-848E-92934E803A34}"/>
              </a:ext>
            </a:extLst>
          </p:cNvPr>
          <p:cNvSpPr/>
          <p:nvPr/>
        </p:nvSpPr>
        <p:spPr>
          <a:xfrm>
            <a:off x="7218622" y="5236949"/>
            <a:ext cx="632667" cy="576601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60469137-779D-4F96-96C4-F1AAC311E1B0}"/>
              </a:ext>
            </a:extLst>
          </p:cNvPr>
          <p:cNvSpPr/>
          <p:nvPr/>
        </p:nvSpPr>
        <p:spPr>
          <a:xfrm rot="1483495">
            <a:off x="5711011" y="3680360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02005141-E834-462C-8FFE-A4DF64B24A85}"/>
              </a:ext>
            </a:extLst>
          </p:cNvPr>
          <p:cNvSpPr/>
          <p:nvPr/>
        </p:nvSpPr>
        <p:spPr>
          <a:xfrm rot="20293777">
            <a:off x="8262911" y="1549155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5240B929-C513-43EE-98D4-8F8A3BB6F794}"/>
              </a:ext>
            </a:extLst>
          </p:cNvPr>
          <p:cNvSpPr/>
          <p:nvPr/>
        </p:nvSpPr>
        <p:spPr>
          <a:xfrm rot="638854">
            <a:off x="8336854" y="2459175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C5B62F2F-9559-40C0-B353-E33E14FE4063}"/>
              </a:ext>
            </a:extLst>
          </p:cNvPr>
          <p:cNvSpPr/>
          <p:nvPr/>
        </p:nvSpPr>
        <p:spPr>
          <a:xfrm>
            <a:off x="8486765" y="3985460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DB56B88F-F20D-4833-8DE8-40C49A4C4143}"/>
              </a:ext>
            </a:extLst>
          </p:cNvPr>
          <p:cNvSpPr/>
          <p:nvPr/>
        </p:nvSpPr>
        <p:spPr>
          <a:xfrm rot="20293777">
            <a:off x="5641564" y="2631343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5A065614-1A07-4C01-9780-EC879ECFD732}"/>
              </a:ext>
            </a:extLst>
          </p:cNvPr>
          <p:cNvSpPr/>
          <p:nvPr/>
        </p:nvSpPr>
        <p:spPr>
          <a:xfrm rot="1039604">
            <a:off x="5866501" y="5116406"/>
            <a:ext cx="978408" cy="241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1FB7FABD-7727-4A0F-AD43-EA38E6972FC9}"/>
              </a:ext>
            </a:extLst>
          </p:cNvPr>
          <p:cNvSpPr/>
          <p:nvPr/>
        </p:nvSpPr>
        <p:spPr>
          <a:xfrm rot="21221916">
            <a:off x="2928380" y="3439870"/>
            <a:ext cx="978408" cy="188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3BE4EE33-55B2-4B63-8F0B-344265B4037F}"/>
              </a:ext>
            </a:extLst>
          </p:cNvPr>
          <p:cNvSpPr/>
          <p:nvPr/>
        </p:nvSpPr>
        <p:spPr>
          <a:xfrm rot="1412752">
            <a:off x="2835406" y="4556043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CEA971-2253-47DA-BED7-0873B10A368E}"/>
              </a:ext>
            </a:extLst>
          </p:cNvPr>
          <p:cNvSpPr txBox="1"/>
          <p:nvPr/>
        </p:nvSpPr>
        <p:spPr>
          <a:xfrm>
            <a:off x="8329902" y="512129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2">
                    <a:lumMod val="75000"/>
                  </a:schemeClr>
                </a:solidFill>
              </a:rPr>
              <a:t>毎日古い細胞が死ぬ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C71BCB2-93C8-44DB-BB56-E927C9DC183A}"/>
              </a:ext>
            </a:extLst>
          </p:cNvPr>
          <p:cNvSpPr txBox="1"/>
          <p:nvPr/>
        </p:nvSpPr>
        <p:spPr>
          <a:xfrm>
            <a:off x="1342417" y="1595051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</a:rPr>
              <a:t>毎日新しい細胞が生まれる</a:t>
            </a:r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A234436C-0E75-5AFA-9305-1AC3B088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DD39849-9D5A-1AE1-95A5-C2807FDCDFAD}"/>
              </a:ext>
            </a:extLst>
          </p:cNvPr>
          <p:cNvSpPr txBox="1"/>
          <p:nvPr/>
        </p:nvSpPr>
        <p:spPr>
          <a:xfrm>
            <a:off x="4576640" y="6042088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4452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29"/>
    </mc:Choice>
    <mc:Fallback xmlns="">
      <p:transition spd="slow" advTm="5952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図１ ． 遺伝子情報に基づくがんの個別化治療">
            <a:extLst>
              <a:ext uri="{FF2B5EF4-FFF2-40B4-BE49-F238E27FC236}">
                <a16:creationId xmlns:a16="http://schemas.microsoft.com/office/drawing/2014/main" id="{521BEC08-7832-435C-B068-04E2D14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251051"/>
            <a:ext cx="11338560" cy="61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FBB347-1B09-965A-B25E-E51C2F74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AE3A6A-B8B3-2391-3DCC-15D2B8ECE52B}"/>
              </a:ext>
            </a:extLst>
          </p:cNvPr>
          <p:cNvSpPr txBox="1"/>
          <p:nvPr/>
        </p:nvSpPr>
        <p:spPr>
          <a:xfrm>
            <a:off x="4338734" y="6294503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8375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1"/>
    </mc:Choice>
    <mc:Fallback xmlns="">
      <p:transition spd="slow" advTm="2553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図２　がんリスクを減らす健康習慣の図">
            <a:extLst>
              <a:ext uri="{FF2B5EF4-FFF2-40B4-BE49-F238E27FC236}">
                <a16:creationId xmlns:a16="http://schemas.microsoft.com/office/drawing/2014/main" id="{45D01229-3C8E-45C3-BC03-6C74FAC8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0" y="132080"/>
            <a:ext cx="8991599" cy="66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350AA-3653-B57E-5147-4B1C2FF7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EECA21-D455-0D0C-C7F2-73B7F5DAD859}"/>
              </a:ext>
            </a:extLst>
          </p:cNvPr>
          <p:cNvSpPr txBox="1"/>
          <p:nvPr/>
        </p:nvSpPr>
        <p:spPr>
          <a:xfrm>
            <a:off x="720824" y="6193998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2404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2"/>
    </mc:Choice>
    <mc:Fallback xmlns="">
      <p:transition spd="slow" advTm="3491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図４　BMI値と死亡リスクとの関連（日本の7つのコホート研究のプール解析 ）の図">
            <a:extLst>
              <a:ext uri="{FF2B5EF4-FFF2-40B4-BE49-F238E27FC236}">
                <a16:creationId xmlns:a16="http://schemas.microsoft.com/office/drawing/2014/main" id="{B01CF213-A4F7-4B7A-AECB-9E57F25D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" y="171450"/>
            <a:ext cx="12054606" cy="61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8D57F4-E51F-EE4E-466F-E5F9CF46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EA226-476B-D75F-0DC2-E5A61FA3622F}"/>
              </a:ext>
            </a:extLst>
          </p:cNvPr>
          <p:cNvSpPr txBox="1"/>
          <p:nvPr/>
        </p:nvSpPr>
        <p:spPr>
          <a:xfrm>
            <a:off x="4516016" y="6273024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906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4"/>
    </mc:Choice>
    <mc:Fallback xmlns="">
      <p:transition spd="slow" advTm="1517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自分のBMIを計算してみよう図">
            <a:extLst>
              <a:ext uri="{FF2B5EF4-FFF2-40B4-BE49-F238E27FC236}">
                <a16:creationId xmlns:a16="http://schemas.microsoft.com/office/drawing/2014/main" id="{33048ED6-04AE-41AA-9C92-2EF36A72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2" y="2205355"/>
            <a:ext cx="9781308" cy="35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2E53D4-5273-4A56-AD86-FA8E7B4F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524" y="404469"/>
            <a:ext cx="6210301" cy="929031"/>
          </a:xfrm>
        </p:spPr>
        <p:txBody>
          <a:bodyPr/>
          <a:lstStyle/>
          <a:p>
            <a:r>
              <a:rPr kumimoji="1" lang="ja-JP" altLang="en-US" dirty="0"/>
              <a:t>適正体重ががん予防</a:t>
            </a:r>
          </a:p>
        </p:txBody>
      </p:sp>
      <p:sp>
        <p:nvSpPr>
          <p:cNvPr id="3" name="星: 5 pt 2">
            <a:extLst>
              <a:ext uri="{FF2B5EF4-FFF2-40B4-BE49-F238E27FC236}">
                <a16:creationId xmlns:a16="http://schemas.microsoft.com/office/drawing/2014/main" id="{E4CF2430-A87A-4394-BDF5-93AE0FC302A1}"/>
              </a:ext>
            </a:extLst>
          </p:cNvPr>
          <p:cNvSpPr/>
          <p:nvPr/>
        </p:nvSpPr>
        <p:spPr>
          <a:xfrm>
            <a:off x="8515350" y="2667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星: 5 pt 4">
            <a:extLst>
              <a:ext uri="{FF2B5EF4-FFF2-40B4-BE49-F238E27FC236}">
                <a16:creationId xmlns:a16="http://schemas.microsoft.com/office/drawing/2014/main" id="{AC3B9543-FFC6-4EB6-B881-B45B522BA285}"/>
              </a:ext>
            </a:extLst>
          </p:cNvPr>
          <p:cNvSpPr/>
          <p:nvPr/>
        </p:nvSpPr>
        <p:spPr>
          <a:xfrm>
            <a:off x="1762124" y="39560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F2F91C-E8DA-D418-B33A-EA60A5A1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466827-9B93-43D3-86CD-EFC0B862636A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7254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6"/>
    </mc:Choice>
    <mc:Fallback xmlns="">
      <p:transition spd="slow" advTm="1524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24215E8-6686-5C30-D13F-F1774307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AEF281-227B-4EEF-BCA9-138E8E2C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50" y="337495"/>
            <a:ext cx="7812050" cy="1005530"/>
          </a:xfrm>
        </p:spPr>
        <p:txBody>
          <a:bodyPr/>
          <a:lstStyle/>
          <a:p>
            <a:r>
              <a:rPr kumimoji="1" lang="ja-JP" altLang="en-US" dirty="0"/>
              <a:t>身近にあるがんのはなし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CAB6F6-B94A-46EB-86DB-89E03370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507" y="2080792"/>
            <a:ext cx="612435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★感じたことを書いてみよう</a:t>
            </a:r>
          </a:p>
        </p:txBody>
      </p:sp>
      <p:sp>
        <p:nvSpPr>
          <p:cNvPr id="4" name="星: 4 pt 3">
            <a:extLst>
              <a:ext uri="{FF2B5EF4-FFF2-40B4-BE49-F238E27FC236}">
                <a16:creationId xmlns:a16="http://schemas.microsoft.com/office/drawing/2014/main" id="{DD3E54AE-7CB2-44A6-BC34-569372D4866F}"/>
              </a:ext>
            </a:extLst>
          </p:cNvPr>
          <p:cNvSpPr/>
          <p:nvPr/>
        </p:nvSpPr>
        <p:spPr>
          <a:xfrm>
            <a:off x="1309687" y="44021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星: 4 pt 4">
            <a:extLst>
              <a:ext uri="{FF2B5EF4-FFF2-40B4-BE49-F238E27FC236}">
                <a16:creationId xmlns:a16="http://schemas.microsoft.com/office/drawing/2014/main" id="{D7B6F725-1D1F-4B5E-ABF4-06D986EC95E1}"/>
              </a:ext>
            </a:extLst>
          </p:cNvPr>
          <p:cNvSpPr/>
          <p:nvPr/>
        </p:nvSpPr>
        <p:spPr>
          <a:xfrm>
            <a:off x="9053513" y="42862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C1B535-AD93-8677-FB50-3630FBAB2039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871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5"/>
    </mc:Choice>
    <mc:Fallback xmlns="">
      <p:transition spd="slow" advTm="1762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B34AB1-319D-4518-B07D-E429D7E0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93" y="864704"/>
            <a:ext cx="4327700" cy="546652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713E754-68F6-435A-9047-201B41EA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413994"/>
            <a:ext cx="6258339" cy="1371600"/>
          </a:xfrm>
        </p:spPr>
        <p:txBody>
          <a:bodyPr/>
          <a:lstStyle/>
          <a:p>
            <a:r>
              <a:rPr kumimoji="1" lang="ja-JP" altLang="en-US" dirty="0"/>
              <a:t>親ががんになったら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0C15D1F-163B-4714-9CC5-34A1827DF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35" y="3210338"/>
            <a:ext cx="6144040" cy="312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★がんについて知りたい？！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★親の気持ちを知りたい？！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★子供にして欲しい事は何？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★治って欲しい！！</a:t>
            </a:r>
            <a:endParaRPr lang="en-US" altLang="ja-JP" sz="36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74730F-2C8E-C21E-A68E-6A97F197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95B343-8022-6054-0319-45AD2F660758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5693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4"/>
    </mc:Choice>
    <mc:Fallback xmlns="">
      <p:transition spd="slow" advTm="3715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こんな人がyYoungケアラーです">
            <a:extLst>
              <a:ext uri="{FF2B5EF4-FFF2-40B4-BE49-F238E27FC236}">
                <a16:creationId xmlns:a16="http://schemas.microsoft.com/office/drawing/2014/main" id="{8D956F67-AE42-430B-A676-04BC2E99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63" y="320040"/>
            <a:ext cx="6374674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縦書きタイトル 4">
            <a:extLst>
              <a:ext uri="{FF2B5EF4-FFF2-40B4-BE49-F238E27FC236}">
                <a16:creationId xmlns:a16="http://schemas.microsoft.com/office/drawing/2014/main" id="{61A11A46-9DF5-48C9-9A5B-E7E80E32C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27178" y="800100"/>
            <a:ext cx="2362200" cy="5257800"/>
          </a:xfrm>
        </p:spPr>
        <p:txBody>
          <a:bodyPr/>
          <a:lstStyle/>
          <a:p>
            <a:r>
              <a:rPr lang="ja-JP" altLang="en-US" dirty="0"/>
              <a:t>ヤングケアラー</a:t>
            </a:r>
            <a:br>
              <a:rPr lang="en-US" altLang="ja-JP" dirty="0"/>
            </a:br>
            <a:r>
              <a:rPr lang="ja-JP" altLang="en-US" dirty="0"/>
              <a:t>知ってますか？</a:t>
            </a:r>
          </a:p>
        </p:txBody>
      </p:sp>
      <p:sp>
        <p:nvSpPr>
          <p:cNvPr id="7" name="四角形: 1 つの角を丸める 6">
            <a:extLst>
              <a:ext uri="{FF2B5EF4-FFF2-40B4-BE49-F238E27FC236}">
                <a16:creationId xmlns:a16="http://schemas.microsoft.com/office/drawing/2014/main" id="{8BB9367D-389E-4BC5-82F3-569819BE84ED}"/>
              </a:ext>
            </a:extLst>
          </p:cNvPr>
          <p:cNvSpPr/>
          <p:nvPr/>
        </p:nvSpPr>
        <p:spPr>
          <a:xfrm>
            <a:off x="815109" y="590034"/>
            <a:ext cx="1515291" cy="5257800"/>
          </a:xfrm>
          <a:prstGeom prst="round1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0402F8-A054-4737-9C3E-222893E2E91F}"/>
              </a:ext>
            </a:extLst>
          </p:cNvPr>
          <p:cNvSpPr txBox="1"/>
          <p:nvPr/>
        </p:nvSpPr>
        <p:spPr>
          <a:xfrm>
            <a:off x="1172644" y="800100"/>
            <a:ext cx="800219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000" dirty="0"/>
              <a:t>頑張ってる子ども達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6BD88C-6C95-1556-B5F7-9B9FA477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EBC372-28F9-318B-9750-81AA2C6C006F}"/>
              </a:ext>
            </a:extLst>
          </p:cNvPr>
          <p:cNvSpPr txBox="1"/>
          <p:nvPr/>
        </p:nvSpPr>
        <p:spPr>
          <a:xfrm>
            <a:off x="5262465" y="6168628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0801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4"/>
    </mc:Choice>
    <mc:Fallback xmlns="">
      <p:transition spd="slow" advTm="41674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8BC174-87D9-EC17-D862-46B3F0BF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0B796F-39C6-4D20-933A-A3A7F57F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297" y="202474"/>
            <a:ext cx="6731726" cy="1156063"/>
          </a:xfrm>
        </p:spPr>
        <p:txBody>
          <a:bodyPr/>
          <a:lstStyle/>
          <a:p>
            <a:r>
              <a:rPr lang="ja-JP" altLang="en-US" dirty="0"/>
              <a:t>病気の親を支える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81A168-711E-42DE-9012-084BA53E8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087" y="2093322"/>
            <a:ext cx="4232364" cy="40102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</a:rPr>
              <a:t>＊食事の準備</a:t>
            </a:r>
            <a:endParaRPr lang="en-US" altLang="ja-JP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</a:rPr>
              <a:t>＊洗濯</a:t>
            </a:r>
            <a:endParaRPr lang="en-US" altLang="ja-JP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</a:rPr>
              <a:t>＊兄弟の世話</a:t>
            </a:r>
            <a:endParaRPr lang="en-US" altLang="ja-JP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</a:rPr>
              <a:t>＊祖父母の介護</a:t>
            </a:r>
            <a:endParaRPr lang="en-US" altLang="ja-JP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、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/>
              <a:t>1</a:t>
            </a:r>
            <a:r>
              <a:rPr lang="ja-JP" altLang="en-US" sz="2800" dirty="0"/>
              <a:t>日</a:t>
            </a:r>
            <a:r>
              <a:rPr lang="en-US" altLang="ja-JP" sz="2800" dirty="0"/>
              <a:t>7</a:t>
            </a:r>
            <a:r>
              <a:rPr lang="ja-JP" altLang="en-US" sz="2800" dirty="0"/>
              <a:t>時間以上お手伝いする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子供が約</a:t>
            </a:r>
            <a:r>
              <a:rPr lang="en-US" altLang="ja-JP" sz="2800" dirty="0"/>
              <a:t>10</a:t>
            </a:r>
            <a:r>
              <a:rPr lang="ja-JP" altLang="en-US" sz="2800" dirty="0"/>
              <a:t>％いる</a:t>
            </a:r>
            <a:endParaRPr lang="en-US" altLang="ja-JP" sz="2800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80F44A-7768-418C-8775-3B9965168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1268" y="1822269"/>
            <a:ext cx="6505303" cy="4552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/>
              <a:t>　やりたいことが出来ない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＊自分の時間が取れない</a:t>
            </a:r>
            <a:r>
              <a:rPr lang="en-US" altLang="ja-JP" sz="2800" dirty="0"/>
              <a:t>20.1</a:t>
            </a:r>
            <a:r>
              <a:rPr lang="ja-JP" altLang="en-US" sz="2800" dirty="0"/>
              <a:t>％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＊宿題や勉強の時間が取れない</a:t>
            </a:r>
            <a:r>
              <a:rPr lang="en-US" altLang="ja-JP" sz="2800" dirty="0"/>
              <a:t>16</a:t>
            </a:r>
            <a:r>
              <a:rPr lang="ja-JP" altLang="en-US" sz="2800" dirty="0"/>
              <a:t>％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＊睡眠が十分にとれない</a:t>
            </a:r>
            <a:r>
              <a:rPr lang="en-US" altLang="ja-JP" sz="2800" dirty="0"/>
              <a:t>8.5</a:t>
            </a:r>
            <a:r>
              <a:rPr lang="ja-JP" altLang="en-US" sz="2800" dirty="0"/>
              <a:t>％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＊友人と遊べない</a:t>
            </a:r>
            <a:r>
              <a:rPr lang="en-US" altLang="ja-JP" sz="2800" dirty="0"/>
              <a:t>8.5</a:t>
            </a:r>
            <a:r>
              <a:rPr lang="ja-JP" altLang="en-US" sz="2800" dirty="0"/>
              <a:t>％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＊進路変更を考える</a:t>
            </a:r>
            <a:r>
              <a:rPr lang="en-US" altLang="ja-JP" sz="2800" dirty="0"/>
              <a:t>4.1</a:t>
            </a:r>
            <a:r>
              <a:rPr lang="ja-JP" altLang="en-US" sz="2800" dirty="0"/>
              <a:t>％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＊学校に行きたくてもいけない</a:t>
            </a:r>
            <a:r>
              <a:rPr lang="en-US" altLang="ja-JP" sz="2800" dirty="0"/>
              <a:t>1.6</a:t>
            </a:r>
            <a:r>
              <a:rPr lang="ja-JP" altLang="en-US" sz="2800" dirty="0"/>
              <a:t>％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＊特にない</a:t>
            </a:r>
            <a:r>
              <a:rPr lang="en-US" altLang="ja-JP" sz="2800" dirty="0"/>
              <a:t>58</a:t>
            </a:r>
            <a:r>
              <a:rPr lang="ja-JP" altLang="en-US" sz="2800" dirty="0"/>
              <a:t>％</a:t>
            </a:r>
          </a:p>
        </p:txBody>
      </p:sp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62297A7C-F3D7-47BB-A330-58AB14C2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4" y="277583"/>
            <a:ext cx="1436914" cy="14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0E1C3D-E912-733D-EF1F-DD4F5B200D60}"/>
              </a:ext>
            </a:extLst>
          </p:cNvPr>
          <p:cNvSpPr txBox="1"/>
          <p:nvPr/>
        </p:nvSpPr>
        <p:spPr>
          <a:xfrm>
            <a:off x="4663751" y="6139055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0479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19"/>
    </mc:Choice>
    <mc:Fallback xmlns="">
      <p:transition spd="slow" advTm="76519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F410C5-E51C-490C-8385-A1F85E7A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57175"/>
            <a:ext cx="11715750" cy="6391275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15FBE2-2105-4CA6-90BE-FB451F12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A86DBB-8289-478B-FC2B-42C259AA5BEA}"/>
              </a:ext>
            </a:extLst>
          </p:cNvPr>
          <p:cNvSpPr txBox="1"/>
          <p:nvPr/>
        </p:nvSpPr>
        <p:spPr>
          <a:xfrm>
            <a:off x="4713013" y="6378664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3020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7"/>
    </mc:Choice>
    <mc:Fallback xmlns="">
      <p:transition spd="slow" advTm="30627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9B3194-D096-431F-8CE9-1EB847AC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8" y="389075"/>
            <a:ext cx="10277475" cy="1946363"/>
          </a:xfrm>
        </p:spPr>
        <p:txBody>
          <a:bodyPr>
            <a:normAutofit fontScale="90000"/>
          </a:bodyPr>
          <a:lstStyle/>
          <a:p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　　　当事者意識を持つこと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もしも：想像して気持ちを書いてみよう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BF425E-72DE-4AF1-871D-7E96733B6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971" y="3899262"/>
            <a:ext cx="4754880" cy="169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★もし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私ががんになったら</a:t>
            </a:r>
            <a:endParaRPr kumimoji="1" lang="ja-JP" altLang="en-US" sz="36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575C4B-C285-4841-B13C-47835E8A4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2605" y="3899262"/>
            <a:ext cx="6336846" cy="169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★もしお母さん、お父さんががんになったら</a:t>
            </a:r>
          </a:p>
        </p:txBody>
      </p:sp>
      <p:sp>
        <p:nvSpPr>
          <p:cNvPr id="5" name="星: 5 pt 4">
            <a:extLst>
              <a:ext uri="{FF2B5EF4-FFF2-40B4-BE49-F238E27FC236}">
                <a16:creationId xmlns:a16="http://schemas.microsoft.com/office/drawing/2014/main" id="{71365B2F-DCDC-4A9A-9192-4C7D9FE0DA60}"/>
              </a:ext>
            </a:extLst>
          </p:cNvPr>
          <p:cNvSpPr/>
          <p:nvPr/>
        </p:nvSpPr>
        <p:spPr>
          <a:xfrm>
            <a:off x="1187358" y="54301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54E29C6B-9A46-4BE4-A78E-0D83AB359471}"/>
              </a:ext>
            </a:extLst>
          </p:cNvPr>
          <p:cNvSpPr/>
          <p:nvPr/>
        </p:nvSpPr>
        <p:spPr>
          <a:xfrm>
            <a:off x="8290560" y="4907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241FD72D-0328-4CE5-861D-7DD84FA78F93}"/>
              </a:ext>
            </a:extLst>
          </p:cNvPr>
          <p:cNvSpPr/>
          <p:nvPr/>
        </p:nvSpPr>
        <p:spPr>
          <a:xfrm>
            <a:off x="391886" y="3213463"/>
            <a:ext cx="4754880" cy="3101524"/>
          </a:xfrm>
          <a:prstGeom prst="cloud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9444FAC3-58C0-4035-9824-4E4A4B9C7ABC}"/>
              </a:ext>
            </a:extLst>
          </p:cNvPr>
          <p:cNvSpPr/>
          <p:nvPr/>
        </p:nvSpPr>
        <p:spPr>
          <a:xfrm>
            <a:off x="5354411" y="2954384"/>
            <a:ext cx="6585040" cy="3101524"/>
          </a:xfrm>
          <a:prstGeom prst="cloud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4F422C14-0A47-477E-8830-106C7833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27A0A4-279C-C350-9010-B0AEAD5EFB38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03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7"/>
    </mc:Choice>
    <mc:Fallback xmlns="">
      <p:transition spd="slow" advTm="326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3162D-AF82-4C8F-8F92-83CDA6FF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39" y="343693"/>
            <a:ext cx="8677275" cy="832757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がん細胞は毎日生まれている</a:t>
            </a:r>
            <a:endParaRPr kumimoji="1" lang="ja-JP" altLang="en-US" sz="4000" dirty="0"/>
          </a:p>
        </p:txBody>
      </p:sp>
      <p:sp>
        <p:nvSpPr>
          <p:cNvPr id="6" name="爆発: 8 pt 5">
            <a:extLst>
              <a:ext uri="{FF2B5EF4-FFF2-40B4-BE49-F238E27FC236}">
                <a16:creationId xmlns:a16="http://schemas.microsoft.com/office/drawing/2014/main" id="{0A65A963-3CD3-47DC-A4E0-4917C75552E2}"/>
              </a:ext>
            </a:extLst>
          </p:cNvPr>
          <p:cNvSpPr/>
          <p:nvPr/>
        </p:nvSpPr>
        <p:spPr>
          <a:xfrm>
            <a:off x="9261671" y="685800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7" name="爆発: 8 pt 6">
            <a:extLst>
              <a:ext uri="{FF2B5EF4-FFF2-40B4-BE49-F238E27FC236}">
                <a16:creationId xmlns:a16="http://schemas.microsoft.com/office/drawing/2014/main" id="{D66AA2DA-B597-4D92-8AC6-DFA554E6571E}"/>
              </a:ext>
            </a:extLst>
          </p:cNvPr>
          <p:cNvSpPr/>
          <p:nvPr/>
        </p:nvSpPr>
        <p:spPr>
          <a:xfrm>
            <a:off x="6938963" y="3480372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8" name="爆発: 8 pt 7">
            <a:extLst>
              <a:ext uri="{FF2B5EF4-FFF2-40B4-BE49-F238E27FC236}">
                <a16:creationId xmlns:a16="http://schemas.microsoft.com/office/drawing/2014/main" id="{7EC2F7AB-95E2-44F9-88D2-3950F77F1399}"/>
              </a:ext>
            </a:extLst>
          </p:cNvPr>
          <p:cNvSpPr/>
          <p:nvPr/>
        </p:nvSpPr>
        <p:spPr>
          <a:xfrm>
            <a:off x="4260396" y="4340172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9" name="爆発: 8 pt 8">
            <a:extLst>
              <a:ext uri="{FF2B5EF4-FFF2-40B4-BE49-F238E27FC236}">
                <a16:creationId xmlns:a16="http://schemas.microsoft.com/office/drawing/2014/main" id="{D3E5589E-2BD0-4F04-B39F-2C56B1EBD0D3}"/>
              </a:ext>
            </a:extLst>
          </p:cNvPr>
          <p:cNvSpPr/>
          <p:nvPr/>
        </p:nvSpPr>
        <p:spPr>
          <a:xfrm>
            <a:off x="4221617" y="2631059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0" name="爆発: 8 pt 9">
            <a:extLst>
              <a:ext uri="{FF2B5EF4-FFF2-40B4-BE49-F238E27FC236}">
                <a16:creationId xmlns:a16="http://schemas.microsoft.com/office/drawing/2014/main" id="{89F1622A-B04A-4A28-9908-05BA0CD65361}"/>
              </a:ext>
            </a:extLst>
          </p:cNvPr>
          <p:cNvSpPr/>
          <p:nvPr/>
        </p:nvSpPr>
        <p:spPr>
          <a:xfrm>
            <a:off x="6817179" y="1723795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1" name="爆発: 8 pt 10">
            <a:extLst>
              <a:ext uri="{FF2B5EF4-FFF2-40B4-BE49-F238E27FC236}">
                <a16:creationId xmlns:a16="http://schemas.microsoft.com/office/drawing/2014/main" id="{B12DCD0B-545A-4E05-929C-24745D46DE39}"/>
              </a:ext>
            </a:extLst>
          </p:cNvPr>
          <p:cNvSpPr/>
          <p:nvPr/>
        </p:nvSpPr>
        <p:spPr>
          <a:xfrm>
            <a:off x="9642951" y="2083243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2" name="爆発: 8 pt 11">
            <a:extLst>
              <a:ext uri="{FF2B5EF4-FFF2-40B4-BE49-F238E27FC236}">
                <a16:creationId xmlns:a16="http://schemas.microsoft.com/office/drawing/2014/main" id="{42779C44-1F36-40AF-9B8E-70C741E31D26}"/>
              </a:ext>
            </a:extLst>
          </p:cNvPr>
          <p:cNvSpPr/>
          <p:nvPr/>
        </p:nvSpPr>
        <p:spPr>
          <a:xfrm>
            <a:off x="1504271" y="3534006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60469137-779D-4F96-96C4-F1AAC311E1B0}"/>
              </a:ext>
            </a:extLst>
          </p:cNvPr>
          <p:cNvSpPr/>
          <p:nvPr/>
        </p:nvSpPr>
        <p:spPr>
          <a:xfrm rot="1483495">
            <a:off x="5711011" y="3680360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02005141-E834-462C-8FFE-A4DF64B24A85}"/>
              </a:ext>
            </a:extLst>
          </p:cNvPr>
          <p:cNvSpPr/>
          <p:nvPr/>
        </p:nvSpPr>
        <p:spPr>
          <a:xfrm rot="20293777">
            <a:off x="8262911" y="1549155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5240B929-C513-43EE-98D4-8F8A3BB6F794}"/>
              </a:ext>
            </a:extLst>
          </p:cNvPr>
          <p:cNvSpPr/>
          <p:nvPr/>
        </p:nvSpPr>
        <p:spPr>
          <a:xfrm rot="638854">
            <a:off x="8336854" y="2459175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C5B62F2F-9559-40C0-B353-E33E14FE4063}"/>
              </a:ext>
            </a:extLst>
          </p:cNvPr>
          <p:cNvSpPr/>
          <p:nvPr/>
        </p:nvSpPr>
        <p:spPr>
          <a:xfrm>
            <a:off x="8486765" y="3985460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DB56B88F-F20D-4833-8DE8-40C49A4C4143}"/>
              </a:ext>
            </a:extLst>
          </p:cNvPr>
          <p:cNvSpPr/>
          <p:nvPr/>
        </p:nvSpPr>
        <p:spPr>
          <a:xfrm rot="20293777">
            <a:off x="5641564" y="2631343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5A065614-1A07-4C01-9780-EC879ECFD732}"/>
              </a:ext>
            </a:extLst>
          </p:cNvPr>
          <p:cNvSpPr/>
          <p:nvPr/>
        </p:nvSpPr>
        <p:spPr>
          <a:xfrm rot="1039604">
            <a:off x="5866501" y="5116406"/>
            <a:ext cx="978408" cy="241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1FB7FABD-7727-4A0F-AD43-EA38E6972FC9}"/>
              </a:ext>
            </a:extLst>
          </p:cNvPr>
          <p:cNvSpPr/>
          <p:nvPr/>
        </p:nvSpPr>
        <p:spPr>
          <a:xfrm rot="21221916">
            <a:off x="2928380" y="3439870"/>
            <a:ext cx="978408" cy="188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3BE4EE33-55B2-4B63-8F0B-344265B4037F}"/>
              </a:ext>
            </a:extLst>
          </p:cNvPr>
          <p:cNvSpPr/>
          <p:nvPr/>
        </p:nvSpPr>
        <p:spPr>
          <a:xfrm rot="1412752">
            <a:off x="2835406" y="4556043"/>
            <a:ext cx="978408" cy="1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爆発: 8 pt 23">
            <a:extLst>
              <a:ext uri="{FF2B5EF4-FFF2-40B4-BE49-F238E27FC236}">
                <a16:creationId xmlns:a16="http://schemas.microsoft.com/office/drawing/2014/main" id="{B5C57C1D-A41F-4DE1-86DD-2FDE4EA23848}"/>
              </a:ext>
            </a:extLst>
          </p:cNvPr>
          <p:cNvSpPr/>
          <p:nvPr/>
        </p:nvSpPr>
        <p:spPr>
          <a:xfrm>
            <a:off x="7027873" y="4976181"/>
            <a:ext cx="1191986" cy="1143000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25" name="爆発: 8 pt 24">
            <a:extLst>
              <a:ext uri="{FF2B5EF4-FFF2-40B4-BE49-F238E27FC236}">
                <a16:creationId xmlns:a16="http://schemas.microsoft.com/office/drawing/2014/main" id="{9C8C0038-17C6-49C9-82C3-F1E5F35E5389}"/>
              </a:ext>
            </a:extLst>
          </p:cNvPr>
          <p:cNvSpPr/>
          <p:nvPr/>
        </p:nvSpPr>
        <p:spPr>
          <a:xfrm>
            <a:off x="9795351" y="2235643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26" name="爆発: 8 pt 25">
            <a:extLst>
              <a:ext uri="{FF2B5EF4-FFF2-40B4-BE49-F238E27FC236}">
                <a16:creationId xmlns:a16="http://schemas.microsoft.com/office/drawing/2014/main" id="{C094563F-6270-46BB-B1E7-FD4F2EB407DC}"/>
              </a:ext>
            </a:extLst>
          </p:cNvPr>
          <p:cNvSpPr/>
          <p:nvPr/>
        </p:nvSpPr>
        <p:spPr>
          <a:xfrm>
            <a:off x="9947751" y="2388043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27" name="爆発: 8 pt 26">
            <a:extLst>
              <a:ext uri="{FF2B5EF4-FFF2-40B4-BE49-F238E27FC236}">
                <a16:creationId xmlns:a16="http://schemas.microsoft.com/office/drawing/2014/main" id="{5CADE9C6-0405-493D-9A47-C492EC4F1C74}"/>
              </a:ext>
            </a:extLst>
          </p:cNvPr>
          <p:cNvSpPr/>
          <p:nvPr/>
        </p:nvSpPr>
        <p:spPr>
          <a:xfrm>
            <a:off x="9795351" y="3860171"/>
            <a:ext cx="1191986" cy="1143000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1221E1-9865-4D63-AE61-2236574A09B3}"/>
              </a:ext>
            </a:extLst>
          </p:cNvPr>
          <p:cNvSpPr txBox="1"/>
          <p:nvPr/>
        </p:nvSpPr>
        <p:spPr>
          <a:xfrm>
            <a:off x="9877364" y="514763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コピーミス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A89E022-6C0E-43EB-954F-105A819C92EE}"/>
              </a:ext>
            </a:extLst>
          </p:cNvPr>
          <p:cNvSpPr txBox="1"/>
          <p:nvPr/>
        </p:nvSpPr>
        <p:spPr>
          <a:xfrm>
            <a:off x="8193574" y="580286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コピーミス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9BD2D1-893F-4557-8108-6336789097A1}"/>
              </a:ext>
            </a:extLst>
          </p:cNvPr>
          <p:cNvSpPr txBox="1"/>
          <p:nvPr/>
        </p:nvSpPr>
        <p:spPr>
          <a:xfrm>
            <a:off x="884317" y="1519764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コピーミスも毎日生まれている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3DBB4501-6081-E4C2-C31C-835A6DF1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59B6BA0-FB49-5DC3-1FCE-BDE91EB3551E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7848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32"/>
    </mc:Choice>
    <mc:Fallback xmlns="">
      <p:transition spd="slow" advTm="30832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C9696-B82F-440E-8FBC-4D16F74D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37" y="314413"/>
            <a:ext cx="10458994" cy="13716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困ったとき誰に相談すればいいの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CDE39D-BF8E-4DF3-BA8B-BDB3D74D4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78" y="2708734"/>
            <a:ext cx="6792686" cy="256866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200" dirty="0"/>
              <a:t>＊養護教諭の先生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＊学校医の先生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＊スクールソーシャルワーカーさん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＊スクールカウンセラーさん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星: 5 pt 5">
            <a:extLst>
              <a:ext uri="{FF2B5EF4-FFF2-40B4-BE49-F238E27FC236}">
                <a16:creationId xmlns:a16="http://schemas.microsoft.com/office/drawing/2014/main" id="{18352646-358C-48BB-9D8B-197FEDFAB8EA}"/>
              </a:ext>
            </a:extLst>
          </p:cNvPr>
          <p:cNvSpPr/>
          <p:nvPr/>
        </p:nvSpPr>
        <p:spPr>
          <a:xfrm>
            <a:off x="394878" y="40022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: 5 pt 6">
            <a:extLst>
              <a:ext uri="{FF2B5EF4-FFF2-40B4-BE49-F238E27FC236}">
                <a16:creationId xmlns:a16="http://schemas.microsoft.com/office/drawing/2014/main" id="{EDD92424-6464-4565-963C-C004F77FDA2C}"/>
              </a:ext>
            </a:extLst>
          </p:cNvPr>
          <p:cNvSpPr/>
          <p:nvPr/>
        </p:nvSpPr>
        <p:spPr>
          <a:xfrm>
            <a:off x="10882722" y="35078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雲 3">
            <a:extLst>
              <a:ext uri="{FF2B5EF4-FFF2-40B4-BE49-F238E27FC236}">
                <a16:creationId xmlns:a16="http://schemas.microsoft.com/office/drawing/2014/main" id="{B9BD26B9-5D89-4F3C-ADD3-9C40237CA27D}"/>
              </a:ext>
            </a:extLst>
          </p:cNvPr>
          <p:cNvSpPr/>
          <p:nvPr/>
        </p:nvSpPr>
        <p:spPr>
          <a:xfrm>
            <a:off x="5803011" y="2623874"/>
            <a:ext cx="4124760" cy="1056678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93A8F1E0-337A-4792-82EB-E0AE0EC6FC32}"/>
              </a:ext>
            </a:extLst>
          </p:cNvPr>
          <p:cNvSpPr/>
          <p:nvPr/>
        </p:nvSpPr>
        <p:spPr>
          <a:xfrm>
            <a:off x="2964018" y="1589995"/>
            <a:ext cx="3684976" cy="914400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751C59BF-8537-48EC-A634-9ABD14EE63BE}"/>
              </a:ext>
            </a:extLst>
          </p:cNvPr>
          <p:cNvSpPr/>
          <p:nvPr/>
        </p:nvSpPr>
        <p:spPr>
          <a:xfrm>
            <a:off x="7657908" y="3784894"/>
            <a:ext cx="3998513" cy="994956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5CB74562-1D5D-4734-A008-DB0F08B273CB}"/>
              </a:ext>
            </a:extLst>
          </p:cNvPr>
          <p:cNvSpPr/>
          <p:nvPr/>
        </p:nvSpPr>
        <p:spPr>
          <a:xfrm>
            <a:off x="4203490" y="5523239"/>
            <a:ext cx="4535562" cy="1056678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3C73DC-C0D9-49A4-96BA-C602FE3F6350}"/>
              </a:ext>
            </a:extLst>
          </p:cNvPr>
          <p:cNvSpPr txBox="1"/>
          <p:nvPr/>
        </p:nvSpPr>
        <p:spPr>
          <a:xfrm>
            <a:off x="4450432" y="5794562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あなたの気持ちを話してね！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FF5138-CD92-49DC-A5D9-1E1295399891}"/>
              </a:ext>
            </a:extLst>
          </p:cNvPr>
          <p:cNvSpPr txBox="1"/>
          <p:nvPr/>
        </p:nvSpPr>
        <p:spPr>
          <a:xfrm>
            <a:off x="8148938" y="399306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相談窓口を伝えるよ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846B62-955F-4B9C-8746-E45D9D63F68C}"/>
              </a:ext>
            </a:extLst>
          </p:cNvPr>
          <p:cNvSpPr txBox="1"/>
          <p:nvPr/>
        </p:nvSpPr>
        <p:spPr>
          <a:xfrm>
            <a:off x="6096000" y="298272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病気について聞いてね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042D76-6108-4A6E-AD14-11EFC3D8B50E}"/>
              </a:ext>
            </a:extLst>
          </p:cNvPr>
          <p:cNvSpPr txBox="1"/>
          <p:nvPr/>
        </p:nvSpPr>
        <p:spPr>
          <a:xfrm>
            <a:off x="3319353" y="180334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家族の事も話してね</a:t>
            </a:r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22C49DBC-AEA1-5CD8-E600-29F6A124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E1E680-5FA4-F4F7-8BA6-1453C38821FD}"/>
              </a:ext>
            </a:extLst>
          </p:cNvPr>
          <p:cNvSpPr txBox="1"/>
          <p:nvPr/>
        </p:nvSpPr>
        <p:spPr>
          <a:xfrm>
            <a:off x="707195" y="6088442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35142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2"/>
    </mc:Choice>
    <mc:Fallback xmlns="">
      <p:transition spd="slow" advTm="38282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12A7EF-440D-A2EC-067F-1A5D2A51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5638D2-094E-4309-BCAB-F03B7141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617" y="328517"/>
            <a:ext cx="7633253" cy="1156389"/>
          </a:xfrm>
        </p:spPr>
        <p:txBody>
          <a:bodyPr/>
          <a:lstStyle/>
          <a:p>
            <a:r>
              <a:rPr kumimoji="1" lang="ja-JP" altLang="en-US" dirty="0"/>
              <a:t>がんについて学んだこと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3BFE89-F517-4167-B499-8DAF5522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2" y="1983892"/>
            <a:ext cx="10880035" cy="4476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★がんは怖くない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（私たちの体の中に毎日できている）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★がんは予防できる（正しい生活習慣）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★がんは早く見つけると治る（検診を受けよう）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★がんについて話し合おう（一人で悩まない）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★健康について学校医の先生に聞いてみよう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7F3C8A-2CD2-2B73-FC38-A9C9B26AAD34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7476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7"/>
    </mc:Choice>
    <mc:Fallback xmlns="">
      <p:transition spd="slow" advTm="47377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メモ 3">
            <a:extLst>
              <a:ext uri="{FF2B5EF4-FFF2-40B4-BE49-F238E27FC236}">
                <a16:creationId xmlns:a16="http://schemas.microsoft.com/office/drawing/2014/main" id="{3B2A1BFA-D43B-45DE-AB80-10288D41E662}"/>
              </a:ext>
            </a:extLst>
          </p:cNvPr>
          <p:cNvSpPr/>
          <p:nvPr/>
        </p:nvSpPr>
        <p:spPr>
          <a:xfrm>
            <a:off x="1789611" y="209006"/>
            <a:ext cx="8503920" cy="6400800"/>
          </a:xfrm>
          <a:prstGeom prst="foldedCorne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１，今日の話で心に残ったのは</a:t>
            </a:r>
            <a:endParaRPr kumimoji="1" lang="en-US" altLang="ja-JP" sz="3200" dirty="0"/>
          </a:p>
          <a:p>
            <a:r>
              <a:rPr kumimoji="1" lang="ja-JP" altLang="en-US" sz="3200" dirty="0"/>
              <a:t>　　どんなことですか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２，今辛いことはないですか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３，先生に聞きたいことがあれば</a:t>
            </a:r>
            <a:endParaRPr kumimoji="1" lang="en-US" altLang="ja-JP" sz="3200" dirty="0"/>
          </a:p>
          <a:p>
            <a:r>
              <a:rPr kumimoji="1" lang="ja-JP" altLang="en-US" sz="3200" dirty="0"/>
              <a:t>　　書いて下さい。</a:t>
            </a:r>
            <a:endParaRPr kumimoji="1" lang="en-US" altLang="ja-JP" sz="3200" dirty="0"/>
          </a:p>
          <a:p>
            <a:pPr algn="ctr"/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F0C7B7-2291-9CD9-945B-0B31EA8B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104D3B-A172-D323-6B57-172BE67C3370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11249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DE51E0-B154-49E9-A4C4-2E1A4920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7828"/>
            <a:ext cx="8860971" cy="990263"/>
          </a:xfrm>
        </p:spPr>
        <p:txBody>
          <a:bodyPr/>
          <a:lstStyle/>
          <a:p>
            <a:r>
              <a:rPr kumimoji="1" lang="ja-JP" altLang="en-US" dirty="0"/>
              <a:t>がん細胞は毎日生まれている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29084C-6985-4C44-AF9A-E7A8C7885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821" y="1045029"/>
            <a:ext cx="2214561" cy="213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8040C39-88A9-4F13-BCB8-AA902AF8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2" y="1565592"/>
            <a:ext cx="2070100" cy="174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3707EC-D402-4C91-A9D5-2EDA4DDC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64" y="3918784"/>
            <a:ext cx="2070100" cy="262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E628234-05BA-42BD-8317-D7EF44188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02" y="4599509"/>
            <a:ext cx="1889315" cy="19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爆発: 8 pt 7">
            <a:extLst>
              <a:ext uri="{FF2B5EF4-FFF2-40B4-BE49-F238E27FC236}">
                <a16:creationId xmlns:a16="http://schemas.microsoft.com/office/drawing/2014/main" id="{66D5D697-C75D-4392-8F8B-39CAF1F56393}"/>
              </a:ext>
            </a:extLst>
          </p:cNvPr>
          <p:cNvSpPr/>
          <p:nvPr/>
        </p:nvSpPr>
        <p:spPr>
          <a:xfrm>
            <a:off x="3163217" y="3304774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9" name="爆発: 8 pt 8">
            <a:extLst>
              <a:ext uri="{FF2B5EF4-FFF2-40B4-BE49-F238E27FC236}">
                <a16:creationId xmlns:a16="http://schemas.microsoft.com/office/drawing/2014/main" id="{D2225455-D034-4514-A535-2A02CD59946D}"/>
              </a:ext>
            </a:extLst>
          </p:cNvPr>
          <p:cNvSpPr/>
          <p:nvPr/>
        </p:nvSpPr>
        <p:spPr>
          <a:xfrm>
            <a:off x="4763429" y="1929301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0" name="爆発: 8 pt 9">
            <a:extLst>
              <a:ext uri="{FF2B5EF4-FFF2-40B4-BE49-F238E27FC236}">
                <a16:creationId xmlns:a16="http://schemas.microsoft.com/office/drawing/2014/main" id="{A3DD7894-3041-4DA0-BD03-A4C514FB6BCA}"/>
              </a:ext>
            </a:extLst>
          </p:cNvPr>
          <p:cNvSpPr/>
          <p:nvPr/>
        </p:nvSpPr>
        <p:spPr>
          <a:xfrm>
            <a:off x="5590372" y="3173349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1" name="爆発: 8 pt 10">
            <a:extLst>
              <a:ext uri="{FF2B5EF4-FFF2-40B4-BE49-F238E27FC236}">
                <a16:creationId xmlns:a16="http://schemas.microsoft.com/office/drawing/2014/main" id="{800FBF11-6E56-493A-B492-675D706A2084}"/>
              </a:ext>
            </a:extLst>
          </p:cNvPr>
          <p:cNvSpPr/>
          <p:nvPr/>
        </p:nvSpPr>
        <p:spPr>
          <a:xfrm>
            <a:off x="8024662" y="3088630"/>
            <a:ext cx="1191986" cy="1143000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2" name="爆発: 8 pt 11">
            <a:extLst>
              <a:ext uri="{FF2B5EF4-FFF2-40B4-BE49-F238E27FC236}">
                <a16:creationId xmlns:a16="http://schemas.microsoft.com/office/drawing/2014/main" id="{627DEA9A-596F-43CE-B1D4-77CA42BD269D}"/>
              </a:ext>
            </a:extLst>
          </p:cNvPr>
          <p:cNvSpPr/>
          <p:nvPr/>
        </p:nvSpPr>
        <p:spPr>
          <a:xfrm>
            <a:off x="5615572" y="4569426"/>
            <a:ext cx="1191986" cy="1143000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4" name="爆発: 8 pt 13">
            <a:extLst>
              <a:ext uri="{FF2B5EF4-FFF2-40B4-BE49-F238E27FC236}">
                <a16:creationId xmlns:a16="http://schemas.microsoft.com/office/drawing/2014/main" id="{009A9FAD-6C99-4EF3-A059-EF52AD0AB7E5}"/>
              </a:ext>
            </a:extLst>
          </p:cNvPr>
          <p:cNvSpPr/>
          <p:nvPr/>
        </p:nvSpPr>
        <p:spPr>
          <a:xfrm>
            <a:off x="7012258" y="1591909"/>
            <a:ext cx="1191986" cy="114300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5" name="爆発: 8 pt 14">
            <a:extLst>
              <a:ext uri="{FF2B5EF4-FFF2-40B4-BE49-F238E27FC236}">
                <a16:creationId xmlns:a16="http://schemas.microsoft.com/office/drawing/2014/main" id="{F6173B18-6257-4DCF-B683-FAC5D3A81FAF}"/>
              </a:ext>
            </a:extLst>
          </p:cNvPr>
          <p:cNvSpPr/>
          <p:nvPr/>
        </p:nvSpPr>
        <p:spPr>
          <a:xfrm>
            <a:off x="10695214" y="5110843"/>
            <a:ext cx="816429" cy="858668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6" name="爆発: 8 pt 15">
            <a:extLst>
              <a:ext uri="{FF2B5EF4-FFF2-40B4-BE49-F238E27FC236}">
                <a16:creationId xmlns:a16="http://schemas.microsoft.com/office/drawing/2014/main" id="{DA8B03D4-7F50-4D6D-B0CF-6E3174EE848F}"/>
              </a:ext>
            </a:extLst>
          </p:cNvPr>
          <p:cNvSpPr/>
          <p:nvPr/>
        </p:nvSpPr>
        <p:spPr>
          <a:xfrm>
            <a:off x="1021513" y="2163409"/>
            <a:ext cx="1191986" cy="1143000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6135D997-8AF4-4C37-8039-54F3BBC818B1}"/>
              </a:ext>
            </a:extLst>
          </p:cNvPr>
          <p:cNvSpPr/>
          <p:nvPr/>
        </p:nvSpPr>
        <p:spPr>
          <a:xfrm rot="20115479">
            <a:off x="3855561" y="2808651"/>
            <a:ext cx="978408" cy="188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E5E7F5D6-5693-4943-8FA5-F77CF6BB7F71}"/>
              </a:ext>
            </a:extLst>
          </p:cNvPr>
          <p:cNvSpPr/>
          <p:nvPr/>
        </p:nvSpPr>
        <p:spPr>
          <a:xfrm rot="21221916">
            <a:off x="6080005" y="2235162"/>
            <a:ext cx="929102" cy="108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D389E30-E028-48C7-91ED-3FA168365F75}"/>
              </a:ext>
            </a:extLst>
          </p:cNvPr>
          <p:cNvSpPr/>
          <p:nvPr/>
        </p:nvSpPr>
        <p:spPr>
          <a:xfrm rot="21221916">
            <a:off x="6783126" y="3677385"/>
            <a:ext cx="978408" cy="188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6807CC4E-A484-443D-A698-577E0C353E2D}"/>
              </a:ext>
            </a:extLst>
          </p:cNvPr>
          <p:cNvSpPr/>
          <p:nvPr/>
        </p:nvSpPr>
        <p:spPr>
          <a:xfrm rot="21221916">
            <a:off x="4479187" y="3830910"/>
            <a:ext cx="978408" cy="188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1E66A259-9106-4A23-B129-8B60DF1B0B51}"/>
              </a:ext>
            </a:extLst>
          </p:cNvPr>
          <p:cNvSpPr/>
          <p:nvPr/>
        </p:nvSpPr>
        <p:spPr>
          <a:xfrm rot="965969">
            <a:off x="4436951" y="4655527"/>
            <a:ext cx="978408" cy="188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A1C77FB-248B-4867-BEE6-C70D1C03A5E5}"/>
              </a:ext>
            </a:extLst>
          </p:cNvPr>
          <p:cNvSpPr txBox="1"/>
          <p:nvPr/>
        </p:nvSpPr>
        <p:spPr>
          <a:xfrm>
            <a:off x="7291128" y="458535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コピーミス</a:t>
            </a:r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1E1E05C1-CE80-2225-A9E0-F77D9884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3BBA1C-3041-6782-788E-F807D785226E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766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89"/>
    </mc:Choice>
    <mc:Fallback xmlns="">
      <p:transition spd="slow" advTm="422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AED21-4AD9-422E-8486-E244398F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337"/>
            <a:ext cx="10058400" cy="729006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がん細胞は毎日生まれているが・・・</a:t>
            </a:r>
          </a:p>
        </p:txBody>
      </p:sp>
      <p:sp>
        <p:nvSpPr>
          <p:cNvPr id="3" name="爆発: 8 pt 2">
            <a:extLst>
              <a:ext uri="{FF2B5EF4-FFF2-40B4-BE49-F238E27FC236}">
                <a16:creationId xmlns:a16="http://schemas.microsoft.com/office/drawing/2014/main" id="{F31746C9-1F9F-4E63-AE03-8A0162EFE831}"/>
              </a:ext>
            </a:extLst>
          </p:cNvPr>
          <p:cNvSpPr/>
          <p:nvPr/>
        </p:nvSpPr>
        <p:spPr>
          <a:xfrm>
            <a:off x="849082" y="1371211"/>
            <a:ext cx="860903" cy="1027582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4" name="爆発: 8 pt 3">
            <a:extLst>
              <a:ext uri="{FF2B5EF4-FFF2-40B4-BE49-F238E27FC236}">
                <a16:creationId xmlns:a16="http://schemas.microsoft.com/office/drawing/2014/main" id="{68ECB658-657A-4946-BDB0-8A437CC8359B}"/>
              </a:ext>
            </a:extLst>
          </p:cNvPr>
          <p:cNvSpPr/>
          <p:nvPr/>
        </p:nvSpPr>
        <p:spPr>
          <a:xfrm>
            <a:off x="707033" y="2790113"/>
            <a:ext cx="860901" cy="803895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5" name="爆発: 8 pt 4">
            <a:extLst>
              <a:ext uri="{FF2B5EF4-FFF2-40B4-BE49-F238E27FC236}">
                <a16:creationId xmlns:a16="http://schemas.microsoft.com/office/drawing/2014/main" id="{90B96088-169D-4FBA-9E0E-D488613A0F60}"/>
              </a:ext>
            </a:extLst>
          </p:cNvPr>
          <p:cNvSpPr/>
          <p:nvPr/>
        </p:nvSpPr>
        <p:spPr>
          <a:xfrm>
            <a:off x="702070" y="3963859"/>
            <a:ext cx="860902" cy="815310"/>
          </a:xfrm>
          <a:prstGeom prst="irregularSeal1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7" name="爆発: 8 pt 6">
            <a:extLst>
              <a:ext uri="{FF2B5EF4-FFF2-40B4-BE49-F238E27FC236}">
                <a16:creationId xmlns:a16="http://schemas.microsoft.com/office/drawing/2014/main" id="{14BE2636-7350-4702-8354-92E3D0BF69E1}"/>
              </a:ext>
            </a:extLst>
          </p:cNvPr>
          <p:cNvSpPr/>
          <p:nvPr/>
        </p:nvSpPr>
        <p:spPr>
          <a:xfrm>
            <a:off x="3732218" y="1416191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8" name="爆発: 8 pt 7">
            <a:extLst>
              <a:ext uri="{FF2B5EF4-FFF2-40B4-BE49-F238E27FC236}">
                <a16:creationId xmlns:a16="http://schemas.microsoft.com/office/drawing/2014/main" id="{027CAA7C-9F90-4554-95CE-26046ED87F3E}"/>
              </a:ext>
            </a:extLst>
          </p:cNvPr>
          <p:cNvSpPr/>
          <p:nvPr/>
        </p:nvSpPr>
        <p:spPr>
          <a:xfrm>
            <a:off x="2851237" y="2832617"/>
            <a:ext cx="1019706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9" name="爆発: 8 pt 8">
            <a:extLst>
              <a:ext uri="{FF2B5EF4-FFF2-40B4-BE49-F238E27FC236}">
                <a16:creationId xmlns:a16="http://schemas.microsoft.com/office/drawing/2014/main" id="{AAC60935-E674-4836-842E-38C8C2FC55CE}"/>
              </a:ext>
            </a:extLst>
          </p:cNvPr>
          <p:cNvSpPr/>
          <p:nvPr/>
        </p:nvSpPr>
        <p:spPr>
          <a:xfrm>
            <a:off x="3841720" y="4110422"/>
            <a:ext cx="1019706" cy="787421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CD31D5-7B1C-4F13-80C3-97FA005B927A}"/>
              </a:ext>
            </a:extLst>
          </p:cNvPr>
          <p:cNvSpPr txBox="1"/>
          <p:nvPr/>
        </p:nvSpPr>
        <p:spPr>
          <a:xfrm>
            <a:off x="6936492" y="1305444"/>
            <a:ext cx="4683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chemeClr val="accent5"/>
                </a:solidFill>
                <a:latin typeface="+mj-ea"/>
                <a:ea typeface="+mj-ea"/>
              </a:rPr>
              <a:t>がん細胞のほとんどは、</a:t>
            </a:r>
            <a:endParaRPr lang="en-US" altLang="ja-JP" sz="2400" dirty="0">
              <a:solidFill>
                <a:schemeClr val="accent5"/>
              </a:solidFill>
              <a:latin typeface="+mj-ea"/>
              <a:ea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dirty="0">
              <a:solidFill>
                <a:schemeClr val="accent5"/>
              </a:solidFill>
              <a:latin typeface="+mj-ea"/>
              <a:ea typeface="+mj-ea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ja-JP" altLang="en-US" sz="2400" b="1" dirty="0">
                <a:solidFill>
                  <a:schemeClr val="accent5"/>
                </a:solidFill>
                <a:latin typeface="+mj-ea"/>
                <a:ea typeface="+mj-ea"/>
              </a:rPr>
              <a:t>自然に死滅</a:t>
            </a:r>
            <a:br>
              <a:rPr lang="en-US" altLang="ja-JP" sz="2400" b="1" dirty="0">
                <a:solidFill>
                  <a:schemeClr val="accent5"/>
                </a:solidFill>
                <a:latin typeface="+mj-ea"/>
                <a:ea typeface="+mj-ea"/>
              </a:rPr>
            </a:br>
            <a:r>
              <a:rPr lang="ja-JP" altLang="en-US" sz="2400" b="1" dirty="0">
                <a:solidFill>
                  <a:schemeClr val="accent5"/>
                </a:solidFill>
                <a:latin typeface="+mj-ea"/>
                <a:ea typeface="+mj-ea"/>
              </a:rPr>
              <a:t>（アポトーシス：細胞の死）</a:t>
            </a:r>
            <a:endParaRPr lang="en-US" altLang="ja-JP" sz="2400" b="1" dirty="0">
              <a:solidFill>
                <a:schemeClr val="accent5"/>
              </a:solidFill>
              <a:latin typeface="+mj-ea"/>
              <a:ea typeface="+mj-ea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ja-JP" altLang="en-US" sz="2400" b="1" dirty="0">
                <a:solidFill>
                  <a:schemeClr val="accent5"/>
                </a:solidFill>
                <a:latin typeface="+mj-ea"/>
                <a:ea typeface="+mj-ea"/>
              </a:rPr>
              <a:t>免疫細胞に攻撃される</a:t>
            </a:r>
            <a:endParaRPr lang="en-US" altLang="ja-JP" sz="2400" b="1" dirty="0">
              <a:solidFill>
                <a:schemeClr val="accent5"/>
              </a:solidFill>
              <a:latin typeface="+mj-ea"/>
              <a:ea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altLang="ja-JP" sz="2400" dirty="0">
                <a:solidFill>
                  <a:schemeClr val="accent5"/>
                </a:solidFill>
                <a:latin typeface="+mj-ea"/>
                <a:ea typeface="+mj-ea"/>
              </a:rPr>
            </a:br>
            <a:r>
              <a:rPr lang="ja-JP" altLang="en-US" sz="2400" dirty="0">
                <a:solidFill>
                  <a:schemeClr val="accent5"/>
                </a:solidFill>
                <a:latin typeface="+mj-ea"/>
                <a:ea typeface="+mj-ea"/>
              </a:rPr>
              <a:t>生き残って、がんとして発育していくのは、とてもまれなこと</a:t>
            </a:r>
            <a:endParaRPr lang="en-US" altLang="ja-JP" sz="24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12" name="矢印: ストライプ 11">
            <a:extLst>
              <a:ext uri="{FF2B5EF4-FFF2-40B4-BE49-F238E27FC236}">
                <a16:creationId xmlns:a16="http://schemas.microsoft.com/office/drawing/2014/main" id="{B6C5B89F-18CA-4B23-9440-836132EA392E}"/>
              </a:ext>
            </a:extLst>
          </p:cNvPr>
          <p:cNvSpPr/>
          <p:nvPr/>
        </p:nvSpPr>
        <p:spPr>
          <a:xfrm>
            <a:off x="1861156" y="1710385"/>
            <a:ext cx="1771965" cy="310949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ストライプ 12">
            <a:extLst>
              <a:ext uri="{FF2B5EF4-FFF2-40B4-BE49-F238E27FC236}">
                <a16:creationId xmlns:a16="http://schemas.microsoft.com/office/drawing/2014/main" id="{53345612-A012-4AD3-8448-3161680E0DCD}"/>
              </a:ext>
            </a:extLst>
          </p:cNvPr>
          <p:cNvSpPr/>
          <p:nvPr/>
        </p:nvSpPr>
        <p:spPr>
          <a:xfrm>
            <a:off x="1709985" y="3186686"/>
            <a:ext cx="1019706" cy="170721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ストライプ 13">
            <a:extLst>
              <a:ext uri="{FF2B5EF4-FFF2-40B4-BE49-F238E27FC236}">
                <a16:creationId xmlns:a16="http://schemas.microsoft.com/office/drawing/2014/main" id="{BA9DBE65-F92E-430C-BAB6-40777AE0C0AC}"/>
              </a:ext>
            </a:extLst>
          </p:cNvPr>
          <p:cNvSpPr/>
          <p:nvPr/>
        </p:nvSpPr>
        <p:spPr>
          <a:xfrm rot="1356191">
            <a:off x="1671723" y="4963394"/>
            <a:ext cx="1705016" cy="214644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爆発: 8 pt 15">
            <a:extLst>
              <a:ext uri="{FF2B5EF4-FFF2-40B4-BE49-F238E27FC236}">
                <a16:creationId xmlns:a16="http://schemas.microsoft.com/office/drawing/2014/main" id="{1C5479D3-ACEA-42FA-8643-5F9A472E25BA}"/>
              </a:ext>
            </a:extLst>
          </p:cNvPr>
          <p:cNvSpPr/>
          <p:nvPr/>
        </p:nvSpPr>
        <p:spPr>
          <a:xfrm>
            <a:off x="3619206" y="5254182"/>
            <a:ext cx="1019706" cy="787421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7" name="矢印: ストライプ 16">
            <a:extLst>
              <a:ext uri="{FF2B5EF4-FFF2-40B4-BE49-F238E27FC236}">
                <a16:creationId xmlns:a16="http://schemas.microsoft.com/office/drawing/2014/main" id="{D8034F16-BD44-41D6-9D57-C81D62B55D33}"/>
              </a:ext>
            </a:extLst>
          </p:cNvPr>
          <p:cNvSpPr/>
          <p:nvPr/>
        </p:nvSpPr>
        <p:spPr>
          <a:xfrm>
            <a:off x="1757774" y="4264192"/>
            <a:ext cx="1705016" cy="214644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96C416BD-B459-4D6F-B358-6F64487813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19185" y="5050210"/>
            <a:ext cx="1313745" cy="1154113"/>
            <a:chOff x="2636" y="3280"/>
            <a:chExt cx="931" cy="727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DB4B20B8-4E5E-4F66-ABA8-3F464643DB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36" y="3280"/>
              <a:ext cx="93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5B851DC-6FE4-424A-B817-ADD059846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" y="3449"/>
              <a:ext cx="94" cy="117"/>
            </a:xfrm>
            <a:custGeom>
              <a:avLst/>
              <a:gdLst>
                <a:gd name="T0" fmla="*/ 94 w 94"/>
                <a:gd name="T1" fmla="*/ 8 h 117"/>
                <a:gd name="T2" fmla="*/ 94 w 94"/>
                <a:gd name="T3" fmla="*/ 4 h 117"/>
                <a:gd name="T4" fmla="*/ 92 w 94"/>
                <a:gd name="T5" fmla="*/ 1 h 117"/>
                <a:gd name="T6" fmla="*/ 89 w 94"/>
                <a:gd name="T7" fmla="*/ 0 h 117"/>
                <a:gd name="T8" fmla="*/ 85 w 94"/>
                <a:gd name="T9" fmla="*/ 2 h 117"/>
                <a:gd name="T10" fmla="*/ 84 w 94"/>
                <a:gd name="T11" fmla="*/ 5 h 117"/>
                <a:gd name="T12" fmla="*/ 80 w 94"/>
                <a:gd name="T13" fmla="*/ 18 h 117"/>
                <a:gd name="T14" fmla="*/ 74 w 94"/>
                <a:gd name="T15" fmla="*/ 31 h 117"/>
                <a:gd name="T16" fmla="*/ 72 w 94"/>
                <a:gd name="T17" fmla="*/ 37 h 117"/>
                <a:gd name="T18" fmla="*/ 67 w 94"/>
                <a:gd name="T19" fmla="*/ 48 h 117"/>
                <a:gd name="T20" fmla="*/ 62 w 94"/>
                <a:gd name="T21" fmla="*/ 56 h 117"/>
                <a:gd name="T22" fmla="*/ 56 w 94"/>
                <a:gd name="T23" fmla="*/ 65 h 117"/>
                <a:gd name="T24" fmla="*/ 49 w 94"/>
                <a:gd name="T25" fmla="*/ 73 h 117"/>
                <a:gd name="T26" fmla="*/ 42 w 94"/>
                <a:gd name="T27" fmla="*/ 81 h 117"/>
                <a:gd name="T28" fmla="*/ 34 w 94"/>
                <a:gd name="T29" fmla="*/ 89 h 117"/>
                <a:gd name="T30" fmla="*/ 25 w 94"/>
                <a:gd name="T31" fmla="*/ 96 h 117"/>
                <a:gd name="T32" fmla="*/ 15 w 94"/>
                <a:gd name="T33" fmla="*/ 101 h 117"/>
                <a:gd name="T34" fmla="*/ 4 w 94"/>
                <a:gd name="T35" fmla="*/ 106 h 117"/>
                <a:gd name="T36" fmla="*/ 1 w 94"/>
                <a:gd name="T37" fmla="*/ 108 h 117"/>
                <a:gd name="T38" fmla="*/ 0 w 94"/>
                <a:gd name="T39" fmla="*/ 112 h 117"/>
                <a:gd name="T40" fmla="*/ 2 w 94"/>
                <a:gd name="T41" fmla="*/ 115 h 117"/>
                <a:gd name="T42" fmla="*/ 4 w 94"/>
                <a:gd name="T43" fmla="*/ 117 h 117"/>
                <a:gd name="T44" fmla="*/ 8 w 94"/>
                <a:gd name="T45" fmla="*/ 117 h 117"/>
                <a:gd name="T46" fmla="*/ 20 w 94"/>
                <a:gd name="T47" fmla="*/ 112 h 117"/>
                <a:gd name="T48" fmla="*/ 20 w 94"/>
                <a:gd name="T49" fmla="*/ 111 h 117"/>
                <a:gd name="T50" fmla="*/ 31 w 94"/>
                <a:gd name="T51" fmla="*/ 105 h 117"/>
                <a:gd name="T52" fmla="*/ 31 w 94"/>
                <a:gd name="T53" fmla="*/ 105 h 117"/>
                <a:gd name="T54" fmla="*/ 41 w 94"/>
                <a:gd name="T55" fmla="*/ 98 h 117"/>
                <a:gd name="T56" fmla="*/ 41 w 94"/>
                <a:gd name="T57" fmla="*/ 98 h 117"/>
                <a:gd name="T58" fmla="*/ 50 w 94"/>
                <a:gd name="T59" fmla="*/ 90 h 117"/>
                <a:gd name="T60" fmla="*/ 50 w 94"/>
                <a:gd name="T61" fmla="*/ 89 h 117"/>
                <a:gd name="T62" fmla="*/ 58 w 94"/>
                <a:gd name="T63" fmla="*/ 81 h 117"/>
                <a:gd name="T64" fmla="*/ 58 w 94"/>
                <a:gd name="T65" fmla="*/ 81 h 117"/>
                <a:gd name="T66" fmla="*/ 65 w 94"/>
                <a:gd name="T67" fmla="*/ 72 h 117"/>
                <a:gd name="T68" fmla="*/ 65 w 94"/>
                <a:gd name="T69" fmla="*/ 72 h 117"/>
                <a:gd name="T70" fmla="*/ 71 w 94"/>
                <a:gd name="T71" fmla="*/ 63 h 117"/>
                <a:gd name="T72" fmla="*/ 71 w 94"/>
                <a:gd name="T73" fmla="*/ 62 h 117"/>
                <a:gd name="T74" fmla="*/ 77 w 94"/>
                <a:gd name="T75" fmla="*/ 53 h 117"/>
                <a:gd name="T76" fmla="*/ 77 w 94"/>
                <a:gd name="T77" fmla="*/ 53 h 117"/>
                <a:gd name="T78" fmla="*/ 82 w 94"/>
                <a:gd name="T79" fmla="*/ 42 h 117"/>
                <a:gd name="T80" fmla="*/ 82 w 94"/>
                <a:gd name="T81" fmla="*/ 42 h 117"/>
                <a:gd name="T82" fmla="*/ 85 w 94"/>
                <a:gd name="T83" fmla="*/ 36 h 117"/>
                <a:gd name="T84" fmla="*/ 85 w 94"/>
                <a:gd name="T85" fmla="*/ 36 h 117"/>
                <a:gd name="T86" fmla="*/ 90 w 94"/>
                <a:gd name="T87" fmla="*/ 22 h 117"/>
                <a:gd name="T88" fmla="*/ 91 w 94"/>
                <a:gd name="T89" fmla="*/ 21 h 117"/>
                <a:gd name="T90" fmla="*/ 94 w 94"/>
                <a:gd name="T91" fmla="*/ 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117">
                  <a:moveTo>
                    <a:pt x="94" y="8"/>
                  </a:moveTo>
                  <a:lnTo>
                    <a:pt x="94" y="4"/>
                  </a:lnTo>
                  <a:lnTo>
                    <a:pt x="92" y="1"/>
                  </a:lnTo>
                  <a:lnTo>
                    <a:pt x="89" y="0"/>
                  </a:lnTo>
                  <a:lnTo>
                    <a:pt x="85" y="2"/>
                  </a:lnTo>
                  <a:lnTo>
                    <a:pt x="84" y="5"/>
                  </a:lnTo>
                  <a:lnTo>
                    <a:pt x="80" y="18"/>
                  </a:lnTo>
                  <a:lnTo>
                    <a:pt x="74" y="31"/>
                  </a:lnTo>
                  <a:lnTo>
                    <a:pt x="72" y="37"/>
                  </a:lnTo>
                  <a:lnTo>
                    <a:pt x="67" y="48"/>
                  </a:lnTo>
                  <a:lnTo>
                    <a:pt x="62" y="56"/>
                  </a:lnTo>
                  <a:lnTo>
                    <a:pt x="56" y="65"/>
                  </a:lnTo>
                  <a:lnTo>
                    <a:pt x="49" y="73"/>
                  </a:lnTo>
                  <a:lnTo>
                    <a:pt x="42" y="81"/>
                  </a:lnTo>
                  <a:lnTo>
                    <a:pt x="34" y="89"/>
                  </a:lnTo>
                  <a:lnTo>
                    <a:pt x="25" y="96"/>
                  </a:lnTo>
                  <a:lnTo>
                    <a:pt x="15" y="101"/>
                  </a:lnTo>
                  <a:lnTo>
                    <a:pt x="4" y="106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90" y="22"/>
                  </a:lnTo>
                  <a:lnTo>
                    <a:pt x="91" y="21"/>
                  </a:lnTo>
                  <a:lnTo>
                    <a:pt x="9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56850FA-5A4E-4B59-8C3C-DA09995AF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3796"/>
              <a:ext cx="47" cy="157"/>
            </a:xfrm>
            <a:custGeom>
              <a:avLst/>
              <a:gdLst>
                <a:gd name="T0" fmla="*/ 36 w 47"/>
                <a:gd name="T1" fmla="*/ 152 h 157"/>
                <a:gd name="T2" fmla="*/ 37 w 47"/>
                <a:gd name="T3" fmla="*/ 155 h 157"/>
                <a:gd name="T4" fmla="*/ 40 w 47"/>
                <a:gd name="T5" fmla="*/ 157 h 157"/>
                <a:gd name="T6" fmla="*/ 44 w 47"/>
                <a:gd name="T7" fmla="*/ 156 h 157"/>
                <a:gd name="T8" fmla="*/ 46 w 47"/>
                <a:gd name="T9" fmla="*/ 154 h 157"/>
                <a:gd name="T10" fmla="*/ 47 w 47"/>
                <a:gd name="T11" fmla="*/ 151 h 157"/>
                <a:gd name="T12" fmla="*/ 46 w 47"/>
                <a:gd name="T13" fmla="*/ 136 h 157"/>
                <a:gd name="T14" fmla="*/ 46 w 47"/>
                <a:gd name="T15" fmla="*/ 135 h 157"/>
                <a:gd name="T16" fmla="*/ 44 w 47"/>
                <a:gd name="T17" fmla="*/ 119 h 157"/>
                <a:gd name="T18" fmla="*/ 44 w 47"/>
                <a:gd name="T19" fmla="*/ 118 h 157"/>
                <a:gd name="T20" fmla="*/ 41 w 47"/>
                <a:gd name="T21" fmla="*/ 98 h 157"/>
                <a:gd name="T22" fmla="*/ 41 w 47"/>
                <a:gd name="T23" fmla="*/ 98 h 157"/>
                <a:gd name="T24" fmla="*/ 36 w 47"/>
                <a:gd name="T25" fmla="*/ 74 h 157"/>
                <a:gd name="T26" fmla="*/ 36 w 47"/>
                <a:gd name="T27" fmla="*/ 74 h 157"/>
                <a:gd name="T28" fmla="*/ 30 w 47"/>
                <a:gd name="T29" fmla="*/ 50 h 157"/>
                <a:gd name="T30" fmla="*/ 30 w 47"/>
                <a:gd name="T31" fmla="*/ 49 h 157"/>
                <a:gd name="T32" fmla="*/ 22 w 47"/>
                <a:gd name="T33" fmla="*/ 25 h 157"/>
                <a:gd name="T34" fmla="*/ 21 w 47"/>
                <a:gd name="T35" fmla="*/ 25 h 157"/>
                <a:gd name="T36" fmla="*/ 16 w 47"/>
                <a:gd name="T37" fmla="*/ 14 h 157"/>
                <a:gd name="T38" fmla="*/ 16 w 47"/>
                <a:gd name="T39" fmla="*/ 13 h 157"/>
                <a:gd name="T40" fmla="*/ 11 w 47"/>
                <a:gd name="T41" fmla="*/ 3 h 157"/>
                <a:gd name="T42" fmla="*/ 8 w 47"/>
                <a:gd name="T43" fmla="*/ 0 h 157"/>
                <a:gd name="T44" fmla="*/ 5 w 47"/>
                <a:gd name="T45" fmla="*/ 0 h 157"/>
                <a:gd name="T46" fmla="*/ 2 w 47"/>
                <a:gd name="T47" fmla="*/ 1 h 157"/>
                <a:gd name="T48" fmla="*/ 0 w 47"/>
                <a:gd name="T49" fmla="*/ 4 h 157"/>
                <a:gd name="T50" fmla="*/ 1 w 47"/>
                <a:gd name="T51" fmla="*/ 8 h 157"/>
                <a:gd name="T52" fmla="*/ 6 w 47"/>
                <a:gd name="T53" fmla="*/ 18 h 157"/>
                <a:gd name="T54" fmla="*/ 11 w 47"/>
                <a:gd name="T55" fmla="*/ 29 h 157"/>
                <a:gd name="T56" fmla="*/ 19 w 47"/>
                <a:gd name="T57" fmla="*/ 53 h 157"/>
                <a:gd name="T58" fmla="*/ 25 w 47"/>
                <a:gd name="T59" fmla="*/ 77 h 157"/>
                <a:gd name="T60" fmla="*/ 29 w 47"/>
                <a:gd name="T61" fmla="*/ 100 h 157"/>
                <a:gd name="T62" fmla="*/ 33 w 47"/>
                <a:gd name="T63" fmla="*/ 120 h 157"/>
                <a:gd name="T64" fmla="*/ 35 w 47"/>
                <a:gd name="T65" fmla="*/ 137 h 157"/>
                <a:gd name="T66" fmla="*/ 36 w 47"/>
                <a:gd name="T67" fmla="*/ 1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157">
                  <a:moveTo>
                    <a:pt x="36" y="152"/>
                  </a:moveTo>
                  <a:lnTo>
                    <a:pt x="37" y="155"/>
                  </a:lnTo>
                  <a:lnTo>
                    <a:pt x="40" y="157"/>
                  </a:lnTo>
                  <a:lnTo>
                    <a:pt x="44" y="156"/>
                  </a:lnTo>
                  <a:lnTo>
                    <a:pt x="46" y="154"/>
                  </a:lnTo>
                  <a:lnTo>
                    <a:pt x="47" y="151"/>
                  </a:lnTo>
                  <a:lnTo>
                    <a:pt x="46" y="136"/>
                  </a:lnTo>
                  <a:lnTo>
                    <a:pt x="46" y="135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1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9" y="53"/>
                  </a:lnTo>
                  <a:lnTo>
                    <a:pt x="25" y="77"/>
                  </a:lnTo>
                  <a:lnTo>
                    <a:pt x="29" y="100"/>
                  </a:lnTo>
                  <a:lnTo>
                    <a:pt x="33" y="120"/>
                  </a:lnTo>
                  <a:lnTo>
                    <a:pt x="35" y="137"/>
                  </a:lnTo>
                  <a:lnTo>
                    <a:pt x="36" y="1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CEFDAF5-E73A-433D-939A-E8CD8EE1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3850"/>
              <a:ext cx="36" cy="127"/>
            </a:xfrm>
            <a:custGeom>
              <a:avLst/>
              <a:gdLst>
                <a:gd name="T0" fmla="*/ 0 w 36"/>
                <a:gd name="T1" fmla="*/ 120 h 127"/>
                <a:gd name="T2" fmla="*/ 0 w 36"/>
                <a:gd name="T3" fmla="*/ 123 h 127"/>
                <a:gd name="T4" fmla="*/ 2 w 36"/>
                <a:gd name="T5" fmla="*/ 126 h 127"/>
                <a:gd name="T6" fmla="*/ 6 w 36"/>
                <a:gd name="T7" fmla="*/ 127 h 127"/>
                <a:gd name="T8" fmla="*/ 9 w 36"/>
                <a:gd name="T9" fmla="*/ 125 h 127"/>
                <a:gd name="T10" fmla="*/ 11 w 36"/>
                <a:gd name="T11" fmla="*/ 122 h 127"/>
                <a:gd name="T12" fmla="*/ 36 w 36"/>
                <a:gd name="T13" fmla="*/ 7 h 127"/>
                <a:gd name="T14" fmla="*/ 36 w 36"/>
                <a:gd name="T15" fmla="*/ 3 h 127"/>
                <a:gd name="T16" fmla="*/ 34 w 36"/>
                <a:gd name="T17" fmla="*/ 1 h 127"/>
                <a:gd name="T18" fmla="*/ 30 w 36"/>
                <a:gd name="T19" fmla="*/ 0 h 127"/>
                <a:gd name="T20" fmla="*/ 27 w 36"/>
                <a:gd name="T21" fmla="*/ 1 h 127"/>
                <a:gd name="T22" fmla="*/ 25 w 36"/>
                <a:gd name="T23" fmla="*/ 4 h 127"/>
                <a:gd name="T24" fmla="*/ 0 w 36"/>
                <a:gd name="T25" fmla="*/ 1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7">
                  <a:moveTo>
                    <a:pt x="0" y="120"/>
                  </a:moveTo>
                  <a:lnTo>
                    <a:pt x="0" y="123"/>
                  </a:lnTo>
                  <a:lnTo>
                    <a:pt x="2" y="126"/>
                  </a:lnTo>
                  <a:lnTo>
                    <a:pt x="6" y="127"/>
                  </a:lnTo>
                  <a:lnTo>
                    <a:pt x="9" y="125"/>
                  </a:lnTo>
                  <a:lnTo>
                    <a:pt x="11" y="122"/>
                  </a:lnTo>
                  <a:lnTo>
                    <a:pt x="36" y="7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5" y="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235F2D4-C95A-4403-9A4E-785614F0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3456"/>
              <a:ext cx="83" cy="139"/>
            </a:xfrm>
            <a:custGeom>
              <a:avLst/>
              <a:gdLst>
                <a:gd name="T0" fmla="*/ 15 w 83"/>
                <a:gd name="T1" fmla="*/ 7 h 139"/>
                <a:gd name="T2" fmla="*/ 14 w 83"/>
                <a:gd name="T3" fmla="*/ 4 h 139"/>
                <a:gd name="T4" fmla="*/ 12 w 83"/>
                <a:gd name="T5" fmla="*/ 1 h 139"/>
                <a:gd name="T6" fmla="*/ 9 w 83"/>
                <a:gd name="T7" fmla="*/ 0 h 139"/>
                <a:gd name="T8" fmla="*/ 5 w 83"/>
                <a:gd name="T9" fmla="*/ 1 h 139"/>
                <a:gd name="T10" fmla="*/ 4 w 83"/>
                <a:gd name="T11" fmla="*/ 4 h 139"/>
                <a:gd name="T12" fmla="*/ 3 w 83"/>
                <a:gd name="T13" fmla="*/ 8 h 139"/>
                <a:gd name="T14" fmla="*/ 3 w 83"/>
                <a:gd name="T15" fmla="*/ 8 h 139"/>
                <a:gd name="T16" fmla="*/ 1 w 83"/>
                <a:gd name="T17" fmla="*/ 18 h 139"/>
                <a:gd name="T18" fmla="*/ 1 w 83"/>
                <a:gd name="T19" fmla="*/ 18 h 139"/>
                <a:gd name="T20" fmla="*/ 0 w 83"/>
                <a:gd name="T21" fmla="*/ 25 h 139"/>
                <a:gd name="T22" fmla="*/ 0 w 83"/>
                <a:gd name="T23" fmla="*/ 25 h 139"/>
                <a:gd name="T24" fmla="*/ 0 w 83"/>
                <a:gd name="T25" fmla="*/ 33 h 139"/>
                <a:gd name="T26" fmla="*/ 0 w 83"/>
                <a:gd name="T27" fmla="*/ 33 h 139"/>
                <a:gd name="T28" fmla="*/ 1 w 83"/>
                <a:gd name="T29" fmla="*/ 41 h 139"/>
                <a:gd name="T30" fmla="*/ 1 w 83"/>
                <a:gd name="T31" fmla="*/ 42 h 139"/>
                <a:gd name="T32" fmla="*/ 3 w 83"/>
                <a:gd name="T33" fmla="*/ 51 h 139"/>
                <a:gd name="T34" fmla="*/ 3 w 83"/>
                <a:gd name="T35" fmla="*/ 52 h 139"/>
                <a:gd name="T36" fmla="*/ 5 w 83"/>
                <a:gd name="T37" fmla="*/ 62 h 139"/>
                <a:gd name="T38" fmla="*/ 5 w 83"/>
                <a:gd name="T39" fmla="*/ 62 h 139"/>
                <a:gd name="T40" fmla="*/ 9 w 83"/>
                <a:gd name="T41" fmla="*/ 73 h 139"/>
                <a:gd name="T42" fmla="*/ 10 w 83"/>
                <a:gd name="T43" fmla="*/ 73 h 139"/>
                <a:gd name="T44" fmla="*/ 15 w 83"/>
                <a:gd name="T45" fmla="*/ 84 h 139"/>
                <a:gd name="T46" fmla="*/ 15 w 83"/>
                <a:gd name="T47" fmla="*/ 84 h 139"/>
                <a:gd name="T48" fmla="*/ 22 w 83"/>
                <a:gd name="T49" fmla="*/ 95 h 139"/>
                <a:gd name="T50" fmla="*/ 23 w 83"/>
                <a:gd name="T51" fmla="*/ 95 h 139"/>
                <a:gd name="T52" fmla="*/ 32 w 83"/>
                <a:gd name="T53" fmla="*/ 106 h 139"/>
                <a:gd name="T54" fmla="*/ 32 w 83"/>
                <a:gd name="T55" fmla="*/ 106 h 139"/>
                <a:gd name="T56" fmla="*/ 43 w 83"/>
                <a:gd name="T57" fmla="*/ 117 h 139"/>
                <a:gd name="T58" fmla="*/ 44 w 83"/>
                <a:gd name="T59" fmla="*/ 118 h 139"/>
                <a:gd name="T60" fmla="*/ 58 w 83"/>
                <a:gd name="T61" fmla="*/ 128 h 139"/>
                <a:gd name="T62" fmla="*/ 58 w 83"/>
                <a:gd name="T63" fmla="*/ 128 h 139"/>
                <a:gd name="T64" fmla="*/ 74 w 83"/>
                <a:gd name="T65" fmla="*/ 138 h 139"/>
                <a:gd name="T66" fmla="*/ 77 w 83"/>
                <a:gd name="T67" fmla="*/ 139 h 139"/>
                <a:gd name="T68" fmla="*/ 81 w 83"/>
                <a:gd name="T69" fmla="*/ 138 h 139"/>
                <a:gd name="T70" fmla="*/ 83 w 83"/>
                <a:gd name="T71" fmla="*/ 134 h 139"/>
                <a:gd name="T72" fmla="*/ 82 w 83"/>
                <a:gd name="T73" fmla="*/ 131 h 139"/>
                <a:gd name="T74" fmla="*/ 80 w 83"/>
                <a:gd name="T75" fmla="*/ 128 h 139"/>
                <a:gd name="T76" fmla="*/ 64 w 83"/>
                <a:gd name="T77" fmla="*/ 119 h 139"/>
                <a:gd name="T78" fmla="*/ 51 w 83"/>
                <a:gd name="T79" fmla="*/ 109 h 139"/>
                <a:gd name="T80" fmla="*/ 40 w 83"/>
                <a:gd name="T81" fmla="*/ 99 h 139"/>
                <a:gd name="T82" fmla="*/ 32 w 83"/>
                <a:gd name="T83" fmla="*/ 88 h 139"/>
                <a:gd name="T84" fmla="*/ 25 w 83"/>
                <a:gd name="T85" fmla="*/ 78 h 139"/>
                <a:gd name="T86" fmla="*/ 20 w 83"/>
                <a:gd name="T87" fmla="*/ 68 h 139"/>
                <a:gd name="T88" fmla="*/ 16 w 83"/>
                <a:gd name="T89" fmla="*/ 58 h 139"/>
                <a:gd name="T90" fmla="*/ 14 w 83"/>
                <a:gd name="T91" fmla="*/ 49 h 139"/>
                <a:gd name="T92" fmla="*/ 12 w 83"/>
                <a:gd name="T93" fmla="*/ 40 h 139"/>
                <a:gd name="T94" fmla="*/ 12 w 83"/>
                <a:gd name="T95" fmla="*/ 32 h 139"/>
                <a:gd name="T96" fmla="*/ 12 w 83"/>
                <a:gd name="T97" fmla="*/ 25 h 139"/>
                <a:gd name="T98" fmla="*/ 12 w 83"/>
                <a:gd name="T99" fmla="*/ 19 h 139"/>
                <a:gd name="T100" fmla="*/ 14 w 83"/>
                <a:gd name="T101" fmla="*/ 10 h 139"/>
                <a:gd name="T102" fmla="*/ 15 w 83"/>
                <a:gd name="T103" fmla="*/ 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" h="139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9" y="73"/>
                  </a:lnTo>
                  <a:lnTo>
                    <a:pt x="10" y="73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22" y="95"/>
                  </a:lnTo>
                  <a:lnTo>
                    <a:pt x="23" y="95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43" y="117"/>
                  </a:lnTo>
                  <a:lnTo>
                    <a:pt x="44" y="11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74" y="138"/>
                  </a:lnTo>
                  <a:lnTo>
                    <a:pt x="77" y="139"/>
                  </a:lnTo>
                  <a:lnTo>
                    <a:pt x="81" y="138"/>
                  </a:lnTo>
                  <a:lnTo>
                    <a:pt x="83" y="134"/>
                  </a:lnTo>
                  <a:lnTo>
                    <a:pt x="82" y="131"/>
                  </a:lnTo>
                  <a:lnTo>
                    <a:pt x="80" y="128"/>
                  </a:lnTo>
                  <a:lnTo>
                    <a:pt x="64" y="119"/>
                  </a:lnTo>
                  <a:lnTo>
                    <a:pt x="51" y="109"/>
                  </a:lnTo>
                  <a:lnTo>
                    <a:pt x="40" y="99"/>
                  </a:lnTo>
                  <a:lnTo>
                    <a:pt x="32" y="88"/>
                  </a:lnTo>
                  <a:lnTo>
                    <a:pt x="25" y="78"/>
                  </a:lnTo>
                  <a:lnTo>
                    <a:pt x="20" y="68"/>
                  </a:lnTo>
                  <a:lnTo>
                    <a:pt x="16" y="58"/>
                  </a:lnTo>
                  <a:lnTo>
                    <a:pt x="14" y="49"/>
                  </a:lnTo>
                  <a:lnTo>
                    <a:pt x="12" y="40"/>
                  </a:lnTo>
                  <a:lnTo>
                    <a:pt x="12" y="32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4" y="1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0BFEFB28-FBA9-47DD-8F92-82B0C825E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3295"/>
              <a:ext cx="758" cy="593"/>
            </a:xfrm>
            <a:custGeom>
              <a:avLst/>
              <a:gdLst>
                <a:gd name="T0" fmla="*/ 394 w 758"/>
                <a:gd name="T1" fmla="*/ 513 h 593"/>
                <a:gd name="T2" fmla="*/ 342 w 758"/>
                <a:gd name="T3" fmla="*/ 552 h 593"/>
                <a:gd name="T4" fmla="*/ 295 w 758"/>
                <a:gd name="T5" fmla="*/ 590 h 593"/>
                <a:gd name="T6" fmla="*/ 255 w 758"/>
                <a:gd name="T7" fmla="*/ 588 h 593"/>
                <a:gd name="T8" fmla="*/ 233 w 758"/>
                <a:gd name="T9" fmla="*/ 567 h 593"/>
                <a:gd name="T10" fmla="*/ 214 w 758"/>
                <a:gd name="T11" fmla="*/ 537 h 593"/>
                <a:gd name="T12" fmla="*/ 191 w 758"/>
                <a:gd name="T13" fmla="*/ 539 h 593"/>
                <a:gd name="T14" fmla="*/ 139 w 758"/>
                <a:gd name="T15" fmla="*/ 564 h 593"/>
                <a:gd name="T16" fmla="*/ 100 w 758"/>
                <a:gd name="T17" fmla="*/ 560 h 593"/>
                <a:gd name="T18" fmla="*/ 74 w 758"/>
                <a:gd name="T19" fmla="*/ 530 h 593"/>
                <a:gd name="T20" fmla="*/ 81 w 758"/>
                <a:gd name="T21" fmla="*/ 496 h 593"/>
                <a:gd name="T22" fmla="*/ 107 w 758"/>
                <a:gd name="T23" fmla="*/ 462 h 593"/>
                <a:gd name="T24" fmla="*/ 101 w 758"/>
                <a:gd name="T25" fmla="*/ 430 h 593"/>
                <a:gd name="T26" fmla="*/ 56 w 758"/>
                <a:gd name="T27" fmla="*/ 411 h 593"/>
                <a:gd name="T28" fmla="*/ 18 w 758"/>
                <a:gd name="T29" fmla="*/ 394 h 593"/>
                <a:gd name="T30" fmla="*/ 2 w 758"/>
                <a:gd name="T31" fmla="*/ 366 h 593"/>
                <a:gd name="T32" fmla="*/ 3 w 758"/>
                <a:gd name="T33" fmla="*/ 334 h 593"/>
                <a:gd name="T34" fmla="*/ 20 w 758"/>
                <a:gd name="T35" fmla="*/ 305 h 593"/>
                <a:gd name="T36" fmla="*/ 58 w 758"/>
                <a:gd name="T37" fmla="*/ 284 h 593"/>
                <a:gd name="T38" fmla="*/ 126 w 758"/>
                <a:gd name="T39" fmla="*/ 258 h 593"/>
                <a:gd name="T40" fmla="*/ 130 w 758"/>
                <a:gd name="T41" fmla="*/ 235 h 593"/>
                <a:gd name="T42" fmla="*/ 103 w 758"/>
                <a:gd name="T43" fmla="*/ 184 h 593"/>
                <a:gd name="T44" fmla="*/ 103 w 758"/>
                <a:gd name="T45" fmla="*/ 146 h 593"/>
                <a:gd name="T46" fmla="*/ 121 w 758"/>
                <a:gd name="T47" fmla="*/ 125 h 593"/>
                <a:gd name="T48" fmla="*/ 167 w 758"/>
                <a:gd name="T49" fmla="*/ 116 h 593"/>
                <a:gd name="T50" fmla="*/ 196 w 758"/>
                <a:gd name="T51" fmla="*/ 98 h 593"/>
                <a:gd name="T52" fmla="*/ 251 w 758"/>
                <a:gd name="T53" fmla="*/ 33 h 593"/>
                <a:gd name="T54" fmla="*/ 286 w 758"/>
                <a:gd name="T55" fmla="*/ 18 h 593"/>
                <a:gd name="T56" fmla="*/ 314 w 758"/>
                <a:gd name="T57" fmla="*/ 22 h 593"/>
                <a:gd name="T58" fmla="*/ 343 w 758"/>
                <a:gd name="T59" fmla="*/ 51 h 593"/>
                <a:gd name="T60" fmla="*/ 370 w 758"/>
                <a:gd name="T61" fmla="*/ 50 h 593"/>
                <a:gd name="T62" fmla="*/ 431 w 758"/>
                <a:gd name="T63" fmla="*/ 11 h 593"/>
                <a:gd name="T64" fmla="*/ 473 w 758"/>
                <a:gd name="T65" fmla="*/ 0 h 593"/>
                <a:gd name="T66" fmla="*/ 505 w 758"/>
                <a:gd name="T67" fmla="*/ 7 h 593"/>
                <a:gd name="T68" fmla="*/ 521 w 758"/>
                <a:gd name="T69" fmla="*/ 24 h 593"/>
                <a:gd name="T70" fmla="*/ 520 w 758"/>
                <a:gd name="T71" fmla="*/ 52 h 593"/>
                <a:gd name="T72" fmla="*/ 491 w 758"/>
                <a:gd name="T73" fmla="*/ 101 h 593"/>
                <a:gd name="T74" fmla="*/ 503 w 758"/>
                <a:gd name="T75" fmla="*/ 121 h 593"/>
                <a:gd name="T76" fmla="*/ 530 w 758"/>
                <a:gd name="T77" fmla="*/ 117 h 593"/>
                <a:gd name="T78" fmla="*/ 585 w 758"/>
                <a:gd name="T79" fmla="*/ 90 h 593"/>
                <a:gd name="T80" fmla="*/ 612 w 758"/>
                <a:gd name="T81" fmla="*/ 96 h 593"/>
                <a:gd name="T82" fmla="*/ 633 w 758"/>
                <a:gd name="T83" fmla="*/ 118 h 593"/>
                <a:gd name="T84" fmla="*/ 630 w 758"/>
                <a:gd name="T85" fmla="*/ 139 h 593"/>
                <a:gd name="T86" fmla="*/ 599 w 758"/>
                <a:gd name="T87" fmla="*/ 178 h 593"/>
                <a:gd name="T88" fmla="*/ 598 w 758"/>
                <a:gd name="T89" fmla="*/ 202 h 593"/>
                <a:gd name="T90" fmla="*/ 620 w 758"/>
                <a:gd name="T91" fmla="*/ 227 h 593"/>
                <a:gd name="T92" fmla="*/ 695 w 758"/>
                <a:gd name="T93" fmla="*/ 249 h 593"/>
                <a:gd name="T94" fmla="*/ 727 w 758"/>
                <a:gd name="T95" fmla="*/ 273 h 593"/>
                <a:gd name="T96" fmla="*/ 757 w 758"/>
                <a:gd name="T97" fmla="*/ 327 h 593"/>
                <a:gd name="T98" fmla="*/ 750 w 758"/>
                <a:gd name="T99" fmla="*/ 354 h 593"/>
                <a:gd name="T100" fmla="*/ 691 w 758"/>
                <a:gd name="T101" fmla="*/ 393 h 593"/>
                <a:gd name="T102" fmla="*/ 674 w 758"/>
                <a:gd name="T103" fmla="*/ 422 h 593"/>
                <a:gd name="T104" fmla="*/ 680 w 758"/>
                <a:gd name="T105" fmla="*/ 484 h 593"/>
                <a:gd name="T106" fmla="*/ 677 w 758"/>
                <a:gd name="T107" fmla="*/ 520 h 593"/>
                <a:gd name="T108" fmla="*/ 653 w 758"/>
                <a:gd name="T109" fmla="*/ 542 h 593"/>
                <a:gd name="T110" fmla="*/ 613 w 758"/>
                <a:gd name="T111" fmla="*/ 554 h 593"/>
                <a:gd name="T112" fmla="*/ 563 w 758"/>
                <a:gd name="T113" fmla="*/ 549 h 593"/>
                <a:gd name="T114" fmla="*/ 472 w 758"/>
                <a:gd name="T115" fmla="*/ 51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8" h="593">
                  <a:moveTo>
                    <a:pt x="421" y="506"/>
                  </a:moveTo>
                  <a:lnTo>
                    <a:pt x="416" y="507"/>
                  </a:lnTo>
                  <a:lnTo>
                    <a:pt x="412" y="507"/>
                  </a:lnTo>
                  <a:lnTo>
                    <a:pt x="402" y="509"/>
                  </a:lnTo>
                  <a:lnTo>
                    <a:pt x="394" y="513"/>
                  </a:lnTo>
                  <a:lnTo>
                    <a:pt x="385" y="517"/>
                  </a:lnTo>
                  <a:lnTo>
                    <a:pt x="377" y="522"/>
                  </a:lnTo>
                  <a:lnTo>
                    <a:pt x="370" y="527"/>
                  </a:lnTo>
                  <a:lnTo>
                    <a:pt x="355" y="539"/>
                  </a:lnTo>
                  <a:lnTo>
                    <a:pt x="342" y="552"/>
                  </a:lnTo>
                  <a:lnTo>
                    <a:pt x="329" y="565"/>
                  </a:lnTo>
                  <a:lnTo>
                    <a:pt x="316" y="576"/>
                  </a:lnTo>
                  <a:lnTo>
                    <a:pt x="310" y="581"/>
                  </a:lnTo>
                  <a:lnTo>
                    <a:pt x="304" y="586"/>
                  </a:lnTo>
                  <a:lnTo>
                    <a:pt x="295" y="590"/>
                  </a:lnTo>
                  <a:lnTo>
                    <a:pt x="286" y="592"/>
                  </a:lnTo>
                  <a:lnTo>
                    <a:pt x="277" y="593"/>
                  </a:lnTo>
                  <a:lnTo>
                    <a:pt x="269" y="593"/>
                  </a:lnTo>
                  <a:lnTo>
                    <a:pt x="262" y="591"/>
                  </a:lnTo>
                  <a:lnTo>
                    <a:pt x="255" y="588"/>
                  </a:lnTo>
                  <a:lnTo>
                    <a:pt x="248" y="583"/>
                  </a:lnTo>
                  <a:lnTo>
                    <a:pt x="242" y="579"/>
                  </a:lnTo>
                  <a:lnTo>
                    <a:pt x="239" y="576"/>
                  </a:lnTo>
                  <a:lnTo>
                    <a:pt x="237" y="573"/>
                  </a:lnTo>
                  <a:lnTo>
                    <a:pt x="233" y="567"/>
                  </a:lnTo>
                  <a:lnTo>
                    <a:pt x="226" y="552"/>
                  </a:lnTo>
                  <a:lnTo>
                    <a:pt x="223" y="546"/>
                  </a:lnTo>
                  <a:lnTo>
                    <a:pt x="219" y="541"/>
                  </a:lnTo>
                  <a:lnTo>
                    <a:pt x="217" y="539"/>
                  </a:lnTo>
                  <a:lnTo>
                    <a:pt x="214" y="537"/>
                  </a:lnTo>
                  <a:lnTo>
                    <a:pt x="211" y="536"/>
                  </a:lnTo>
                  <a:lnTo>
                    <a:pt x="208" y="535"/>
                  </a:lnTo>
                  <a:lnTo>
                    <a:pt x="204" y="535"/>
                  </a:lnTo>
                  <a:lnTo>
                    <a:pt x="200" y="536"/>
                  </a:lnTo>
                  <a:lnTo>
                    <a:pt x="191" y="539"/>
                  </a:lnTo>
                  <a:lnTo>
                    <a:pt x="181" y="544"/>
                  </a:lnTo>
                  <a:lnTo>
                    <a:pt x="171" y="550"/>
                  </a:lnTo>
                  <a:lnTo>
                    <a:pt x="160" y="555"/>
                  </a:lnTo>
                  <a:lnTo>
                    <a:pt x="149" y="561"/>
                  </a:lnTo>
                  <a:lnTo>
                    <a:pt x="139" y="564"/>
                  </a:lnTo>
                  <a:lnTo>
                    <a:pt x="129" y="566"/>
                  </a:lnTo>
                  <a:lnTo>
                    <a:pt x="120" y="566"/>
                  </a:lnTo>
                  <a:lnTo>
                    <a:pt x="115" y="565"/>
                  </a:lnTo>
                  <a:lnTo>
                    <a:pt x="110" y="564"/>
                  </a:lnTo>
                  <a:lnTo>
                    <a:pt x="100" y="560"/>
                  </a:lnTo>
                  <a:lnTo>
                    <a:pt x="91" y="554"/>
                  </a:lnTo>
                  <a:lnTo>
                    <a:pt x="84" y="547"/>
                  </a:lnTo>
                  <a:lnTo>
                    <a:pt x="77" y="539"/>
                  </a:lnTo>
                  <a:lnTo>
                    <a:pt x="75" y="535"/>
                  </a:lnTo>
                  <a:lnTo>
                    <a:pt x="74" y="530"/>
                  </a:lnTo>
                  <a:lnTo>
                    <a:pt x="73" y="526"/>
                  </a:lnTo>
                  <a:lnTo>
                    <a:pt x="73" y="521"/>
                  </a:lnTo>
                  <a:lnTo>
                    <a:pt x="74" y="511"/>
                  </a:lnTo>
                  <a:lnTo>
                    <a:pt x="77" y="503"/>
                  </a:lnTo>
                  <a:lnTo>
                    <a:pt x="81" y="496"/>
                  </a:lnTo>
                  <a:lnTo>
                    <a:pt x="86" y="489"/>
                  </a:lnTo>
                  <a:lnTo>
                    <a:pt x="96" y="478"/>
                  </a:lnTo>
                  <a:lnTo>
                    <a:pt x="100" y="473"/>
                  </a:lnTo>
                  <a:lnTo>
                    <a:pt x="104" y="468"/>
                  </a:lnTo>
                  <a:lnTo>
                    <a:pt x="107" y="462"/>
                  </a:lnTo>
                  <a:lnTo>
                    <a:pt x="108" y="456"/>
                  </a:lnTo>
                  <a:lnTo>
                    <a:pt x="109" y="449"/>
                  </a:lnTo>
                  <a:lnTo>
                    <a:pt x="108" y="442"/>
                  </a:lnTo>
                  <a:lnTo>
                    <a:pt x="105" y="436"/>
                  </a:lnTo>
                  <a:lnTo>
                    <a:pt x="101" y="430"/>
                  </a:lnTo>
                  <a:lnTo>
                    <a:pt x="95" y="425"/>
                  </a:lnTo>
                  <a:lnTo>
                    <a:pt x="87" y="420"/>
                  </a:lnTo>
                  <a:lnTo>
                    <a:pt x="78" y="417"/>
                  </a:lnTo>
                  <a:lnTo>
                    <a:pt x="67" y="414"/>
                  </a:lnTo>
                  <a:lnTo>
                    <a:pt x="56" y="411"/>
                  </a:lnTo>
                  <a:lnTo>
                    <a:pt x="44" y="408"/>
                  </a:lnTo>
                  <a:lnTo>
                    <a:pt x="33" y="404"/>
                  </a:lnTo>
                  <a:lnTo>
                    <a:pt x="28" y="401"/>
                  </a:lnTo>
                  <a:lnTo>
                    <a:pt x="23" y="398"/>
                  </a:lnTo>
                  <a:lnTo>
                    <a:pt x="18" y="394"/>
                  </a:lnTo>
                  <a:lnTo>
                    <a:pt x="14" y="390"/>
                  </a:lnTo>
                  <a:lnTo>
                    <a:pt x="10" y="385"/>
                  </a:lnTo>
                  <a:lnTo>
                    <a:pt x="7" y="379"/>
                  </a:lnTo>
                  <a:lnTo>
                    <a:pt x="4" y="373"/>
                  </a:lnTo>
                  <a:lnTo>
                    <a:pt x="2" y="366"/>
                  </a:lnTo>
                  <a:lnTo>
                    <a:pt x="1" y="359"/>
                  </a:lnTo>
                  <a:lnTo>
                    <a:pt x="0" y="353"/>
                  </a:lnTo>
                  <a:lnTo>
                    <a:pt x="1" y="346"/>
                  </a:lnTo>
                  <a:lnTo>
                    <a:pt x="1" y="340"/>
                  </a:lnTo>
                  <a:lnTo>
                    <a:pt x="3" y="334"/>
                  </a:lnTo>
                  <a:lnTo>
                    <a:pt x="5" y="327"/>
                  </a:lnTo>
                  <a:lnTo>
                    <a:pt x="8" y="321"/>
                  </a:lnTo>
                  <a:lnTo>
                    <a:pt x="12" y="316"/>
                  </a:lnTo>
                  <a:lnTo>
                    <a:pt x="16" y="310"/>
                  </a:lnTo>
                  <a:lnTo>
                    <a:pt x="20" y="305"/>
                  </a:lnTo>
                  <a:lnTo>
                    <a:pt x="25" y="301"/>
                  </a:lnTo>
                  <a:lnTo>
                    <a:pt x="31" y="297"/>
                  </a:lnTo>
                  <a:lnTo>
                    <a:pt x="37" y="293"/>
                  </a:lnTo>
                  <a:lnTo>
                    <a:pt x="44" y="290"/>
                  </a:lnTo>
                  <a:lnTo>
                    <a:pt x="58" y="284"/>
                  </a:lnTo>
                  <a:lnTo>
                    <a:pt x="73" y="280"/>
                  </a:lnTo>
                  <a:lnTo>
                    <a:pt x="101" y="271"/>
                  </a:lnTo>
                  <a:lnTo>
                    <a:pt x="113" y="267"/>
                  </a:lnTo>
                  <a:lnTo>
                    <a:pt x="122" y="261"/>
                  </a:lnTo>
                  <a:lnTo>
                    <a:pt x="126" y="258"/>
                  </a:lnTo>
                  <a:lnTo>
                    <a:pt x="129" y="255"/>
                  </a:lnTo>
                  <a:lnTo>
                    <a:pt x="131" y="251"/>
                  </a:lnTo>
                  <a:lnTo>
                    <a:pt x="132" y="247"/>
                  </a:lnTo>
                  <a:lnTo>
                    <a:pt x="131" y="241"/>
                  </a:lnTo>
                  <a:lnTo>
                    <a:pt x="130" y="235"/>
                  </a:lnTo>
                  <a:lnTo>
                    <a:pt x="128" y="229"/>
                  </a:lnTo>
                  <a:lnTo>
                    <a:pt x="125" y="223"/>
                  </a:lnTo>
                  <a:lnTo>
                    <a:pt x="109" y="197"/>
                  </a:lnTo>
                  <a:lnTo>
                    <a:pt x="106" y="191"/>
                  </a:lnTo>
                  <a:lnTo>
                    <a:pt x="103" y="184"/>
                  </a:lnTo>
                  <a:lnTo>
                    <a:pt x="100" y="176"/>
                  </a:lnTo>
                  <a:lnTo>
                    <a:pt x="99" y="169"/>
                  </a:lnTo>
                  <a:lnTo>
                    <a:pt x="99" y="162"/>
                  </a:lnTo>
                  <a:lnTo>
                    <a:pt x="100" y="154"/>
                  </a:lnTo>
                  <a:lnTo>
                    <a:pt x="103" y="146"/>
                  </a:lnTo>
                  <a:lnTo>
                    <a:pt x="105" y="142"/>
                  </a:lnTo>
                  <a:lnTo>
                    <a:pt x="108" y="138"/>
                  </a:lnTo>
                  <a:lnTo>
                    <a:pt x="112" y="133"/>
                  </a:lnTo>
                  <a:lnTo>
                    <a:pt x="117" y="128"/>
                  </a:lnTo>
                  <a:lnTo>
                    <a:pt x="121" y="125"/>
                  </a:lnTo>
                  <a:lnTo>
                    <a:pt x="126" y="122"/>
                  </a:lnTo>
                  <a:lnTo>
                    <a:pt x="136" y="119"/>
                  </a:lnTo>
                  <a:lnTo>
                    <a:pt x="146" y="117"/>
                  </a:lnTo>
                  <a:lnTo>
                    <a:pt x="157" y="117"/>
                  </a:lnTo>
                  <a:lnTo>
                    <a:pt x="167" y="116"/>
                  </a:lnTo>
                  <a:lnTo>
                    <a:pt x="176" y="113"/>
                  </a:lnTo>
                  <a:lnTo>
                    <a:pt x="180" y="112"/>
                  </a:lnTo>
                  <a:lnTo>
                    <a:pt x="184" y="109"/>
                  </a:lnTo>
                  <a:lnTo>
                    <a:pt x="190" y="104"/>
                  </a:lnTo>
                  <a:lnTo>
                    <a:pt x="196" y="98"/>
                  </a:lnTo>
                  <a:lnTo>
                    <a:pt x="207" y="84"/>
                  </a:lnTo>
                  <a:lnTo>
                    <a:pt x="218" y="69"/>
                  </a:lnTo>
                  <a:lnTo>
                    <a:pt x="231" y="53"/>
                  </a:lnTo>
                  <a:lnTo>
                    <a:pt x="244" y="39"/>
                  </a:lnTo>
                  <a:lnTo>
                    <a:pt x="251" y="33"/>
                  </a:lnTo>
                  <a:lnTo>
                    <a:pt x="254" y="31"/>
                  </a:lnTo>
                  <a:lnTo>
                    <a:pt x="259" y="27"/>
                  </a:lnTo>
                  <a:lnTo>
                    <a:pt x="267" y="23"/>
                  </a:lnTo>
                  <a:lnTo>
                    <a:pt x="276" y="20"/>
                  </a:lnTo>
                  <a:lnTo>
                    <a:pt x="286" y="18"/>
                  </a:lnTo>
                  <a:lnTo>
                    <a:pt x="296" y="17"/>
                  </a:lnTo>
                  <a:lnTo>
                    <a:pt x="301" y="18"/>
                  </a:lnTo>
                  <a:lnTo>
                    <a:pt x="306" y="19"/>
                  </a:lnTo>
                  <a:lnTo>
                    <a:pt x="310" y="20"/>
                  </a:lnTo>
                  <a:lnTo>
                    <a:pt x="314" y="22"/>
                  </a:lnTo>
                  <a:lnTo>
                    <a:pt x="321" y="28"/>
                  </a:lnTo>
                  <a:lnTo>
                    <a:pt x="327" y="34"/>
                  </a:lnTo>
                  <a:lnTo>
                    <a:pt x="332" y="41"/>
                  </a:lnTo>
                  <a:lnTo>
                    <a:pt x="337" y="46"/>
                  </a:lnTo>
                  <a:lnTo>
                    <a:pt x="343" y="51"/>
                  </a:lnTo>
                  <a:lnTo>
                    <a:pt x="347" y="52"/>
                  </a:lnTo>
                  <a:lnTo>
                    <a:pt x="351" y="53"/>
                  </a:lnTo>
                  <a:lnTo>
                    <a:pt x="357" y="53"/>
                  </a:lnTo>
                  <a:lnTo>
                    <a:pt x="364" y="52"/>
                  </a:lnTo>
                  <a:lnTo>
                    <a:pt x="370" y="50"/>
                  </a:lnTo>
                  <a:lnTo>
                    <a:pt x="376" y="48"/>
                  </a:lnTo>
                  <a:lnTo>
                    <a:pt x="389" y="40"/>
                  </a:lnTo>
                  <a:lnTo>
                    <a:pt x="402" y="30"/>
                  </a:lnTo>
                  <a:lnTo>
                    <a:pt x="416" y="20"/>
                  </a:lnTo>
                  <a:lnTo>
                    <a:pt x="431" y="11"/>
                  </a:lnTo>
                  <a:lnTo>
                    <a:pt x="439" y="7"/>
                  </a:lnTo>
                  <a:lnTo>
                    <a:pt x="448" y="4"/>
                  </a:lnTo>
                  <a:lnTo>
                    <a:pt x="457" y="2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90" y="2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5" y="7"/>
                  </a:lnTo>
                  <a:lnTo>
                    <a:pt x="509" y="10"/>
                  </a:lnTo>
                  <a:lnTo>
                    <a:pt x="513" y="13"/>
                  </a:lnTo>
                  <a:lnTo>
                    <a:pt x="516" y="16"/>
                  </a:lnTo>
                  <a:lnTo>
                    <a:pt x="519" y="20"/>
                  </a:lnTo>
                  <a:lnTo>
                    <a:pt x="521" y="24"/>
                  </a:lnTo>
                  <a:lnTo>
                    <a:pt x="522" y="28"/>
                  </a:lnTo>
                  <a:lnTo>
                    <a:pt x="523" y="32"/>
                  </a:lnTo>
                  <a:lnTo>
                    <a:pt x="523" y="42"/>
                  </a:lnTo>
                  <a:lnTo>
                    <a:pt x="522" y="47"/>
                  </a:lnTo>
                  <a:lnTo>
                    <a:pt x="520" y="52"/>
                  </a:lnTo>
                  <a:lnTo>
                    <a:pt x="514" y="62"/>
                  </a:lnTo>
                  <a:lnTo>
                    <a:pt x="500" y="82"/>
                  </a:lnTo>
                  <a:lnTo>
                    <a:pt x="494" y="92"/>
                  </a:lnTo>
                  <a:lnTo>
                    <a:pt x="492" y="97"/>
                  </a:lnTo>
                  <a:lnTo>
                    <a:pt x="491" y="101"/>
                  </a:lnTo>
                  <a:lnTo>
                    <a:pt x="491" y="106"/>
                  </a:lnTo>
                  <a:lnTo>
                    <a:pt x="492" y="110"/>
                  </a:lnTo>
                  <a:lnTo>
                    <a:pt x="495" y="114"/>
                  </a:lnTo>
                  <a:lnTo>
                    <a:pt x="498" y="118"/>
                  </a:lnTo>
                  <a:lnTo>
                    <a:pt x="503" y="121"/>
                  </a:lnTo>
                  <a:lnTo>
                    <a:pt x="508" y="122"/>
                  </a:lnTo>
                  <a:lnTo>
                    <a:pt x="513" y="122"/>
                  </a:lnTo>
                  <a:lnTo>
                    <a:pt x="519" y="122"/>
                  </a:lnTo>
                  <a:lnTo>
                    <a:pt x="525" y="120"/>
                  </a:lnTo>
                  <a:lnTo>
                    <a:pt x="530" y="117"/>
                  </a:lnTo>
                  <a:lnTo>
                    <a:pt x="543" y="111"/>
                  </a:lnTo>
                  <a:lnTo>
                    <a:pt x="555" y="103"/>
                  </a:lnTo>
                  <a:lnTo>
                    <a:pt x="567" y="97"/>
                  </a:lnTo>
                  <a:lnTo>
                    <a:pt x="580" y="92"/>
                  </a:lnTo>
                  <a:lnTo>
                    <a:pt x="585" y="90"/>
                  </a:lnTo>
                  <a:lnTo>
                    <a:pt x="591" y="90"/>
                  </a:lnTo>
                  <a:lnTo>
                    <a:pt x="597" y="90"/>
                  </a:lnTo>
                  <a:lnTo>
                    <a:pt x="602" y="92"/>
                  </a:lnTo>
                  <a:lnTo>
                    <a:pt x="607" y="94"/>
                  </a:lnTo>
                  <a:lnTo>
                    <a:pt x="612" y="96"/>
                  </a:lnTo>
                  <a:lnTo>
                    <a:pt x="621" y="102"/>
                  </a:lnTo>
                  <a:lnTo>
                    <a:pt x="625" y="105"/>
                  </a:lnTo>
                  <a:lnTo>
                    <a:pt x="628" y="109"/>
                  </a:lnTo>
                  <a:lnTo>
                    <a:pt x="631" y="113"/>
                  </a:lnTo>
                  <a:lnTo>
                    <a:pt x="633" y="118"/>
                  </a:lnTo>
                  <a:lnTo>
                    <a:pt x="634" y="122"/>
                  </a:lnTo>
                  <a:lnTo>
                    <a:pt x="635" y="126"/>
                  </a:lnTo>
                  <a:lnTo>
                    <a:pt x="634" y="131"/>
                  </a:lnTo>
                  <a:lnTo>
                    <a:pt x="633" y="135"/>
                  </a:lnTo>
                  <a:lnTo>
                    <a:pt x="630" y="139"/>
                  </a:lnTo>
                  <a:lnTo>
                    <a:pt x="627" y="143"/>
                  </a:lnTo>
                  <a:lnTo>
                    <a:pt x="618" y="151"/>
                  </a:lnTo>
                  <a:lnTo>
                    <a:pt x="611" y="160"/>
                  </a:lnTo>
                  <a:lnTo>
                    <a:pt x="604" y="169"/>
                  </a:lnTo>
                  <a:lnTo>
                    <a:pt x="599" y="178"/>
                  </a:lnTo>
                  <a:lnTo>
                    <a:pt x="597" y="183"/>
                  </a:lnTo>
                  <a:lnTo>
                    <a:pt x="596" y="188"/>
                  </a:lnTo>
                  <a:lnTo>
                    <a:pt x="596" y="192"/>
                  </a:lnTo>
                  <a:lnTo>
                    <a:pt x="597" y="198"/>
                  </a:lnTo>
                  <a:lnTo>
                    <a:pt x="598" y="202"/>
                  </a:lnTo>
                  <a:lnTo>
                    <a:pt x="600" y="208"/>
                  </a:lnTo>
                  <a:lnTo>
                    <a:pt x="604" y="213"/>
                  </a:lnTo>
                  <a:lnTo>
                    <a:pt x="609" y="218"/>
                  </a:lnTo>
                  <a:lnTo>
                    <a:pt x="614" y="223"/>
                  </a:lnTo>
                  <a:lnTo>
                    <a:pt x="620" y="227"/>
                  </a:lnTo>
                  <a:lnTo>
                    <a:pt x="633" y="234"/>
                  </a:lnTo>
                  <a:lnTo>
                    <a:pt x="647" y="239"/>
                  </a:lnTo>
                  <a:lnTo>
                    <a:pt x="660" y="243"/>
                  </a:lnTo>
                  <a:lnTo>
                    <a:pt x="685" y="247"/>
                  </a:lnTo>
                  <a:lnTo>
                    <a:pt x="695" y="249"/>
                  </a:lnTo>
                  <a:lnTo>
                    <a:pt x="698" y="250"/>
                  </a:lnTo>
                  <a:lnTo>
                    <a:pt x="702" y="251"/>
                  </a:lnTo>
                  <a:lnTo>
                    <a:pt x="709" y="255"/>
                  </a:lnTo>
                  <a:lnTo>
                    <a:pt x="717" y="263"/>
                  </a:lnTo>
                  <a:lnTo>
                    <a:pt x="727" y="273"/>
                  </a:lnTo>
                  <a:lnTo>
                    <a:pt x="737" y="286"/>
                  </a:lnTo>
                  <a:lnTo>
                    <a:pt x="745" y="299"/>
                  </a:lnTo>
                  <a:lnTo>
                    <a:pt x="753" y="313"/>
                  </a:lnTo>
                  <a:lnTo>
                    <a:pt x="755" y="320"/>
                  </a:lnTo>
                  <a:lnTo>
                    <a:pt x="757" y="327"/>
                  </a:lnTo>
                  <a:lnTo>
                    <a:pt x="758" y="333"/>
                  </a:lnTo>
                  <a:lnTo>
                    <a:pt x="758" y="339"/>
                  </a:lnTo>
                  <a:lnTo>
                    <a:pt x="757" y="344"/>
                  </a:lnTo>
                  <a:lnTo>
                    <a:pt x="754" y="349"/>
                  </a:lnTo>
                  <a:lnTo>
                    <a:pt x="750" y="354"/>
                  </a:lnTo>
                  <a:lnTo>
                    <a:pt x="745" y="359"/>
                  </a:lnTo>
                  <a:lnTo>
                    <a:pt x="732" y="367"/>
                  </a:lnTo>
                  <a:lnTo>
                    <a:pt x="718" y="375"/>
                  </a:lnTo>
                  <a:lnTo>
                    <a:pt x="704" y="384"/>
                  </a:lnTo>
                  <a:lnTo>
                    <a:pt x="691" y="393"/>
                  </a:lnTo>
                  <a:lnTo>
                    <a:pt x="685" y="398"/>
                  </a:lnTo>
                  <a:lnTo>
                    <a:pt x="681" y="403"/>
                  </a:lnTo>
                  <a:lnTo>
                    <a:pt x="677" y="409"/>
                  </a:lnTo>
                  <a:lnTo>
                    <a:pt x="675" y="415"/>
                  </a:lnTo>
                  <a:lnTo>
                    <a:pt x="674" y="422"/>
                  </a:lnTo>
                  <a:lnTo>
                    <a:pt x="673" y="429"/>
                  </a:lnTo>
                  <a:lnTo>
                    <a:pt x="673" y="443"/>
                  </a:lnTo>
                  <a:lnTo>
                    <a:pt x="675" y="456"/>
                  </a:lnTo>
                  <a:lnTo>
                    <a:pt x="678" y="470"/>
                  </a:lnTo>
                  <a:lnTo>
                    <a:pt x="680" y="484"/>
                  </a:lnTo>
                  <a:lnTo>
                    <a:pt x="681" y="496"/>
                  </a:lnTo>
                  <a:lnTo>
                    <a:pt x="681" y="503"/>
                  </a:lnTo>
                  <a:lnTo>
                    <a:pt x="680" y="508"/>
                  </a:lnTo>
                  <a:lnTo>
                    <a:pt x="679" y="514"/>
                  </a:lnTo>
                  <a:lnTo>
                    <a:pt x="677" y="520"/>
                  </a:lnTo>
                  <a:lnTo>
                    <a:pt x="673" y="525"/>
                  </a:lnTo>
                  <a:lnTo>
                    <a:pt x="670" y="530"/>
                  </a:lnTo>
                  <a:lnTo>
                    <a:pt x="665" y="534"/>
                  </a:lnTo>
                  <a:lnTo>
                    <a:pt x="659" y="539"/>
                  </a:lnTo>
                  <a:lnTo>
                    <a:pt x="653" y="542"/>
                  </a:lnTo>
                  <a:lnTo>
                    <a:pt x="646" y="546"/>
                  </a:lnTo>
                  <a:lnTo>
                    <a:pt x="639" y="549"/>
                  </a:lnTo>
                  <a:lnTo>
                    <a:pt x="631" y="551"/>
                  </a:lnTo>
                  <a:lnTo>
                    <a:pt x="622" y="553"/>
                  </a:lnTo>
                  <a:lnTo>
                    <a:pt x="613" y="554"/>
                  </a:lnTo>
                  <a:lnTo>
                    <a:pt x="604" y="555"/>
                  </a:lnTo>
                  <a:lnTo>
                    <a:pt x="594" y="555"/>
                  </a:lnTo>
                  <a:lnTo>
                    <a:pt x="584" y="553"/>
                  </a:lnTo>
                  <a:lnTo>
                    <a:pt x="574" y="552"/>
                  </a:lnTo>
                  <a:lnTo>
                    <a:pt x="563" y="549"/>
                  </a:lnTo>
                  <a:lnTo>
                    <a:pt x="553" y="545"/>
                  </a:lnTo>
                  <a:lnTo>
                    <a:pt x="516" y="529"/>
                  </a:lnTo>
                  <a:lnTo>
                    <a:pt x="500" y="522"/>
                  </a:lnTo>
                  <a:lnTo>
                    <a:pt x="486" y="516"/>
                  </a:lnTo>
                  <a:lnTo>
                    <a:pt x="472" y="511"/>
                  </a:lnTo>
                  <a:lnTo>
                    <a:pt x="457" y="508"/>
                  </a:lnTo>
                  <a:lnTo>
                    <a:pt x="440" y="506"/>
                  </a:lnTo>
                  <a:lnTo>
                    <a:pt x="421" y="50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B050"/>
                </a:solidFill>
                <a:latin typeface="Arial" charset="0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83815A96-81D4-4E73-A132-ABB31DB90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3338"/>
              <a:ext cx="127" cy="147"/>
            </a:xfrm>
            <a:custGeom>
              <a:avLst/>
              <a:gdLst>
                <a:gd name="T0" fmla="*/ 0 w 127"/>
                <a:gd name="T1" fmla="*/ 118 h 147"/>
                <a:gd name="T2" fmla="*/ 26 w 127"/>
                <a:gd name="T3" fmla="*/ 95 h 147"/>
                <a:gd name="T4" fmla="*/ 22 w 127"/>
                <a:gd name="T5" fmla="*/ 91 h 147"/>
                <a:gd name="T6" fmla="*/ 19 w 127"/>
                <a:gd name="T7" fmla="*/ 87 h 147"/>
                <a:gd name="T8" fmla="*/ 16 w 127"/>
                <a:gd name="T9" fmla="*/ 81 h 147"/>
                <a:gd name="T10" fmla="*/ 13 w 127"/>
                <a:gd name="T11" fmla="*/ 74 h 147"/>
                <a:gd name="T12" fmla="*/ 13 w 127"/>
                <a:gd name="T13" fmla="*/ 70 h 147"/>
                <a:gd name="T14" fmla="*/ 13 w 127"/>
                <a:gd name="T15" fmla="*/ 66 h 147"/>
                <a:gd name="T16" fmla="*/ 13 w 127"/>
                <a:gd name="T17" fmla="*/ 62 h 147"/>
                <a:gd name="T18" fmla="*/ 15 w 127"/>
                <a:gd name="T19" fmla="*/ 58 h 147"/>
                <a:gd name="T20" fmla="*/ 18 w 127"/>
                <a:gd name="T21" fmla="*/ 54 h 147"/>
                <a:gd name="T22" fmla="*/ 21 w 127"/>
                <a:gd name="T23" fmla="*/ 50 h 147"/>
                <a:gd name="T24" fmla="*/ 45 w 127"/>
                <a:gd name="T25" fmla="*/ 49 h 147"/>
                <a:gd name="T26" fmla="*/ 43 w 127"/>
                <a:gd name="T27" fmla="*/ 39 h 147"/>
                <a:gd name="T28" fmla="*/ 41 w 127"/>
                <a:gd name="T29" fmla="*/ 29 h 147"/>
                <a:gd name="T30" fmla="*/ 41 w 127"/>
                <a:gd name="T31" fmla="*/ 19 h 147"/>
                <a:gd name="T32" fmla="*/ 41 w 127"/>
                <a:gd name="T33" fmla="*/ 15 h 147"/>
                <a:gd name="T34" fmla="*/ 42 w 127"/>
                <a:gd name="T35" fmla="*/ 11 h 147"/>
                <a:gd name="T36" fmla="*/ 43 w 127"/>
                <a:gd name="T37" fmla="*/ 7 h 147"/>
                <a:gd name="T38" fmla="*/ 46 w 127"/>
                <a:gd name="T39" fmla="*/ 3 h 147"/>
                <a:gd name="T40" fmla="*/ 50 w 127"/>
                <a:gd name="T41" fmla="*/ 1 h 147"/>
                <a:gd name="T42" fmla="*/ 54 w 127"/>
                <a:gd name="T43" fmla="*/ 0 h 147"/>
                <a:gd name="T44" fmla="*/ 58 w 127"/>
                <a:gd name="T45" fmla="*/ 0 h 147"/>
                <a:gd name="T46" fmla="*/ 63 w 127"/>
                <a:gd name="T47" fmla="*/ 1 h 147"/>
                <a:gd name="T48" fmla="*/ 66 w 127"/>
                <a:gd name="T49" fmla="*/ 3 h 147"/>
                <a:gd name="T50" fmla="*/ 69 w 127"/>
                <a:gd name="T51" fmla="*/ 6 h 147"/>
                <a:gd name="T52" fmla="*/ 71 w 127"/>
                <a:gd name="T53" fmla="*/ 10 h 147"/>
                <a:gd name="T54" fmla="*/ 72 w 127"/>
                <a:gd name="T55" fmla="*/ 15 h 147"/>
                <a:gd name="T56" fmla="*/ 75 w 127"/>
                <a:gd name="T57" fmla="*/ 25 h 147"/>
                <a:gd name="T58" fmla="*/ 77 w 127"/>
                <a:gd name="T59" fmla="*/ 36 h 147"/>
                <a:gd name="T60" fmla="*/ 127 w 127"/>
                <a:gd name="T61" fmla="*/ 67 h 147"/>
                <a:gd name="T62" fmla="*/ 126 w 127"/>
                <a:gd name="T63" fmla="*/ 73 h 147"/>
                <a:gd name="T64" fmla="*/ 123 w 127"/>
                <a:gd name="T65" fmla="*/ 79 h 147"/>
                <a:gd name="T66" fmla="*/ 120 w 127"/>
                <a:gd name="T67" fmla="*/ 86 h 147"/>
                <a:gd name="T68" fmla="*/ 115 w 127"/>
                <a:gd name="T69" fmla="*/ 93 h 147"/>
                <a:gd name="T70" fmla="*/ 110 w 127"/>
                <a:gd name="T71" fmla="*/ 99 h 147"/>
                <a:gd name="T72" fmla="*/ 105 w 127"/>
                <a:gd name="T73" fmla="*/ 105 h 147"/>
                <a:gd name="T74" fmla="*/ 99 w 127"/>
                <a:gd name="T75" fmla="*/ 109 h 147"/>
                <a:gd name="T76" fmla="*/ 94 w 127"/>
                <a:gd name="T77" fmla="*/ 112 h 147"/>
                <a:gd name="T78" fmla="*/ 82 w 127"/>
                <a:gd name="T79" fmla="*/ 115 h 147"/>
                <a:gd name="T80" fmla="*/ 70 w 127"/>
                <a:gd name="T81" fmla="*/ 116 h 147"/>
                <a:gd name="T82" fmla="*/ 56 w 127"/>
                <a:gd name="T83" fmla="*/ 117 h 147"/>
                <a:gd name="T84" fmla="*/ 54 w 127"/>
                <a:gd name="T85" fmla="*/ 129 h 147"/>
                <a:gd name="T86" fmla="*/ 51 w 127"/>
                <a:gd name="T87" fmla="*/ 138 h 147"/>
                <a:gd name="T88" fmla="*/ 48 w 127"/>
                <a:gd name="T89" fmla="*/ 147 h 147"/>
                <a:gd name="T90" fmla="*/ 43 w 127"/>
                <a:gd name="T91" fmla="*/ 145 h 147"/>
                <a:gd name="T92" fmla="*/ 31 w 127"/>
                <a:gd name="T93" fmla="*/ 139 h 147"/>
                <a:gd name="T94" fmla="*/ 23 w 127"/>
                <a:gd name="T95" fmla="*/ 135 h 147"/>
                <a:gd name="T96" fmla="*/ 15 w 127"/>
                <a:gd name="T97" fmla="*/ 130 h 147"/>
                <a:gd name="T98" fmla="*/ 7 w 127"/>
                <a:gd name="T99" fmla="*/ 124 h 147"/>
                <a:gd name="T100" fmla="*/ 0 w 127"/>
                <a:gd name="T101" fmla="*/ 11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" h="147">
                  <a:moveTo>
                    <a:pt x="0" y="118"/>
                  </a:moveTo>
                  <a:lnTo>
                    <a:pt x="26" y="95"/>
                  </a:lnTo>
                  <a:lnTo>
                    <a:pt x="22" y="91"/>
                  </a:lnTo>
                  <a:lnTo>
                    <a:pt x="19" y="87"/>
                  </a:lnTo>
                  <a:lnTo>
                    <a:pt x="16" y="81"/>
                  </a:lnTo>
                  <a:lnTo>
                    <a:pt x="13" y="74"/>
                  </a:lnTo>
                  <a:lnTo>
                    <a:pt x="13" y="70"/>
                  </a:lnTo>
                  <a:lnTo>
                    <a:pt x="13" y="66"/>
                  </a:lnTo>
                  <a:lnTo>
                    <a:pt x="13" y="62"/>
                  </a:lnTo>
                  <a:lnTo>
                    <a:pt x="15" y="58"/>
                  </a:lnTo>
                  <a:lnTo>
                    <a:pt x="18" y="54"/>
                  </a:lnTo>
                  <a:lnTo>
                    <a:pt x="21" y="50"/>
                  </a:lnTo>
                  <a:lnTo>
                    <a:pt x="45" y="49"/>
                  </a:lnTo>
                  <a:lnTo>
                    <a:pt x="43" y="39"/>
                  </a:lnTo>
                  <a:lnTo>
                    <a:pt x="41" y="2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2" y="11"/>
                  </a:lnTo>
                  <a:lnTo>
                    <a:pt x="43" y="7"/>
                  </a:lnTo>
                  <a:lnTo>
                    <a:pt x="46" y="3"/>
                  </a:lnTo>
                  <a:lnTo>
                    <a:pt x="50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6" y="3"/>
                  </a:lnTo>
                  <a:lnTo>
                    <a:pt x="69" y="6"/>
                  </a:lnTo>
                  <a:lnTo>
                    <a:pt x="71" y="10"/>
                  </a:lnTo>
                  <a:lnTo>
                    <a:pt x="72" y="15"/>
                  </a:lnTo>
                  <a:lnTo>
                    <a:pt x="75" y="25"/>
                  </a:lnTo>
                  <a:lnTo>
                    <a:pt x="77" y="36"/>
                  </a:lnTo>
                  <a:lnTo>
                    <a:pt x="127" y="67"/>
                  </a:lnTo>
                  <a:lnTo>
                    <a:pt x="126" y="73"/>
                  </a:lnTo>
                  <a:lnTo>
                    <a:pt x="123" y="79"/>
                  </a:lnTo>
                  <a:lnTo>
                    <a:pt x="120" y="86"/>
                  </a:lnTo>
                  <a:lnTo>
                    <a:pt x="115" y="93"/>
                  </a:lnTo>
                  <a:lnTo>
                    <a:pt x="110" y="99"/>
                  </a:lnTo>
                  <a:lnTo>
                    <a:pt x="105" y="105"/>
                  </a:lnTo>
                  <a:lnTo>
                    <a:pt x="99" y="109"/>
                  </a:lnTo>
                  <a:lnTo>
                    <a:pt x="94" y="112"/>
                  </a:lnTo>
                  <a:lnTo>
                    <a:pt x="82" y="115"/>
                  </a:lnTo>
                  <a:lnTo>
                    <a:pt x="70" y="116"/>
                  </a:lnTo>
                  <a:lnTo>
                    <a:pt x="56" y="117"/>
                  </a:lnTo>
                  <a:lnTo>
                    <a:pt x="54" y="129"/>
                  </a:lnTo>
                  <a:lnTo>
                    <a:pt x="51" y="138"/>
                  </a:lnTo>
                  <a:lnTo>
                    <a:pt x="48" y="147"/>
                  </a:lnTo>
                  <a:lnTo>
                    <a:pt x="43" y="145"/>
                  </a:lnTo>
                  <a:lnTo>
                    <a:pt x="31" y="139"/>
                  </a:lnTo>
                  <a:lnTo>
                    <a:pt x="23" y="135"/>
                  </a:lnTo>
                  <a:lnTo>
                    <a:pt x="15" y="130"/>
                  </a:lnTo>
                  <a:lnTo>
                    <a:pt x="7" y="12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0F504069-5599-471D-ADB4-5701AD4F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3333"/>
              <a:ext cx="138" cy="156"/>
            </a:xfrm>
            <a:custGeom>
              <a:avLst/>
              <a:gdLst>
                <a:gd name="T0" fmla="*/ 16 w 138"/>
                <a:gd name="T1" fmla="*/ 133 h 156"/>
                <a:gd name="T2" fmla="*/ 16 w 138"/>
                <a:gd name="T3" fmla="*/ 125 h 156"/>
                <a:gd name="T4" fmla="*/ 36 w 138"/>
                <a:gd name="T5" fmla="*/ 97 h 156"/>
                <a:gd name="T6" fmla="*/ 26 w 138"/>
                <a:gd name="T7" fmla="*/ 84 h 156"/>
                <a:gd name="T8" fmla="*/ 24 w 138"/>
                <a:gd name="T9" fmla="*/ 72 h 156"/>
                <a:gd name="T10" fmla="*/ 28 w 138"/>
                <a:gd name="T11" fmla="*/ 62 h 156"/>
                <a:gd name="T12" fmla="*/ 56 w 138"/>
                <a:gd name="T13" fmla="*/ 53 h 156"/>
                <a:gd name="T14" fmla="*/ 52 w 138"/>
                <a:gd name="T15" fmla="*/ 24 h 156"/>
                <a:gd name="T16" fmla="*/ 54 w 138"/>
                <a:gd name="T17" fmla="*/ 14 h 156"/>
                <a:gd name="T18" fmla="*/ 61 w 138"/>
                <a:gd name="T19" fmla="*/ 10 h 156"/>
                <a:gd name="T20" fmla="*/ 69 w 138"/>
                <a:gd name="T21" fmla="*/ 12 h 156"/>
                <a:gd name="T22" fmla="*/ 74 w 138"/>
                <a:gd name="T23" fmla="*/ 21 h 156"/>
                <a:gd name="T24" fmla="*/ 80 w 138"/>
                <a:gd name="T25" fmla="*/ 46 h 156"/>
                <a:gd name="T26" fmla="*/ 125 w 138"/>
                <a:gd name="T27" fmla="*/ 82 h 156"/>
                <a:gd name="T28" fmla="*/ 113 w 138"/>
                <a:gd name="T29" fmla="*/ 101 h 156"/>
                <a:gd name="T30" fmla="*/ 98 w 138"/>
                <a:gd name="T31" fmla="*/ 112 h 156"/>
                <a:gd name="T32" fmla="*/ 62 w 138"/>
                <a:gd name="T33" fmla="*/ 117 h 156"/>
                <a:gd name="T34" fmla="*/ 52 w 138"/>
                <a:gd name="T35" fmla="*/ 141 h 156"/>
                <a:gd name="T36" fmla="*/ 39 w 138"/>
                <a:gd name="T37" fmla="*/ 140 h 156"/>
                <a:gd name="T38" fmla="*/ 16 w 138"/>
                <a:gd name="T39" fmla="*/ 125 h 156"/>
                <a:gd name="T40" fmla="*/ 37 w 138"/>
                <a:gd name="T41" fmla="*/ 101 h 156"/>
                <a:gd name="T42" fmla="*/ 32 w 138"/>
                <a:gd name="T43" fmla="*/ 95 h 156"/>
                <a:gd name="T44" fmla="*/ 2 w 138"/>
                <a:gd name="T45" fmla="*/ 127 h 156"/>
                <a:gd name="T46" fmla="*/ 18 w 138"/>
                <a:gd name="T47" fmla="*/ 139 h 156"/>
                <a:gd name="T48" fmla="*/ 27 w 138"/>
                <a:gd name="T49" fmla="*/ 144 h 156"/>
                <a:gd name="T50" fmla="*/ 47 w 138"/>
                <a:gd name="T51" fmla="*/ 154 h 156"/>
                <a:gd name="T52" fmla="*/ 55 w 138"/>
                <a:gd name="T53" fmla="*/ 156 h 156"/>
                <a:gd name="T54" fmla="*/ 62 w 138"/>
                <a:gd name="T55" fmla="*/ 144 h 156"/>
                <a:gd name="T56" fmla="*/ 66 w 138"/>
                <a:gd name="T57" fmla="*/ 127 h 156"/>
                <a:gd name="T58" fmla="*/ 89 w 138"/>
                <a:gd name="T59" fmla="*/ 125 h 156"/>
                <a:gd name="T60" fmla="*/ 102 w 138"/>
                <a:gd name="T61" fmla="*/ 121 h 156"/>
                <a:gd name="T62" fmla="*/ 114 w 138"/>
                <a:gd name="T63" fmla="*/ 114 h 156"/>
                <a:gd name="T64" fmla="*/ 120 w 138"/>
                <a:gd name="T65" fmla="*/ 107 h 156"/>
                <a:gd name="T66" fmla="*/ 130 w 138"/>
                <a:gd name="T67" fmla="*/ 94 h 156"/>
                <a:gd name="T68" fmla="*/ 134 w 138"/>
                <a:gd name="T69" fmla="*/ 86 h 156"/>
                <a:gd name="T70" fmla="*/ 138 w 138"/>
                <a:gd name="T71" fmla="*/ 73 h 156"/>
                <a:gd name="T72" fmla="*/ 88 w 138"/>
                <a:gd name="T73" fmla="*/ 38 h 156"/>
                <a:gd name="T74" fmla="*/ 83 w 138"/>
                <a:gd name="T75" fmla="*/ 18 h 156"/>
                <a:gd name="T76" fmla="*/ 81 w 138"/>
                <a:gd name="T77" fmla="*/ 12 h 156"/>
                <a:gd name="T78" fmla="*/ 76 w 138"/>
                <a:gd name="T79" fmla="*/ 5 h 156"/>
                <a:gd name="T80" fmla="*/ 70 w 138"/>
                <a:gd name="T81" fmla="*/ 1 h 156"/>
                <a:gd name="T82" fmla="*/ 60 w 138"/>
                <a:gd name="T83" fmla="*/ 0 h 156"/>
                <a:gd name="T84" fmla="*/ 54 w 138"/>
                <a:gd name="T85" fmla="*/ 2 h 156"/>
                <a:gd name="T86" fmla="*/ 46 w 138"/>
                <a:gd name="T87" fmla="*/ 8 h 156"/>
                <a:gd name="T88" fmla="*/ 43 w 138"/>
                <a:gd name="T89" fmla="*/ 15 h 156"/>
                <a:gd name="T90" fmla="*/ 42 w 138"/>
                <a:gd name="T91" fmla="*/ 24 h 156"/>
                <a:gd name="T92" fmla="*/ 42 w 138"/>
                <a:gd name="T93" fmla="*/ 34 h 156"/>
                <a:gd name="T94" fmla="*/ 45 w 138"/>
                <a:gd name="T95" fmla="*/ 49 h 156"/>
                <a:gd name="T96" fmla="*/ 20 w 138"/>
                <a:gd name="T97" fmla="*/ 56 h 156"/>
                <a:gd name="T98" fmla="*/ 16 w 138"/>
                <a:gd name="T99" fmla="*/ 61 h 156"/>
                <a:gd name="T100" fmla="*/ 14 w 138"/>
                <a:gd name="T101" fmla="*/ 70 h 156"/>
                <a:gd name="T102" fmla="*/ 14 w 138"/>
                <a:gd name="T103" fmla="*/ 76 h 156"/>
                <a:gd name="T104" fmla="*/ 17 w 138"/>
                <a:gd name="T105" fmla="*/ 87 h 156"/>
                <a:gd name="T106" fmla="*/ 21 w 138"/>
                <a:gd name="T107" fmla="*/ 95 h 156"/>
                <a:gd name="T108" fmla="*/ 25 w 138"/>
                <a:gd name="T109" fmla="*/ 100 h 156"/>
                <a:gd name="T110" fmla="*/ 2 w 138"/>
                <a:gd name="T111" fmla="*/ 12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8" h="156">
                  <a:moveTo>
                    <a:pt x="10" y="133"/>
                  </a:moveTo>
                  <a:lnTo>
                    <a:pt x="13" y="134"/>
                  </a:lnTo>
                  <a:lnTo>
                    <a:pt x="16" y="133"/>
                  </a:lnTo>
                  <a:lnTo>
                    <a:pt x="18" y="131"/>
                  </a:lnTo>
                  <a:lnTo>
                    <a:pt x="18" y="128"/>
                  </a:lnTo>
                  <a:lnTo>
                    <a:pt x="16" y="125"/>
                  </a:lnTo>
                  <a:lnTo>
                    <a:pt x="13" y="123"/>
                  </a:lnTo>
                  <a:lnTo>
                    <a:pt x="35" y="104"/>
                  </a:lnTo>
                  <a:lnTo>
                    <a:pt x="36" y="97"/>
                  </a:lnTo>
                  <a:lnTo>
                    <a:pt x="32" y="93"/>
                  </a:lnTo>
                  <a:lnTo>
                    <a:pt x="29" y="89"/>
                  </a:lnTo>
                  <a:lnTo>
                    <a:pt x="26" y="84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2"/>
                  </a:lnTo>
                  <a:lnTo>
                    <a:pt x="24" y="69"/>
                  </a:lnTo>
                  <a:lnTo>
                    <a:pt x="26" y="65"/>
                  </a:lnTo>
                  <a:lnTo>
                    <a:pt x="28" y="62"/>
                  </a:lnTo>
                  <a:lnTo>
                    <a:pt x="29" y="60"/>
                  </a:lnTo>
                  <a:lnTo>
                    <a:pt x="51" y="59"/>
                  </a:lnTo>
                  <a:lnTo>
                    <a:pt x="56" y="53"/>
                  </a:lnTo>
                  <a:lnTo>
                    <a:pt x="53" y="43"/>
                  </a:lnTo>
                  <a:lnTo>
                    <a:pt x="52" y="33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3" y="17"/>
                  </a:lnTo>
                  <a:lnTo>
                    <a:pt x="54" y="14"/>
                  </a:lnTo>
                  <a:lnTo>
                    <a:pt x="55" y="12"/>
                  </a:lnTo>
                  <a:lnTo>
                    <a:pt x="58" y="11"/>
                  </a:lnTo>
                  <a:lnTo>
                    <a:pt x="61" y="10"/>
                  </a:lnTo>
                  <a:lnTo>
                    <a:pt x="64" y="10"/>
                  </a:lnTo>
                  <a:lnTo>
                    <a:pt x="67" y="11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7"/>
                  </a:lnTo>
                  <a:lnTo>
                    <a:pt x="74" y="21"/>
                  </a:lnTo>
                  <a:lnTo>
                    <a:pt x="76" y="31"/>
                  </a:lnTo>
                  <a:lnTo>
                    <a:pt x="78" y="42"/>
                  </a:lnTo>
                  <a:lnTo>
                    <a:pt x="80" y="46"/>
                  </a:lnTo>
                  <a:lnTo>
                    <a:pt x="127" y="74"/>
                  </a:lnTo>
                  <a:lnTo>
                    <a:pt x="127" y="76"/>
                  </a:lnTo>
                  <a:lnTo>
                    <a:pt x="125" y="82"/>
                  </a:lnTo>
                  <a:lnTo>
                    <a:pt x="121" y="89"/>
                  </a:lnTo>
                  <a:lnTo>
                    <a:pt x="117" y="95"/>
                  </a:lnTo>
                  <a:lnTo>
                    <a:pt x="113" y="101"/>
                  </a:lnTo>
                  <a:lnTo>
                    <a:pt x="108" y="106"/>
                  </a:lnTo>
                  <a:lnTo>
                    <a:pt x="103" y="110"/>
                  </a:lnTo>
                  <a:lnTo>
                    <a:pt x="98" y="112"/>
                  </a:lnTo>
                  <a:lnTo>
                    <a:pt x="87" y="115"/>
                  </a:lnTo>
                  <a:lnTo>
                    <a:pt x="75" y="116"/>
                  </a:lnTo>
                  <a:lnTo>
                    <a:pt x="62" y="117"/>
                  </a:lnTo>
                  <a:lnTo>
                    <a:pt x="57" y="121"/>
                  </a:lnTo>
                  <a:lnTo>
                    <a:pt x="55" y="132"/>
                  </a:lnTo>
                  <a:lnTo>
                    <a:pt x="52" y="141"/>
                  </a:lnTo>
                  <a:lnTo>
                    <a:pt x="51" y="145"/>
                  </a:lnTo>
                  <a:lnTo>
                    <a:pt x="51" y="145"/>
                  </a:lnTo>
                  <a:lnTo>
                    <a:pt x="39" y="140"/>
                  </a:lnTo>
                  <a:lnTo>
                    <a:pt x="32" y="135"/>
                  </a:lnTo>
                  <a:lnTo>
                    <a:pt x="24" y="131"/>
                  </a:lnTo>
                  <a:lnTo>
                    <a:pt x="16" y="125"/>
                  </a:lnTo>
                  <a:lnTo>
                    <a:pt x="13" y="123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2" y="95"/>
                  </a:lnTo>
                  <a:lnTo>
                    <a:pt x="29" y="96"/>
                  </a:lnTo>
                  <a:lnTo>
                    <a:pt x="2" y="119"/>
                  </a:lnTo>
                  <a:lnTo>
                    <a:pt x="2" y="127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18" y="139"/>
                  </a:lnTo>
                  <a:lnTo>
                    <a:pt x="19" y="139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34" y="148"/>
                  </a:lnTo>
                  <a:lnTo>
                    <a:pt x="35" y="149"/>
                  </a:lnTo>
                  <a:lnTo>
                    <a:pt x="47" y="154"/>
                  </a:lnTo>
                  <a:lnTo>
                    <a:pt x="47" y="154"/>
                  </a:lnTo>
                  <a:lnTo>
                    <a:pt x="52" y="156"/>
                  </a:lnTo>
                  <a:lnTo>
                    <a:pt x="55" y="156"/>
                  </a:lnTo>
                  <a:lnTo>
                    <a:pt x="58" y="153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27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101" y="122"/>
                  </a:lnTo>
                  <a:lnTo>
                    <a:pt x="102" y="121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14" y="114"/>
                  </a:lnTo>
                  <a:lnTo>
                    <a:pt x="115" y="113"/>
                  </a:lnTo>
                  <a:lnTo>
                    <a:pt x="120" y="108"/>
                  </a:lnTo>
                  <a:lnTo>
                    <a:pt x="120" y="107"/>
                  </a:lnTo>
                  <a:lnTo>
                    <a:pt x="125" y="101"/>
                  </a:lnTo>
                  <a:lnTo>
                    <a:pt x="126" y="101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4" y="87"/>
                  </a:lnTo>
                  <a:lnTo>
                    <a:pt x="134" y="86"/>
                  </a:lnTo>
                  <a:lnTo>
                    <a:pt x="136" y="79"/>
                  </a:lnTo>
                  <a:lnTo>
                    <a:pt x="137" y="79"/>
                  </a:lnTo>
                  <a:lnTo>
                    <a:pt x="138" y="73"/>
                  </a:lnTo>
                  <a:lnTo>
                    <a:pt x="137" y="70"/>
                  </a:lnTo>
                  <a:lnTo>
                    <a:pt x="135" y="68"/>
                  </a:lnTo>
                  <a:lnTo>
                    <a:pt x="88" y="38"/>
                  </a:lnTo>
                  <a:lnTo>
                    <a:pt x="86" y="29"/>
                  </a:lnTo>
                  <a:lnTo>
                    <a:pt x="86" y="2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2" y="13"/>
                  </a:lnTo>
                  <a:lnTo>
                    <a:pt x="81" y="12"/>
                  </a:lnTo>
                  <a:lnTo>
                    <a:pt x="79" y="9"/>
                  </a:lnTo>
                  <a:lnTo>
                    <a:pt x="79" y="8"/>
                  </a:lnTo>
                  <a:lnTo>
                    <a:pt x="76" y="5"/>
                  </a:lnTo>
                  <a:lnTo>
                    <a:pt x="74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6" y="8"/>
                  </a:lnTo>
                  <a:lnTo>
                    <a:pt x="45" y="10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5" y="49"/>
                  </a:lnTo>
                  <a:lnTo>
                    <a:pt x="27" y="50"/>
                  </a:lnTo>
                  <a:lnTo>
                    <a:pt x="23" y="52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7" y="61"/>
                  </a:lnTo>
                  <a:lnTo>
                    <a:pt x="16" y="61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5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4" y="80"/>
                  </a:lnTo>
                  <a:lnTo>
                    <a:pt x="17" y="87"/>
                  </a:lnTo>
                  <a:lnTo>
                    <a:pt x="17" y="88"/>
                  </a:lnTo>
                  <a:lnTo>
                    <a:pt x="20" y="94"/>
                  </a:lnTo>
                  <a:lnTo>
                    <a:pt x="21" y="95"/>
                  </a:lnTo>
                  <a:lnTo>
                    <a:pt x="24" y="99"/>
                  </a:lnTo>
                  <a:lnTo>
                    <a:pt x="25" y="99"/>
                  </a:lnTo>
                  <a:lnTo>
                    <a:pt x="25" y="100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2" y="127"/>
                  </a:lnTo>
                  <a:lnTo>
                    <a:pt x="1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C79523C0-6144-4574-B957-702AEF139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387"/>
              <a:ext cx="33" cy="34"/>
            </a:xfrm>
            <a:custGeom>
              <a:avLst/>
              <a:gdLst>
                <a:gd name="T0" fmla="*/ 19 w 33"/>
                <a:gd name="T1" fmla="*/ 0 h 34"/>
                <a:gd name="T2" fmla="*/ 22 w 33"/>
                <a:gd name="T3" fmla="*/ 1 h 34"/>
                <a:gd name="T4" fmla="*/ 27 w 33"/>
                <a:gd name="T5" fmla="*/ 5 h 34"/>
                <a:gd name="T6" fmla="*/ 30 w 33"/>
                <a:gd name="T7" fmla="*/ 7 h 34"/>
                <a:gd name="T8" fmla="*/ 32 w 33"/>
                <a:gd name="T9" fmla="*/ 10 h 34"/>
                <a:gd name="T10" fmla="*/ 33 w 33"/>
                <a:gd name="T11" fmla="*/ 13 h 34"/>
                <a:gd name="T12" fmla="*/ 33 w 33"/>
                <a:gd name="T13" fmla="*/ 16 h 34"/>
                <a:gd name="T14" fmla="*/ 31 w 33"/>
                <a:gd name="T15" fmla="*/ 21 h 34"/>
                <a:gd name="T16" fmla="*/ 26 w 33"/>
                <a:gd name="T17" fmla="*/ 27 h 34"/>
                <a:gd name="T18" fmla="*/ 21 w 33"/>
                <a:gd name="T19" fmla="*/ 31 h 34"/>
                <a:gd name="T20" fmla="*/ 14 w 33"/>
                <a:gd name="T21" fmla="*/ 34 h 34"/>
                <a:gd name="T22" fmla="*/ 10 w 33"/>
                <a:gd name="T23" fmla="*/ 34 h 34"/>
                <a:gd name="T24" fmla="*/ 7 w 33"/>
                <a:gd name="T25" fmla="*/ 34 h 34"/>
                <a:gd name="T26" fmla="*/ 4 w 33"/>
                <a:gd name="T27" fmla="*/ 33 h 34"/>
                <a:gd name="T28" fmla="*/ 2 w 33"/>
                <a:gd name="T29" fmla="*/ 32 h 34"/>
                <a:gd name="T30" fmla="*/ 1 w 33"/>
                <a:gd name="T31" fmla="*/ 30 h 34"/>
                <a:gd name="T32" fmla="*/ 0 w 33"/>
                <a:gd name="T33" fmla="*/ 27 h 34"/>
                <a:gd name="T34" fmla="*/ 1 w 33"/>
                <a:gd name="T35" fmla="*/ 24 h 34"/>
                <a:gd name="T36" fmla="*/ 2 w 33"/>
                <a:gd name="T37" fmla="*/ 20 h 34"/>
                <a:gd name="T38" fmla="*/ 19 w 3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4">
                  <a:moveTo>
                    <a:pt x="19" y="0"/>
                  </a:moveTo>
                  <a:lnTo>
                    <a:pt x="22" y="1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21"/>
                  </a:lnTo>
                  <a:lnTo>
                    <a:pt x="26" y="27"/>
                  </a:lnTo>
                  <a:lnTo>
                    <a:pt x="21" y="31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7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2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E01F2EC6-222E-41DB-8FEA-360F7CF66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3382"/>
              <a:ext cx="43" cy="45"/>
            </a:xfrm>
            <a:custGeom>
              <a:avLst/>
              <a:gdLst>
                <a:gd name="T0" fmla="*/ 2 w 43"/>
                <a:gd name="T1" fmla="*/ 25 h 45"/>
                <a:gd name="T2" fmla="*/ 5 w 43"/>
                <a:gd name="T3" fmla="*/ 30 h 45"/>
                <a:gd name="T4" fmla="*/ 11 w 43"/>
                <a:gd name="T5" fmla="*/ 28 h 45"/>
                <a:gd name="T6" fmla="*/ 20 w 43"/>
                <a:gd name="T7" fmla="*/ 2 h 45"/>
                <a:gd name="T8" fmla="*/ 24 w 43"/>
                <a:gd name="T9" fmla="*/ 11 h 45"/>
                <a:gd name="T10" fmla="*/ 31 w 43"/>
                <a:gd name="T11" fmla="*/ 16 h 45"/>
                <a:gd name="T12" fmla="*/ 33 w 43"/>
                <a:gd name="T13" fmla="*/ 19 h 45"/>
                <a:gd name="T14" fmla="*/ 31 w 43"/>
                <a:gd name="T15" fmla="*/ 24 h 45"/>
                <a:gd name="T16" fmla="*/ 23 w 43"/>
                <a:gd name="T17" fmla="*/ 32 h 45"/>
                <a:gd name="T18" fmla="*/ 15 w 43"/>
                <a:gd name="T19" fmla="*/ 34 h 45"/>
                <a:gd name="T20" fmla="*/ 12 w 43"/>
                <a:gd name="T21" fmla="*/ 34 h 45"/>
                <a:gd name="T22" fmla="*/ 11 w 43"/>
                <a:gd name="T23" fmla="*/ 33 h 45"/>
                <a:gd name="T24" fmla="*/ 11 w 43"/>
                <a:gd name="T25" fmla="*/ 30 h 45"/>
                <a:gd name="T26" fmla="*/ 28 w 43"/>
                <a:gd name="T27" fmla="*/ 8 h 45"/>
                <a:gd name="T28" fmla="*/ 22 w 43"/>
                <a:gd name="T29" fmla="*/ 10 h 45"/>
                <a:gd name="T30" fmla="*/ 27 w 43"/>
                <a:gd name="T31" fmla="*/ 11 h 45"/>
                <a:gd name="T32" fmla="*/ 32 w 43"/>
                <a:gd name="T33" fmla="*/ 7 h 45"/>
                <a:gd name="T34" fmla="*/ 29 w 43"/>
                <a:gd name="T35" fmla="*/ 2 h 45"/>
                <a:gd name="T36" fmla="*/ 20 w 43"/>
                <a:gd name="T37" fmla="*/ 2 h 45"/>
                <a:gd name="T38" fmla="*/ 2 w 43"/>
                <a:gd name="T39" fmla="*/ 24 h 45"/>
                <a:gd name="T40" fmla="*/ 1 w 43"/>
                <a:gd name="T41" fmla="*/ 29 h 45"/>
                <a:gd name="T42" fmla="*/ 0 w 43"/>
                <a:gd name="T43" fmla="*/ 33 h 45"/>
                <a:gd name="T44" fmla="*/ 2 w 43"/>
                <a:gd name="T45" fmla="*/ 38 h 45"/>
                <a:gd name="T46" fmla="*/ 5 w 43"/>
                <a:gd name="T47" fmla="*/ 41 h 45"/>
                <a:gd name="T48" fmla="*/ 8 w 43"/>
                <a:gd name="T49" fmla="*/ 43 h 45"/>
                <a:gd name="T50" fmla="*/ 12 w 43"/>
                <a:gd name="T51" fmla="*/ 44 h 45"/>
                <a:gd name="T52" fmla="*/ 16 w 43"/>
                <a:gd name="T53" fmla="*/ 44 h 45"/>
                <a:gd name="T54" fmla="*/ 21 w 43"/>
                <a:gd name="T55" fmla="*/ 43 h 45"/>
                <a:gd name="T56" fmla="*/ 29 w 43"/>
                <a:gd name="T57" fmla="*/ 40 h 45"/>
                <a:gd name="T58" fmla="*/ 35 w 43"/>
                <a:gd name="T59" fmla="*/ 35 h 45"/>
                <a:gd name="T60" fmla="*/ 40 w 43"/>
                <a:gd name="T61" fmla="*/ 29 h 45"/>
                <a:gd name="T62" fmla="*/ 43 w 43"/>
                <a:gd name="T63" fmla="*/ 21 h 45"/>
                <a:gd name="T64" fmla="*/ 43 w 43"/>
                <a:gd name="T65" fmla="*/ 16 h 45"/>
                <a:gd name="T66" fmla="*/ 41 w 43"/>
                <a:gd name="T67" fmla="*/ 11 h 45"/>
                <a:gd name="T68" fmla="*/ 38 w 43"/>
                <a:gd name="T69" fmla="*/ 8 h 45"/>
                <a:gd name="T70" fmla="*/ 35 w 43"/>
                <a:gd name="T71" fmla="*/ 6 h 45"/>
                <a:gd name="T72" fmla="*/ 29 w 43"/>
                <a:gd name="T73" fmla="*/ 2 h 45"/>
                <a:gd name="T74" fmla="*/ 23 w 43"/>
                <a:gd name="T75" fmla="*/ 0 h 45"/>
                <a:gd name="T76" fmla="*/ 3 w 43"/>
                <a:gd name="T77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5">
                  <a:moveTo>
                    <a:pt x="3" y="22"/>
                  </a:moveTo>
                  <a:lnTo>
                    <a:pt x="2" y="25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11" y="28"/>
                  </a:lnTo>
                  <a:lnTo>
                    <a:pt x="28" y="8"/>
                  </a:lnTo>
                  <a:lnTo>
                    <a:pt x="20" y="2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1" y="16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3" y="32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28" y="8"/>
                  </a:lnTo>
                  <a:lnTo>
                    <a:pt x="20" y="2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30" y="10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8" y="41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5" y="35"/>
                  </a:lnTo>
                  <a:lnTo>
                    <a:pt x="40" y="30"/>
                  </a:lnTo>
                  <a:lnTo>
                    <a:pt x="40" y="29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BEF364AE-50B9-4A4D-80C7-E2CD86F3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3365"/>
              <a:ext cx="44" cy="44"/>
            </a:xfrm>
            <a:custGeom>
              <a:avLst/>
              <a:gdLst>
                <a:gd name="T0" fmla="*/ 13 w 44"/>
                <a:gd name="T1" fmla="*/ 5 h 44"/>
                <a:gd name="T2" fmla="*/ 21 w 44"/>
                <a:gd name="T3" fmla="*/ 2 h 44"/>
                <a:gd name="T4" fmla="*/ 28 w 44"/>
                <a:gd name="T5" fmla="*/ 1 h 44"/>
                <a:gd name="T6" fmla="*/ 30 w 44"/>
                <a:gd name="T7" fmla="*/ 0 h 44"/>
                <a:gd name="T8" fmla="*/ 34 w 44"/>
                <a:gd name="T9" fmla="*/ 1 h 44"/>
                <a:gd name="T10" fmla="*/ 37 w 44"/>
                <a:gd name="T11" fmla="*/ 2 h 44"/>
                <a:gd name="T12" fmla="*/ 39 w 44"/>
                <a:gd name="T13" fmla="*/ 4 h 44"/>
                <a:gd name="T14" fmla="*/ 41 w 44"/>
                <a:gd name="T15" fmla="*/ 6 h 44"/>
                <a:gd name="T16" fmla="*/ 43 w 44"/>
                <a:gd name="T17" fmla="*/ 9 h 44"/>
                <a:gd name="T18" fmla="*/ 44 w 44"/>
                <a:gd name="T19" fmla="*/ 12 h 44"/>
                <a:gd name="T20" fmla="*/ 44 w 44"/>
                <a:gd name="T21" fmla="*/ 15 h 44"/>
                <a:gd name="T22" fmla="*/ 44 w 44"/>
                <a:gd name="T23" fmla="*/ 19 h 44"/>
                <a:gd name="T24" fmla="*/ 43 w 44"/>
                <a:gd name="T25" fmla="*/ 22 h 44"/>
                <a:gd name="T26" fmla="*/ 37 w 44"/>
                <a:gd name="T27" fmla="*/ 29 h 44"/>
                <a:gd name="T28" fmla="*/ 30 w 44"/>
                <a:gd name="T29" fmla="*/ 35 h 44"/>
                <a:gd name="T30" fmla="*/ 21 w 44"/>
                <a:gd name="T31" fmla="*/ 41 h 44"/>
                <a:gd name="T32" fmla="*/ 14 w 44"/>
                <a:gd name="T33" fmla="*/ 44 h 44"/>
                <a:gd name="T34" fmla="*/ 10 w 44"/>
                <a:gd name="T35" fmla="*/ 44 h 44"/>
                <a:gd name="T36" fmla="*/ 7 w 44"/>
                <a:gd name="T37" fmla="*/ 44 h 44"/>
                <a:gd name="T38" fmla="*/ 5 w 44"/>
                <a:gd name="T39" fmla="*/ 44 h 44"/>
                <a:gd name="T40" fmla="*/ 2 w 44"/>
                <a:gd name="T41" fmla="*/ 42 h 44"/>
                <a:gd name="T42" fmla="*/ 0 w 44"/>
                <a:gd name="T43" fmla="*/ 40 h 44"/>
                <a:gd name="T44" fmla="*/ 0 w 44"/>
                <a:gd name="T45" fmla="*/ 37 h 44"/>
                <a:gd name="T46" fmla="*/ 0 w 44"/>
                <a:gd name="T47" fmla="*/ 34 h 44"/>
                <a:gd name="T48" fmla="*/ 1 w 44"/>
                <a:gd name="T49" fmla="*/ 29 h 44"/>
                <a:gd name="T50" fmla="*/ 5 w 44"/>
                <a:gd name="T51" fmla="*/ 20 h 44"/>
                <a:gd name="T52" fmla="*/ 9 w 44"/>
                <a:gd name="T53" fmla="*/ 13 h 44"/>
                <a:gd name="T54" fmla="*/ 13 w 44"/>
                <a:gd name="T5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44">
                  <a:moveTo>
                    <a:pt x="13" y="5"/>
                  </a:moveTo>
                  <a:lnTo>
                    <a:pt x="21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7" y="2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3" y="9"/>
                  </a:lnTo>
                  <a:lnTo>
                    <a:pt x="44" y="12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43" y="22"/>
                  </a:lnTo>
                  <a:lnTo>
                    <a:pt x="37" y="29"/>
                  </a:lnTo>
                  <a:lnTo>
                    <a:pt x="30" y="35"/>
                  </a:lnTo>
                  <a:lnTo>
                    <a:pt x="21" y="41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5" y="20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EB70BFB-FE63-42D3-BDFB-A4639A027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361"/>
              <a:ext cx="54" cy="54"/>
            </a:xfrm>
            <a:custGeom>
              <a:avLst/>
              <a:gdLst>
                <a:gd name="T0" fmla="*/ 9 w 54"/>
                <a:gd name="T1" fmla="*/ 17 h 54"/>
                <a:gd name="T2" fmla="*/ 13 w 54"/>
                <a:gd name="T3" fmla="*/ 21 h 54"/>
                <a:gd name="T4" fmla="*/ 19 w 54"/>
                <a:gd name="T5" fmla="*/ 19 h 54"/>
                <a:gd name="T6" fmla="*/ 27 w 54"/>
                <a:gd name="T7" fmla="*/ 11 h 54"/>
                <a:gd name="T8" fmla="*/ 36 w 54"/>
                <a:gd name="T9" fmla="*/ 10 h 54"/>
                <a:gd name="T10" fmla="*/ 39 w 54"/>
                <a:gd name="T11" fmla="*/ 11 h 54"/>
                <a:gd name="T12" fmla="*/ 42 w 54"/>
                <a:gd name="T13" fmla="*/ 13 h 54"/>
                <a:gd name="T14" fmla="*/ 44 w 54"/>
                <a:gd name="T15" fmla="*/ 17 h 54"/>
                <a:gd name="T16" fmla="*/ 44 w 54"/>
                <a:gd name="T17" fmla="*/ 21 h 54"/>
                <a:gd name="T18" fmla="*/ 39 w 54"/>
                <a:gd name="T19" fmla="*/ 29 h 54"/>
                <a:gd name="T20" fmla="*/ 24 w 54"/>
                <a:gd name="T21" fmla="*/ 40 h 54"/>
                <a:gd name="T22" fmla="*/ 15 w 54"/>
                <a:gd name="T23" fmla="*/ 43 h 54"/>
                <a:gd name="T24" fmla="*/ 11 w 54"/>
                <a:gd name="T25" fmla="*/ 43 h 54"/>
                <a:gd name="T26" fmla="*/ 10 w 54"/>
                <a:gd name="T27" fmla="*/ 42 h 54"/>
                <a:gd name="T28" fmla="*/ 10 w 54"/>
                <a:gd name="T29" fmla="*/ 39 h 54"/>
                <a:gd name="T30" fmla="*/ 15 w 54"/>
                <a:gd name="T31" fmla="*/ 26 h 54"/>
                <a:gd name="T32" fmla="*/ 22 w 54"/>
                <a:gd name="T33" fmla="*/ 13 h 54"/>
                <a:gd name="T34" fmla="*/ 30 w 54"/>
                <a:gd name="T35" fmla="*/ 9 h 54"/>
                <a:gd name="T36" fmla="*/ 30 w 54"/>
                <a:gd name="T37" fmla="*/ 3 h 54"/>
                <a:gd name="T38" fmla="*/ 24 w 54"/>
                <a:gd name="T39" fmla="*/ 2 h 54"/>
                <a:gd name="T40" fmla="*/ 14 w 54"/>
                <a:gd name="T41" fmla="*/ 7 h 54"/>
                <a:gd name="T42" fmla="*/ 10 w 54"/>
                <a:gd name="T43" fmla="*/ 14 h 54"/>
                <a:gd name="T44" fmla="*/ 5 w 54"/>
                <a:gd name="T45" fmla="*/ 22 h 54"/>
                <a:gd name="T46" fmla="*/ 1 w 54"/>
                <a:gd name="T47" fmla="*/ 32 h 54"/>
                <a:gd name="T48" fmla="*/ 0 w 54"/>
                <a:gd name="T49" fmla="*/ 38 h 54"/>
                <a:gd name="T50" fmla="*/ 0 w 54"/>
                <a:gd name="T51" fmla="*/ 43 h 54"/>
                <a:gd name="T52" fmla="*/ 2 w 54"/>
                <a:gd name="T53" fmla="*/ 47 h 54"/>
                <a:gd name="T54" fmla="*/ 5 w 54"/>
                <a:gd name="T55" fmla="*/ 51 h 54"/>
                <a:gd name="T56" fmla="*/ 8 w 54"/>
                <a:gd name="T57" fmla="*/ 52 h 54"/>
                <a:gd name="T58" fmla="*/ 12 w 54"/>
                <a:gd name="T59" fmla="*/ 53 h 54"/>
                <a:gd name="T60" fmla="*/ 16 w 54"/>
                <a:gd name="T61" fmla="*/ 53 h 54"/>
                <a:gd name="T62" fmla="*/ 21 w 54"/>
                <a:gd name="T63" fmla="*/ 52 h 54"/>
                <a:gd name="T64" fmla="*/ 29 w 54"/>
                <a:gd name="T65" fmla="*/ 49 h 54"/>
                <a:gd name="T66" fmla="*/ 38 w 54"/>
                <a:gd name="T67" fmla="*/ 43 h 54"/>
                <a:gd name="T68" fmla="*/ 47 w 54"/>
                <a:gd name="T69" fmla="*/ 36 h 54"/>
                <a:gd name="T70" fmla="*/ 52 w 54"/>
                <a:gd name="T71" fmla="*/ 28 h 54"/>
                <a:gd name="T72" fmla="*/ 54 w 54"/>
                <a:gd name="T73" fmla="*/ 23 h 54"/>
                <a:gd name="T74" fmla="*/ 54 w 54"/>
                <a:gd name="T75" fmla="*/ 19 h 54"/>
                <a:gd name="T76" fmla="*/ 54 w 54"/>
                <a:gd name="T77" fmla="*/ 14 h 54"/>
                <a:gd name="T78" fmla="*/ 52 w 54"/>
                <a:gd name="T79" fmla="*/ 11 h 54"/>
                <a:gd name="T80" fmla="*/ 50 w 54"/>
                <a:gd name="T81" fmla="*/ 7 h 54"/>
                <a:gd name="T82" fmla="*/ 47 w 54"/>
                <a:gd name="T83" fmla="*/ 3 h 54"/>
                <a:gd name="T84" fmla="*/ 43 w 54"/>
                <a:gd name="T85" fmla="*/ 1 h 54"/>
                <a:gd name="T86" fmla="*/ 40 w 54"/>
                <a:gd name="T87" fmla="*/ 0 h 54"/>
                <a:gd name="T88" fmla="*/ 34 w 54"/>
                <a:gd name="T89" fmla="*/ 0 h 54"/>
                <a:gd name="T90" fmla="*/ 32 w 54"/>
                <a:gd name="T91" fmla="*/ 0 h 54"/>
                <a:gd name="T92" fmla="*/ 24 w 54"/>
                <a:gd name="T93" fmla="*/ 2 h 54"/>
                <a:gd name="T94" fmla="*/ 14 w 54"/>
                <a:gd name="T95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" h="54">
                  <a:moveTo>
                    <a:pt x="10" y="14"/>
                  </a:moveTo>
                  <a:lnTo>
                    <a:pt x="9" y="17"/>
                  </a:lnTo>
                  <a:lnTo>
                    <a:pt x="10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2" y="13"/>
                  </a:lnTo>
                  <a:lnTo>
                    <a:pt x="27" y="11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39" y="29"/>
                  </a:lnTo>
                  <a:lnTo>
                    <a:pt x="32" y="35"/>
                  </a:lnTo>
                  <a:lnTo>
                    <a:pt x="24" y="40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1" y="35"/>
                  </a:lnTo>
                  <a:lnTo>
                    <a:pt x="15" y="26"/>
                  </a:lnTo>
                  <a:lnTo>
                    <a:pt x="19" y="19"/>
                  </a:lnTo>
                  <a:lnTo>
                    <a:pt x="22" y="13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1" y="6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17" y="4"/>
                  </a:lnTo>
                  <a:lnTo>
                    <a:pt x="14" y="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5" y="54"/>
                  </a:lnTo>
                  <a:lnTo>
                    <a:pt x="16" y="53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3" y="24"/>
                  </a:lnTo>
                  <a:lnTo>
                    <a:pt x="54" y="23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17" y="4"/>
                  </a:lnTo>
                  <a:lnTo>
                    <a:pt x="14" y="7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D4367807-17A2-4729-992A-8039D9715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3344"/>
              <a:ext cx="45" cy="63"/>
            </a:xfrm>
            <a:custGeom>
              <a:avLst/>
              <a:gdLst>
                <a:gd name="T0" fmla="*/ 20 w 45"/>
                <a:gd name="T1" fmla="*/ 5 h 63"/>
                <a:gd name="T2" fmla="*/ 23 w 45"/>
                <a:gd name="T3" fmla="*/ 2 h 63"/>
                <a:gd name="T4" fmla="*/ 26 w 45"/>
                <a:gd name="T5" fmla="*/ 1 h 63"/>
                <a:gd name="T6" fmla="*/ 30 w 45"/>
                <a:gd name="T7" fmla="*/ 0 h 63"/>
                <a:gd name="T8" fmla="*/ 34 w 45"/>
                <a:gd name="T9" fmla="*/ 0 h 63"/>
                <a:gd name="T10" fmla="*/ 38 w 45"/>
                <a:gd name="T11" fmla="*/ 1 h 63"/>
                <a:gd name="T12" fmla="*/ 41 w 45"/>
                <a:gd name="T13" fmla="*/ 4 h 63"/>
                <a:gd name="T14" fmla="*/ 44 w 45"/>
                <a:gd name="T15" fmla="*/ 7 h 63"/>
                <a:gd name="T16" fmla="*/ 45 w 45"/>
                <a:gd name="T17" fmla="*/ 12 h 63"/>
                <a:gd name="T18" fmla="*/ 45 w 45"/>
                <a:gd name="T19" fmla="*/ 18 h 63"/>
                <a:gd name="T20" fmla="*/ 43 w 45"/>
                <a:gd name="T21" fmla="*/ 25 h 63"/>
                <a:gd name="T22" fmla="*/ 41 w 45"/>
                <a:gd name="T23" fmla="*/ 32 h 63"/>
                <a:gd name="T24" fmla="*/ 38 w 45"/>
                <a:gd name="T25" fmla="*/ 40 h 63"/>
                <a:gd name="T26" fmla="*/ 34 w 45"/>
                <a:gd name="T27" fmla="*/ 47 h 63"/>
                <a:gd name="T28" fmla="*/ 30 w 45"/>
                <a:gd name="T29" fmla="*/ 54 h 63"/>
                <a:gd name="T30" fmla="*/ 24 w 45"/>
                <a:gd name="T31" fmla="*/ 58 h 63"/>
                <a:gd name="T32" fmla="*/ 18 w 45"/>
                <a:gd name="T33" fmla="*/ 62 h 63"/>
                <a:gd name="T34" fmla="*/ 12 w 45"/>
                <a:gd name="T35" fmla="*/ 63 h 63"/>
                <a:gd name="T36" fmla="*/ 7 w 45"/>
                <a:gd name="T37" fmla="*/ 63 h 63"/>
                <a:gd name="T38" fmla="*/ 4 w 45"/>
                <a:gd name="T39" fmla="*/ 62 h 63"/>
                <a:gd name="T40" fmla="*/ 1 w 45"/>
                <a:gd name="T41" fmla="*/ 60 h 63"/>
                <a:gd name="T42" fmla="*/ 0 w 45"/>
                <a:gd name="T43" fmla="*/ 57 h 63"/>
                <a:gd name="T44" fmla="*/ 0 w 45"/>
                <a:gd name="T45" fmla="*/ 53 h 63"/>
                <a:gd name="T46" fmla="*/ 1 w 45"/>
                <a:gd name="T47" fmla="*/ 49 h 63"/>
                <a:gd name="T48" fmla="*/ 5 w 45"/>
                <a:gd name="T49" fmla="*/ 45 h 63"/>
                <a:gd name="T50" fmla="*/ 8 w 45"/>
                <a:gd name="T51" fmla="*/ 39 h 63"/>
                <a:gd name="T52" fmla="*/ 11 w 45"/>
                <a:gd name="T53" fmla="*/ 34 h 63"/>
                <a:gd name="T54" fmla="*/ 15 w 45"/>
                <a:gd name="T55" fmla="*/ 23 h 63"/>
                <a:gd name="T56" fmla="*/ 17 w 45"/>
                <a:gd name="T57" fmla="*/ 13 h 63"/>
                <a:gd name="T58" fmla="*/ 18 w 45"/>
                <a:gd name="T59" fmla="*/ 9 h 63"/>
                <a:gd name="T60" fmla="*/ 20 w 45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63">
                  <a:moveTo>
                    <a:pt x="20" y="5"/>
                  </a:moveTo>
                  <a:lnTo>
                    <a:pt x="23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5" y="12"/>
                  </a:lnTo>
                  <a:lnTo>
                    <a:pt x="45" y="18"/>
                  </a:lnTo>
                  <a:lnTo>
                    <a:pt x="43" y="25"/>
                  </a:lnTo>
                  <a:lnTo>
                    <a:pt x="41" y="32"/>
                  </a:lnTo>
                  <a:lnTo>
                    <a:pt x="38" y="40"/>
                  </a:lnTo>
                  <a:lnTo>
                    <a:pt x="34" y="47"/>
                  </a:lnTo>
                  <a:lnTo>
                    <a:pt x="30" y="54"/>
                  </a:lnTo>
                  <a:lnTo>
                    <a:pt x="24" y="58"/>
                  </a:lnTo>
                  <a:lnTo>
                    <a:pt x="18" y="62"/>
                  </a:lnTo>
                  <a:lnTo>
                    <a:pt x="12" y="63"/>
                  </a:lnTo>
                  <a:lnTo>
                    <a:pt x="7" y="63"/>
                  </a:lnTo>
                  <a:lnTo>
                    <a:pt x="4" y="62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1" y="49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1" y="34"/>
                  </a:lnTo>
                  <a:lnTo>
                    <a:pt x="15" y="23"/>
                  </a:lnTo>
                  <a:lnTo>
                    <a:pt x="17" y="13"/>
                  </a:lnTo>
                  <a:lnTo>
                    <a:pt x="18" y="9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90047A4-8206-457C-8E4A-D31E07AF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3339"/>
              <a:ext cx="55" cy="73"/>
            </a:xfrm>
            <a:custGeom>
              <a:avLst/>
              <a:gdLst>
                <a:gd name="T0" fmla="*/ 19 w 55"/>
                <a:gd name="T1" fmla="*/ 15 h 73"/>
                <a:gd name="T2" fmla="*/ 23 w 55"/>
                <a:gd name="T3" fmla="*/ 19 h 73"/>
                <a:gd name="T4" fmla="*/ 28 w 55"/>
                <a:gd name="T5" fmla="*/ 16 h 73"/>
                <a:gd name="T6" fmla="*/ 31 w 55"/>
                <a:gd name="T7" fmla="*/ 12 h 73"/>
                <a:gd name="T8" fmla="*/ 35 w 55"/>
                <a:gd name="T9" fmla="*/ 10 h 73"/>
                <a:gd name="T10" fmla="*/ 41 w 55"/>
                <a:gd name="T11" fmla="*/ 11 h 73"/>
                <a:gd name="T12" fmla="*/ 44 w 55"/>
                <a:gd name="T13" fmla="*/ 14 h 73"/>
                <a:gd name="T14" fmla="*/ 45 w 55"/>
                <a:gd name="T15" fmla="*/ 22 h 73"/>
                <a:gd name="T16" fmla="*/ 41 w 55"/>
                <a:gd name="T17" fmla="*/ 35 h 73"/>
                <a:gd name="T18" fmla="*/ 35 w 55"/>
                <a:gd name="T19" fmla="*/ 49 h 73"/>
                <a:gd name="T20" fmla="*/ 26 w 55"/>
                <a:gd name="T21" fmla="*/ 59 h 73"/>
                <a:gd name="T22" fmla="*/ 17 w 55"/>
                <a:gd name="T23" fmla="*/ 63 h 73"/>
                <a:gd name="T24" fmla="*/ 11 w 55"/>
                <a:gd name="T25" fmla="*/ 62 h 73"/>
                <a:gd name="T26" fmla="*/ 10 w 55"/>
                <a:gd name="T27" fmla="*/ 61 h 73"/>
                <a:gd name="T28" fmla="*/ 11 w 55"/>
                <a:gd name="T29" fmla="*/ 56 h 73"/>
                <a:gd name="T30" fmla="*/ 17 w 55"/>
                <a:gd name="T31" fmla="*/ 47 h 73"/>
                <a:gd name="T32" fmla="*/ 20 w 55"/>
                <a:gd name="T33" fmla="*/ 41 h 73"/>
                <a:gd name="T34" fmla="*/ 24 w 55"/>
                <a:gd name="T35" fmla="*/ 30 h 73"/>
                <a:gd name="T36" fmla="*/ 27 w 55"/>
                <a:gd name="T37" fmla="*/ 19 h 73"/>
                <a:gd name="T38" fmla="*/ 29 w 55"/>
                <a:gd name="T39" fmla="*/ 13 h 73"/>
                <a:gd name="T40" fmla="*/ 33 w 55"/>
                <a:gd name="T41" fmla="*/ 8 h 73"/>
                <a:gd name="T42" fmla="*/ 30 w 55"/>
                <a:gd name="T43" fmla="*/ 3 h 73"/>
                <a:gd name="T44" fmla="*/ 24 w 55"/>
                <a:gd name="T45" fmla="*/ 4 h 73"/>
                <a:gd name="T46" fmla="*/ 21 w 55"/>
                <a:gd name="T47" fmla="*/ 8 h 73"/>
                <a:gd name="T48" fmla="*/ 19 w 55"/>
                <a:gd name="T49" fmla="*/ 12 h 73"/>
                <a:gd name="T50" fmla="*/ 17 w 55"/>
                <a:gd name="T51" fmla="*/ 17 h 73"/>
                <a:gd name="T52" fmla="*/ 11 w 55"/>
                <a:gd name="T53" fmla="*/ 37 h 73"/>
                <a:gd name="T54" fmla="*/ 5 w 55"/>
                <a:gd name="T55" fmla="*/ 47 h 73"/>
                <a:gd name="T56" fmla="*/ 2 w 55"/>
                <a:gd name="T57" fmla="*/ 51 h 73"/>
                <a:gd name="T58" fmla="*/ 0 w 55"/>
                <a:gd name="T59" fmla="*/ 56 h 73"/>
                <a:gd name="T60" fmla="*/ 0 w 55"/>
                <a:gd name="T61" fmla="*/ 62 h 73"/>
                <a:gd name="T62" fmla="*/ 2 w 55"/>
                <a:gd name="T63" fmla="*/ 67 h 73"/>
                <a:gd name="T64" fmla="*/ 6 w 55"/>
                <a:gd name="T65" fmla="*/ 71 h 73"/>
                <a:gd name="T66" fmla="*/ 11 w 55"/>
                <a:gd name="T67" fmla="*/ 73 h 73"/>
                <a:gd name="T68" fmla="*/ 17 w 55"/>
                <a:gd name="T69" fmla="*/ 73 h 73"/>
                <a:gd name="T70" fmla="*/ 24 w 55"/>
                <a:gd name="T71" fmla="*/ 71 h 73"/>
                <a:gd name="T72" fmla="*/ 31 w 55"/>
                <a:gd name="T73" fmla="*/ 68 h 73"/>
                <a:gd name="T74" fmla="*/ 38 w 55"/>
                <a:gd name="T75" fmla="*/ 62 h 73"/>
                <a:gd name="T76" fmla="*/ 43 w 55"/>
                <a:gd name="T77" fmla="*/ 55 h 73"/>
                <a:gd name="T78" fmla="*/ 48 w 55"/>
                <a:gd name="T79" fmla="*/ 47 h 73"/>
                <a:gd name="T80" fmla="*/ 51 w 55"/>
                <a:gd name="T81" fmla="*/ 39 h 73"/>
                <a:gd name="T82" fmla="*/ 53 w 55"/>
                <a:gd name="T83" fmla="*/ 31 h 73"/>
                <a:gd name="T84" fmla="*/ 55 w 55"/>
                <a:gd name="T85" fmla="*/ 23 h 73"/>
                <a:gd name="T86" fmla="*/ 55 w 55"/>
                <a:gd name="T87" fmla="*/ 17 h 73"/>
                <a:gd name="T88" fmla="*/ 54 w 55"/>
                <a:gd name="T89" fmla="*/ 11 h 73"/>
                <a:gd name="T90" fmla="*/ 50 w 55"/>
                <a:gd name="T91" fmla="*/ 6 h 73"/>
                <a:gd name="T92" fmla="*/ 46 w 55"/>
                <a:gd name="T93" fmla="*/ 2 h 73"/>
                <a:gd name="T94" fmla="*/ 41 w 55"/>
                <a:gd name="T95" fmla="*/ 0 h 73"/>
                <a:gd name="T96" fmla="*/ 35 w 55"/>
                <a:gd name="T97" fmla="*/ 0 h 73"/>
                <a:gd name="T98" fmla="*/ 30 w 55"/>
                <a:gd name="T99" fmla="*/ 1 h 73"/>
                <a:gd name="T100" fmla="*/ 26 w 55"/>
                <a:gd name="T101" fmla="*/ 3 h 73"/>
                <a:gd name="T102" fmla="*/ 21 w 55"/>
                <a:gd name="T103" fmla="*/ 7 h 73"/>
                <a:gd name="T104" fmla="*/ 19 w 55"/>
                <a:gd name="T105" fmla="*/ 1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73">
                  <a:moveTo>
                    <a:pt x="19" y="12"/>
                  </a:moveTo>
                  <a:lnTo>
                    <a:pt x="19" y="15"/>
                  </a:lnTo>
                  <a:lnTo>
                    <a:pt x="20" y="17"/>
                  </a:lnTo>
                  <a:lnTo>
                    <a:pt x="23" y="19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9" y="13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5" y="17"/>
                  </a:lnTo>
                  <a:lnTo>
                    <a:pt x="45" y="22"/>
                  </a:lnTo>
                  <a:lnTo>
                    <a:pt x="44" y="28"/>
                  </a:lnTo>
                  <a:lnTo>
                    <a:pt x="41" y="35"/>
                  </a:lnTo>
                  <a:lnTo>
                    <a:pt x="39" y="43"/>
                  </a:lnTo>
                  <a:lnTo>
                    <a:pt x="35" y="49"/>
                  </a:lnTo>
                  <a:lnTo>
                    <a:pt x="31" y="55"/>
                  </a:lnTo>
                  <a:lnTo>
                    <a:pt x="26" y="59"/>
                  </a:lnTo>
                  <a:lnTo>
                    <a:pt x="21" y="62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1" y="62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20" y="41"/>
                  </a:lnTo>
                  <a:lnTo>
                    <a:pt x="21" y="40"/>
                  </a:lnTo>
                  <a:lnTo>
                    <a:pt x="24" y="30"/>
                  </a:lnTo>
                  <a:lnTo>
                    <a:pt x="25" y="29"/>
                  </a:lnTo>
                  <a:lnTo>
                    <a:pt x="27" y="19"/>
                  </a:lnTo>
                  <a:lnTo>
                    <a:pt x="28" y="16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8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4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27"/>
                  </a:lnTo>
                  <a:lnTo>
                    <a:pt x="11" y="37"/>
                  </a:lnTo>
                  <a:lnTo>
                    <a:pt x="9" y="4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3" y="69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11" y="73"/>
                  </a:lnTo>
                  <a:lnTo>
                    <a:pt x="13" y="73"/>
                  </a:lnTo>
                  <a:lnTo>
                    <a:pt x="17" y="73"/>
                  </a:lnTo>
                  <a:lnTo>
                    <a:pt x="18" y="73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31" y="68"/>
                  </a:lnTo>
                  <a:lnTo>
                    <a:pt x="33" y="67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5" y="17"/>
                  </a:lnTo>
                  <a:lnTo>
                    <a:pt x="55" y="16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947DAD1-AB44-48A4-9C76-A707C80C4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354"/>
              <a:ext cx="64" cy="46"/>
            </a:xfrm>
            <a:custGeom>
              <a:avLst/>
              <a:gdLst>
                <a:gd name="T0" fmla="*/ 25 w 64"/>
                <a:gd name="T1" fmla="*/ 0 h 46"/>
                <a:gd name="T2" fmla="*/ 30 w 64"/>
                <a:gd name="T3" fmla="*/ 1 h 46"/>
                <a:gd name="T4" fmla="*/ 34 w 64"/>
                <a:gd name="T5" fmla="*/ 3 h 46"/>
                <a:gd name="T6" fmla="*/ 40 w 64"/>
                <a:gd name="T7" fmla="*/ 6 h 46"/>
                <a:gd name="T8" fmla="*/ 45 w 64"/>
                <a:gd name="T9" fmla="*/ 10 h 46"/>
                <a:gd name="T10" fmla="*/ 55 w 64"/>
                <a:gd name="T11" fmla="*/ 19 h 46"/>
                <a:gd name="T12" fmla="*/ 61 w 64"/>
                <a:gd name="T13" fmla="*/ 26 h 46"/>
                <a:gd name="T14" fmla="*/ 64 w 64"/>
                <a:gd name="T15" fmla="*/ 32 h 46"/>
                <a:gd name="T16" fmla="*/ 64 w 64"/>
                <a:gd name="T17" fmla="*/ 35 h 46"/>
                <a:gd name="T18" fmla="*/ 64 w 64"/>
                <a:gd name="T19" fmla="*/ 38 h 46"/>
                <a:gd name="T20" fmla="*/ 62 w 64"/>
                <a:gd name="T21" fmla="*/ 41 h 46"/>
                <a:gd name="T22" fmla="*/ 59 w 64"/>
                <a:gd name="T23" fmla="*/ 43 h 46"/>
                <a:gd name="T24" fmla="*/ 56 w 64"/>
                <a:gd name="T25" fmla="*/ 45 h 46"/>
                <a:gd name="T26" fmla="*/ 51 w 64"/>
                <a:gd name="T27" fmla="*/ 46 h 46"/>
                <a:gd name="T28" fmla="*/ 45 w 64"/>
                <a:gd name="T29" fmla="*/ 45 h 46"/>
                <a:gd name="T30" fmla="*/ 37 w 64"/>
                <a:gd name="T31" fmla="*/ 44 h 46"/>
                <a:gd name="T32" fmla="*/ 29 w 64"/>
                <a:gd name="T33" fmla="*/ 42 h 46"/>
                <a:gd name="T34" fmla="*/ 20 w 64"/>
                <a:gd name="T35" fmla="*/ 39 h 46"/>
                <a:gd name="T36" fmla="*/ 13 w 64"/>
                <a:gd name="T37" fmla="*/ 35 h 46"/>
                <a:gd name="T38" fmla="*/ 6 w 64"/>
                <a:gd name="T39" fmla="*/ 31 h 46"/>
                <a:gd name="T40" fmla="*/ 2 w 64"/>
                <a:gd name="T41" fmla="*/ 27 h 46"/>
                <a:gd name="T42" fmla="*/ 1 w 64"/>
                <a:gd name="T43" fmla="*/ 24 h 46"/>
                <a:gd name="T44" fmla="*/ 0 w 64"/>
                <a:gd name="T45" fmla="*/ 22 h 46"/>
                <a:gd name="T46" fmla="*/ 1 w 64"/>
                <a:gd name="T47" fmla="*/ 18 h 46"/>
                <a:gd name="T48" fmla="*/ 3 w 64"/>
                <a:gd name="T49" fmla="*/ 14 h 46"/>
                <a:gd name="T50" fmla="*/ 5 w 64"/>
                <a:gd name="T51" fmla="*/ 10 h 46"/>
                <a:gd name="T52" fmla="*/ 8 w 64"/>
                <a:gd name="T53" fmla="*/ 6 h 46"/>
                <a:gd name="T54" fmla="*/ 12 w 64"/>
                <a:gd name="T55" fmla="*/ 3 h 46"/>
                <a:gd name="T56" fmla="*/ 17 w 64"/>
                <a:gd name="T57" fmla="*/ 1 h 46"/>
                <a:gd name="T58" fmla="*/ 21 w 64"/>
                <a:gd name="T59" fmla="*/ 0 h 46"/>
                <a:gd name="T60" fmla="*/ 25 w 64"/>
                <a:gd name="T6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46">
                  <a:moveTo>
                    <a:pt x="25" y="0"/>
                  </a:moveTo>
                  <a:lnTo>
                    <a:pt x="30" y="1"/>
                  </a:lnTo>
                  <a:lnTo>
                    <a:pt x="34" y="3"/>
                  </a:lnTo>
                  <a:lnTo>
                    <a:pt x="40" y="6"/>
                  </a:lnTo>
                  <a:lnTo>
                    <a:pt x="45" y="10"/>
                  </a:lnTo>
                  <a:lnTo>
                    <a:pt x="55" y="19"/>
                  </a:lnTo>
                  <a:lnTo>
                    <a:pt x="61" y="26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4" y="38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6" y="45"/>
                  </a:lnTo>
                  <a:lnTo>
                    <a:pt x="51" y="46"/>
                  </a:lnTo>
                  <a:lnTo>
                    <a:pt x="45" y="45"/>
                  </a:lnTo>
                  <a:lnTo>
                    <a:pt x="37" y="44"/>
                  </a:lnTo>
                  <a:lnTo>
                    <a:pt x="29" y="42"/>
                  </a:lnTo>
                  <a:lnTo>
                    <a:pt x="20" y="39"/>
                  </a:lnTo>
                  <a:lnTo>
                    <a:pt x="13" y="35"/>
                  </a:lnTo>
                  <a:lnTo>
                    <a:pt x="6" y="31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B3241708-EFB8-4F88-8FE3-0B0D3B4C2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349"/>
              <a:ext cx="74" cy="56"/>
            </a:xfrm>
            <a:custGeom>
              <a:avLst/>
              <a:gdLst>
                <a:gd name="T0" fmla="*/ 23 w 74"/>
                <a:gd name="T1" fmla="*/ 1 h 56"/>
                <a:gd name="T2" fmla="*/ 21 w 74"/>
                <a:gd name="T3" fmla="*/ 7 h 56"/>
                <a:gd name="T4" fmla="*/ 26 w 74"/>
                <a:gd name="T5" fmla="*/ 10 h 56"/>
                <a:gd name="T6" fmla="*/ 33 w 74"/>
                <a:gd name="T7" fmla="*/ 11 h 56"/>
                <a:gd name="T8" fmla="*/ 42 w 74"/>
                <a:gd name="T9" fmla="*/ 16 h 56"/>
                <a:gd name="T10" fmla="*/ 56 w 74"/>
                <a:gd name="T11" fmla="*/ 27 h 56"/>
                <a:gd name="T12" fmla="*/ 64 w 74"/>
                <a:gd name="T13" fmla="*/ 38 h 56"/>
                <a:gd name="T14" fmla="*/ 64 w 74"/>
                <a:gd name="T15" fmla="*/ 42 h 56"/>
                <a:gd name="T16" fmla="*/ 62 w 74"/>
                <a:gd name="T17" fmla="*/ 44 h 56"/>
                <a:gd name="T18" fmla="*/ 56 w 74"/>
                <a:gd name="T19" fmla="*/ 45 h 56"/>
                <a:gd name="T20" fmla="*/ 43 w 74"/>
                <a:gd name="T21" fmla="*/ 44 h 56"/>
                <a:gd name="T22" fmla="*/ 27 w 74"/>
                <a:gd name="T23" fmla="*/ 39 h 56"/>
                <a:gd name="T24" fmla="*/ 15 w 74"/>
                <a:gd name="T25" fmla="*/ 32 h 56"/>
                <a:gd name="T26" fmla="*/ 11 w 74"/>
                <a:gd name="T27" fmla="*/ 27 h 56"/>
                <a:gd name="T28" fmla="*/ 11 w 74"/>
                <a:gd name="T29" fmla="*/ 24 h 56"/>
                <a:gd name="T30" fmla="*/ 14 w 74"/>
                <a:gd name="T31" fmla="*/ 18 h 56"/>
                <a:gd name="T32" fmla="*/ 20 w 74"/>
                <a:gd name="T33" fmla="*/ 13 h 56"/>
                <a:gd name="T34" fmla="*/ 27 w 74"/>
                <a:gd name="T35" fmla="*/ 10 h 56"/>
                <a:gd name="T36" fmla="*/ 34 w 74"/>
                <a:gd name="T37" fmla="*/ 11 h 56"/>
                <a:gd name="T38" fmla="*/ 39 w 74"/>
                <a:gd name="T39" fmla="*/ 8 h 56"/>
                <a:gd name="T40" fmla="*/ 38 w 74"/>
                <a:gd name="T41" fmla="*/ 2 h 56"/>
                <a:gd name="T42" fmla="*/ 31 w 74"/>
                <a:gd name="T43" fmla="*/ 0 h 56"/>
                <a:gd name="T44" fmla="*/ 26 w 74"/>
                <a:gd name="T45" fmla="*/ 0 h 56"/>
                <a:gd name="T46" fmla="*/ 20 w 74"/>
                <a:gd name="T47" fmla="*/ 2 h 56"/>
                <a:gd name="T48" fmla="*/ 15 w 74"/>
                <a:gd name="T49" fmla="*/ 4 h 56"/>
                <a:gd name="T50" fmla="*/ 10 w 74"/>
                <a:gd name="T51" fmla="*/ 7 h 56"/>
                <a:gd name="T52" fmla="*/ 7 w 74"/>
                <a:gd name="T53" fmla="*/ 11 h 56"/>
                <a:gd name="T54" fmla="*/ 3 w 74"/>
                <a:gd name="T55" fmla="*/ 16 h 56"/>
                <a:gd name="T56" fmla="*/ 1 w 74"/>
                <a:gd name="T57" fmla="*/ 21 h 56"/>
                <a:gd name="T58" fmla="*/ 0 w 74"/>
                <a:gd name="T59" fmla="*/ 26 h 56"/>
                <a:gd name="T60" fmla="*/ 1 w 74"/>
                <a:gd name="T61" fmla="*/ 31 h 56"/>
                <a:gd name="T62" fmla="*/ 3 w 74"/>
                <a:gd name="T63" fmla="*/ 34 h 56"/>
                <a:gd name="T64" fmla="*/ 8 w 74"/>
                <a:gd name="T65" fmla="*/ 39 h 56"/>
                <a:gd name="T66" fmla="*/ 15 w 74"/>
                <a:gd name="T67" fmla="*/ 44 h 56"/>
                <a:gd name="T68" fmla="*/ 23 w 74"/>
                <a:gd name="T69" fmla="*/ 48 h 56"/>
                <a:gd name="T70" fmla="*/ 32 w 74"/>
                <a:gd name="T71" fmla="*/ 51 h 56"/>
                <a:gd name="T72" fmla="*/ 41 w 74"/>
                <a:gd name="T73" fmla="*/ 54 h 56"/>
                <a:gd name="T74" fmla="*/ 49 w 74"/>
                <a:gd name="T75" fmla="*/ 55 h 56"/>
                <a:gd name="T76" fmla="*/ 56 w 74"/>
                <a:gd name="T77" fmla="*/ 56 h 56"/>
                <a:gd name="T78" fmla="*/ 62 w 74"/>
                <a:gd name="T79" fmla="*/ 55 h 56"/>
                <a:gd name="T80" fmla="*/ 67 w 74"/>
                <a:gd name="T81" fmla="*/ 53 h 56"/>
                <a:gd name="T82" fmla="*/ 70 w 74"/>
                <a:gd name="T83" fmla="*/ 50 h 56"/>
                <a:gd name="T84" fmla="*/ 73 w 74"/>
                <a:gd name="T85" fmla="*/ 46 h 56"/>
                <a:gd name="T86" fmla="*/ 74 w 74"/>
                <a:gd name="T87" fmla="*/ 41 h 56"/>
                <a:gd name="T88" fmla="*/ 74 w 74"/>
                <a:gd name="T89" fmla="*/ 37 h 56"/>
                <a:gd name="T90" fmla="*/ 71 w 74"/>
                <a:gd name="T91" fmla="*/ 29 h 56"/>
                <a:gd name="T92" fmla="*/ 64 w 74"/>
                <a:gd name="T93" fmla="*/ 21 h 56"/>
                <a:gd name="T94" fmla="*/ 54 w 74"/>
                <a:gd name="T95" fmla="*/ 12 h 56"/>
                <a:gd name="T96" fmla="*/ 48 w 74"/>
                <a:gd name="T97" fmla="*/ 7 h 56"/>
                <a:gd name="T98" fmla="*/ 42 w 74"/>
                <a:gd name="T99" fmla="*/ 4 h 56"/>
                <a:gd name="T100" fmla="*/ 37 w 74"/>
                <a:gd name="T101" fmla="*/ 1 h 56"/>
                <a:gd name="T102" fmla="*/ 31 w 74"/>
                <a:gd name="T103" fmla="*/ 0 h 56"/>
                <a:gd name="T104" fmla="*/ 26 w 74"/>
                <a:gd name="T10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" h="56">
                  <a:moveTo>
                    <a:pt x="26" y="0"/>
                  </a:moveTo>
                  <a:lnTo>
                    <a:pt x="23" y="1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7" y="13"/>
                  </a:lnTo>
                  <a:lnTo>
                    <a:pt x="42" y="16"/>
                  </a:lnTo>
                  <a:lnTo>
                    <a:pt x="47" y="19"/>
                  </a:lnTo>
                  <a:lnTo>
                    <a:pt x="56" y="27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3" y="43"/>
                  </a:lnTo>
                  <a:lnTo>
                    <a:pt x="62" y="44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0" y="45"/>
                  </a:lnTo>
                  <a:lnTo>
                    <a:pt x="43" y="44"/>
                  </a:lnTo>
                  <a:lnTo>
                    <a:pt x="35" y="42"/>
                  </a:lnTo>
                  <a:lnTo>
                    <a:pt x="27" y="39"/>
                  </a:lnTo>
                  <a:lnTo>
                    <a:pt x="20" y="35"/>
                  </a:lnTo>
                  <a:lnTo>
                    <a:pt x="15" y="32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2" y="21"/>
                  </a:lnTo>
                  <a:lnTo>
                    <a:pt x="14" y="18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34" y="11"/>
                  </a:lnTo>
                  <a:lnTo>
                    <a:pt x="37" y="10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6" y="56"/>
                  </a:lnTo>
                  <a:lnTo>
                    <a:pt x="57" y="55"/>
                  </a:lnTo>
                  <a:lnTo>
                    <a:pt x="62" y="55"/>
                  </a:lnTo>
                  <a:lnTo>
                    <a:pt x="63" y="54"/>
                  </a:lnTo>
                  <a:lnTo>
                    <a:pt x="67" y="53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4" y="41"/>
                  </a:lnTo>
                  <a:lnTo>
                    <a:pt x="74" y="40"/>
                  </a:lnTo>
                  <a:lnTo>
                    <a:pt x="74" y="37"/>
                  </a:lnTo>
                  <a:lnTo>
                    <a:pt x="73" y="35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7330A764-C6DA-4DD0-B6D6-15DAD51D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3350"/>
              <a:ext cx="104" cy="131"/>
            </a:xfrm>
            <a:custGeom>
              <a:avLst/>
              <a:gdLst>
                <a:gd name="T0" fmla="*/ 89 w 104"/>
                <a:gd name="T1" fmla="*/ 122 h 131"/>
                <a:gd name="T2" fmla="*/ 81 w 104"/>
                <a:gd name="T3" fmla="*/ 102 h 131"/>
                <a:gd name="T4" fmla="*/ 85 w 104"/>
                <a:gd name="T5" fmla="*/ 99 h 131"/>
                <a:gd name="T6" fmla="*/ 90 w 104"/>
                <a:gd name="T7" fmla="*/ 96 h 131"/>
                <a:gd name="T8" fmla="*/ 92 w 104"/>
                <a:gd name="T9" fmla="*/ 95 h 131"/>
                <a:gd name="T10" fmla="*/ 95 w 104"/>
                <a:gd name="T11" fmla="*/ 92 h 131"/>
                <a:gd name="T12" fmla="*/ 100 w 104"/>
                <a:gd name="T13" fmla="*/ 86 h 131"/>
                <a:gd name="T14" fmla="*/ 101 w 104"/>
                <a:gd name="T15" fmla="*/ 83 h 131"/>
                <a:gd name="T16" fmla="*/ 103 w 104"/>
                <a:gd name="T17" fmla="*/ 79 h 131"/>
                <a:gd name="T18" fmla="*/ 104 w 104"/>
                <a:gd name="T19" fmla="*/ 75 h 131"/>
                <a:gd name="T20" fmla="*/ 104 w 104"/>
                <a:gd name="T21" fmla="*/ 70 h 131"/>
                <a:gd name="T22" fmla="*/ 104 w 104"/>
                <a:gd name="T23" fmla="*/ 65 h 131"/>
                <a:gd name="T24" fmla="*/ 102 w 104"/>
                <a:gd name="T25" fmla="*/ 60 h 131"/>
                <a:gd name="T26" fmla="*/ 85 w 104"/>
                <a:gd name="T27" fmla="*/ 50 h 131"/>
                <a:gd name="T28" fmla="*/ 92 w 104"/>
                <a:gd name="T29" fmla="*/ 43 h 131"/>
                <a:gd name="T30" fmla="*/ 98 w 104"/>
                <a:gd name="T31" fmla="*/ 36 h 131"/>
                <a:gd name="T32" fmla="*/ 100 w 104"/>
                <a:gd name="T33" fmla="*/ 31 h 131"/>
                <a:gd name="T34" fmla="*/ 102 w 104"/>
                <a:gd name="T35" fmla="*/ 26 h 131"/>
                <a:gd name="T36" fmla="*/ 103 w 104"/>
                <a:gd name="T37" fmla="*/ 21 h 131"/>
                <a:gd name="T38" fmla="*/ 103 w 104"/>
                <a:gd name="T39" fmla="*/ 15 h 131"/>
                <a:gd name="T40" fmla="*/ 103 w 104"/>
                <a:gd name="T41" fmla="*/ 11 h 131"/>
                <a:gd name="T42" fmla="*/ 101 w 104"/>
                <a:gd name="T43" fmla="*/ 8 h 131"/>
                <a:gd name="T44" fmla="*/ 98 w 104"/>
                <a:gd name="T45" fmla="*/ 5 h 131"/>
                <a:gd name="T46" fmla="*/ 95 w 104"/>
                <a:gd name="T47" fmla="*/ 3 h 131"/>
                <a:gd name="T48" fmla="*/ 91 w 104"/>
                <a:gd name="T49" fmla="*/ 1 h 131"/>
                <a:gd name="T50" fmla="*/ 87 w 104"/>
                <a:gd name="T51" fmla="*/ 0 h 131"/>
                <a:gd name="T52" fmla="*/ 83 w 104"/>
                <a:gd name="T53" fmla="*/ 1 h 131"/>
                <a:gd name="T54" fmla="*/ 80 w 104"/>
                <a:gd name="T55" fmla="*/ 2 h 131"/>
                <a:gd name="T56" fmla="*/ 76 w 104"/>
                <a:gd name="T57" fmla="*/ 5 h 131"/>
                <a:gd name="T58" fmla="*/ 74 w 104"/>
                <a:gd name="T59" fmla="*/ 8 h 131"/>
                <a:gd name="T60" fmla="*/ 69 w 104"/>
                <a:gd name="T61" fmla="*/ 17 h 131"/>
                <a:gd name="T62" fmla="*/ 67 w 104"/>
                <a:gd name="T63" fmla="*/ 25 h 131"/>
                <a:gd name="T64" fmla="*/ 66 w 104"/>
                <a:gd name="T65" fmla="*/ 28 h 131"/>
                <a:gd name="T66" fmla="*/ 5 w 104"/>
                <a:gd name="T67" fmla="*/ 28 h 131"/>
                <a:gd name="T68" fmla="*/ 3 w 104"/>
                <a:gd name="T69" fmla="*/ 34 h 131"/>
                <a:gd name="T70" fmla="*/ 1 w 104"/>
                <a:gd name="T71" fmla="*/ 42 h 131"/>
                <a:gd name="T72" fmla="*/ 0 w 104"/>
                <a:gd name="T73" fmla="*/ 50 h 131"/>
                <a:gd name="T74" fmla="*/ 0 w 104"/>
                <a:gd name="T75" fmla="*/ 59 h 131"/>
                <a:gd name="T76" fmla="*/ 1 w 104"/>
                <a:gd name="T77" fmla="*/ 67 h 131"/>
                <a:gd name="T78" fmla="*/ 2 w 104"/>
                <a:gd name="T79" fmla="*/ 75 h 131"/>
                <a:gd name="T80" fmla="*/ 5 w 104"/>
                <a:gd name="T81" fmla="*/ 82 h 131"/>
                <a:gd name="T82" fmla="*/ 6 w 104"/>
                <a:gd name="T83" fmla="*/ 85 h 131"/>
                <a:gd name="T84" fmla="*/ 8 w 104"/>
                <a:gd name="T85" fmla="*/ 87 h 131"/>
                <a:gd name="T86" fmla="*/ 12 w 104"/>
                <a:gd name="T87" fmla="*/ 91 h 131"/>
                <a:gd name="T88" fmla="*/ 17 w 104"/>
                <a:gd name="T89" fmla="*/ 95 h 131"/>
                <a:gd name="T90" fmla="*/ 28 w 104"/>
                <a:gd name="T91" fmla="*/ 101 h 131"/>
                <a:gd name="T92" fmla="*/ 39 w 104"/>
                <a:gd name="T93" fmla="*/ 107 h 131"/>
                <a:gd name="T94" fmla="*/ 37 w 104"/>
                <a:gd name="T95" fmla="*/ 117 h 131"/>
                <a:gd name="T96" fmla="*/ 35 w 104"/>
                <a:gd name="T97" fmla="*/ 124 h 131"/>
                <a:gd name="T98" fmla="*/ 35 w 104"/>
                <a:gd name="T99" fmla="*/ 129 h 131"/>
                <a:gd name="T100" fmla="*/ 35 w 104"/>
                <a:gd name="T101" fmla="*/ 131 h 131"/>
                <a:gd name="T102" fmla="*/ 41 w 104"/>
                <a:gd name="T103" fmla="*/ 131 h 131"/>
                <a:gd name="T104" fmla="*/ 54 w 104"/>
                <a:gd name="T105" fmla="*/ 131 h 131"/>
                <a:gd name="T106" fmla="*/ 63 w 104"/>
                <a:gd name="T107" fmla="*/ 130 h 131"/>
                <a:gd name="T108" fmla="*/ 72 w 104"/>
                <a:gd name="T109" fmla="*/ 129 h 131"/>
                <a:gd name="T110" fmla="*/ 81 w 104"/>
                <a:gd name="T111" fmla="*/ 126 h 131"/>
                <a:gd name="T112" fmla="*/ 89 w 104"/>
                <a:gd name="T113" fmla="*/ 1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131">
                  <a:moveTo>
                    <a:pt x="89" y="122"/>
                  </a:moveTo>
                  <a:lnTo>
                    <a:pt x="81" y="102"/>
                  </a:lnTo>
                  <a:lnTo>
                    <a:pt x="85" y="99"/>
                  </a:lnTo>
                  <a:lnTo>
                    <a:pt x="90" y="96"/>
                  </a:lnTo>
                  <a:lnTo>
                    <a:pt x="92" y="95"/>
                  </a:lnTo>
                  <a:lnTo>
                    <a:pt x="95" y="92"/>
                  </a:lnTo>
                  <a:lnTo>
                    <a:pt x="100" y="86"/>
                  </a:lnTo>
                  <a:lnTo>
                    <a:pt x="101" y="83"/>
                  </a:lnTo>
                  <a:lnTo>
                    <a:pt x="103" y="79"/>
                  </a:lnTo>
                  <a:lnTo>
                    <a:pt x="104" y="75"/>
                  </a:lnTo>
                  <a:lnTo>
                    <a:pt x="104" y="70"/>
                  </a:lnTo>
                  <a:lnTo>
                    <a:pt x="104" y="65"/>
                  </a:lnTo>
                  <a:lnTo>
                    <a:pt x="102" y="60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98" y="36"/>
                  </a:lnTo>
                  <a:lnTo>
                    <a:pt x="100" y="31"/>
                  </a:lnTo>
                  <a:lnTo>
                    <a:pt x="102" y="26"/>
                  </a:lnTo>
                  <a:lnTo>
                    <a:pt x="103" y="21"/>
                  </a:lnTo>
                  <a:lnTo>
                    <a:pt x="103" y="15"/>
                  </a:lnTo>
                  <a:lnTo>
                    <a:pt x="103" y="11"/>
                  </a:lnTo>
                  <a:lnTo>
                    <a:pt x="101" y="8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1" y="1"/>
                  </a:lnTo>
                  <a:lnTo>
                    <a:pt x="87" y="0"/>
                  </a:lnTo>
                  <a:lnTo>
                    <a:pt x="83" y="1"/>
                  </a:lnTo>
                  <a:lnTo>
                    <a:pt x="80" y="2"/>
                  </a:lnTo>
                  <a:lnTo>
                    <a:pt x="76" y="5"/>
                  </a:lnTo>
                  <a:lnTo>
                    <a:pt x="74" y="8"/>
                  </a:lnTo>
                  <a:lnTo>
                    <a:pt x="69" y="17"/>
                  </a:lnTo>
                  <a:lnTo>
                    <a:pt x="67" y="25"/>
                  </a:lnTo>
                  <a:lnTo>
                    <a:pt x="66" y="28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2" y="75"/>
                  </a:lnTo>
                  <a:lnTo>
                    <a:pt x="5" y="82"/>
                  </a:lnTo>
                  <a:lnTo>
                    <a:pt x="6" y="85"/>
                  </a:lnTo>
                  <a:lnTo>
                    <a:pt x="8" y="87"/>
                  </a:lnTo>
                  <a:lnTo>
                    <a:pt x="12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39" y="107"/>
                  </a:lnTo>
                  <a:lnTo>
                    <a:pt x="37" y="117"/>
                  </a:lnTo>
                  <a:lnTo>
                    <a:pt x="35" y="124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41" y="131"/>
                  </a:lnTo>
                  <a:lnTo>
                    <a:pt x="54" y="131"/>
                  </a:lnTo>
                  <a:lnTo>
                    <a:pt x="63" y="130"/>
                  </a:lnTo>
                  <a:lnTo>
                    <a:pt x="72" y="129"/>
                  </a:lnTo>
                  <a:lnTo>
                    <a:pt x="81" y="126"/>
                  </a:lnTo>
                  <a:lnTo>
                    <a:pt x="89" y="122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174D44EC-1CAB-42FA-87F1-98269151C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3345"/>
              <a:ext cx="114" cy="141"/>
            </a:xfrm>
            <a:custGeom>
              <a:avLst/>
              <a:gdLst>
                <a:gd name="T0" fmla="*/ 82 w 114"/>
                <a:gd name="T1" fmla="*/ 134 h 141"/>
                <a:gd name="T2" fmla="*/ 99 w 114"/>
                <a:gd name="T3" fmla="*/ 125 h 141"/>
                <a:gd name="T4" fmla="*/ 98 w 114"/>
                <a:gd name="T5" fmla="*/ 105 h 141"/>
                <a:gd name="T6" fmla="*/ 103 w 114"/>
                <a:gd name="T7" fmla="*/ 100 h 141"/>
                <a:gd name="T8" fmla="*/ 111 w 114"/>
                <a:gd name="T9" fmla="*/ 90 h 141"/>
                <a:gd name="T10" fmla="*/ 114 w 114"/>
                <a:gd name="T11" fmla="*/ 81 h 141"/>
                <a:gd name="T12" fmla="*/ 114 w 114"/>
                <a:gd name="T13" fmla="*/ 70 h 141"/>
                <a:gd name="T14" fmla="*/ 99 w 114"/>
                <a:gd name="T15" fmla="*/ 54 h 141"/>
                <a:gd name="T16" fmla="*/ 108 w 114"/>
                <a:gd name="T17" fmla="*/ 43 h 141"/>
                <a:gd name="T18" fmla="*/ 112 w 114"/>
                <a:gd name="T19" fmla="*/ 32 h 141"/>
                <a:gd name="T20" fmla="*/ 113 w 114"/>
                <a:gd name="T21" fmla="*/ 19 h 141"/>
                <a:gd name="T22" fmla="*/ 110 w 114"/>
                <a:gd name="T23" fmla="*/ 10 h 141"/>
                <a:gd name="T24" fmla="*/ 102 w 114"/>
                <a:gd name="T25" fmla="*/ 3 h 141"/>
                <a:gd name="T26" fmla="*/ 92 w 114"/>
                <a:gd name="T27" fmla="*/ 0 h 141"/>
                <a:gd name="T28" fmla="*/ 81 w 114"/>
                <a:gd name="T29" fmla="*/ 3 h 141"/>
                <a:gd name="T30" fmla="*/ 74 w 114"/>
                <a:gd name="T31" fmla="*/ 11 h 141"/>
                <a:gd name="T32" fmla="*/ 67 w 114"/>
                <a:gd name="T33" fmla="*/ 29 h 141"/>
                <a:gd name="T34" fmla="*/ 10 w 114"/>
                <a:gd name="T35" fmla="*/ 28 h 141"/>
                <a:gd name="T36" fmla="*/ 1 w 114"/>
                <a:gd name="T37" fmla="*/ 46 h 141"/>
                <a:gd name="T38" fmla="*/ 0 w 114"/>
                <a:gd name="T39" fmla="*/ 63 h 141"/>
                <a:gd name="T40" fmla="*/ 2 w 114"/>
                <a:gd name="T41" fmla="*/ 81 h 141"/>
                <a:gd name="T42" fmla="*/ 7 w 114"/>
                <a:gd name="T43" fmla="*/ 92 h 141"/>
                <a:gd name="T44" fmla="*/ 14 w 114"/>
                <a:gd name="T45" fmla="*/ 100 h 141"/>
                <a:gd name="T46" fmla="*/ 30 w 114"/>
                <a:gd name="T47" fmla="*/ 110 h 141"/>
                <a:gd name="T48" fmla="*/ 37 w 114"/>
                <a:gd name="T49" fmla="*/ 121 h 141"/>
                <a:gd name="T50" fmla="*/ 35 w 114"/>
                <a:gd name="T51" fmla="*/ 134 h 141"/>
                <a:gd name="T52" fmla="*/ 46 w 114"/>
                <a:gd name="T53" fmla="*/ 141 h 141"/>
                <a:gd name="T54" fmla="*/ 69 w 114"/>
                <a:gd name="T55" fmla="*/ 140 h 141"/>
                <a:gd name="T56" fmla="*/ 88 w 114"/>
                <a:gd name="T57" fmla="*/ 135 h 141"/>
                <a:gd name="T58" fmla="*/ 88 w 114"/>
                <a:gd name="T59" fmla="*/ 102 h 141"/>
                <a:gd name="T60" fmla="*/ 81 w 114"/>
                <a:gd name="T61" fmla="*/ 109 h 141"/>
                <a:gd name="T62" fmla="*/ 67 w 114"/>
                <a:gd name="T63" fmla="*/ 130 h 141"/>
                <a:gd name="T64" fmla="*/ 40 w 114"/>
                <a:gd name="T65" fmla="*/ 141 h 141"/>
                <a:gd name="T66" fmla="*/ 47 w 114"/>
                <a:gd name="T67" fmla="*/ 123 h 141"/>
                <a:gd name="T68" fmla="*/ 35 w 114"/>
                <a:gd name="T69" fmla="*/ 102 h 141"/>
                <a:gd name="T70" fmla="*/ 15 w 114"/>
                <a:gd name="T71" fmla="*/ 87 h 141"/>
                <a:gd name="T72" fmla="*/ 10 w 114"/>
                <a:gd name="T73" fmla="*/ 63 h 141"/>
                <a:gd name="T74" fmla="*/ 13 w 114"/>
                <a:gd name="T75" fmla="*/ 38 h 141"/>
                <a:gd name="T76" fmla="*/ 76 w 114"/>
                <a:gd name="T77" fmla="*/ 31 h 141"/>
                <a:gd name="T78" fmla="*/ 87 w 114"/>
                <a:gd name="T79" fmla="*/ 11 h 141"/>
                <a:gd name="T80" fmla="*/ 97 w 114"/>
                <a:gd name="T81" fmla="*/ 12 h 141"/>
                <a:gd name="T82" fmla="*/ 103 w 114"/>
                <a:gd name="T83" fmla="*/ 20 h 141"/>
                <a:gd name="T84" fmla="*/ 99 w 114"/>
                <a:gd name="T85" fmla="*/ 38 h 141"/>
                <a:gd name="T86" fmla="*/ 86 w 114"/>
                <a:gd name="T87" fmla="*/ 58 h 141"/>
                <a:gd name="T88" fmla="*/ 104 w 114"/>
                <a:gd name="T89" fmla="*/ 75 h 141"/>
                <a:gd name="T90" fmla="*/ 100 w 114"/>
                <a:gd name="T91" fmla="*/ 89 h 141"/>
                <a:gd name="T92" fmla="*/ 88 w 114"/>
                <a:gd name="T93" fmla="*/ 100 h 141"/>
                <a:gd name="T94" fmla="*/ 88 w 114"/>
                <a:gd name="T95" fmla="*/ 1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41">
                  <a:moveTo>
                    <a:pt x="84" y="126"/>
                  </a:moveTo>
                  <a:lnTo>
                    <a:pt x="81" y="128"/>
                  </a:lnTo>
                  <a:lnTo>
                    <a:pt x="81" y="131"/>
                  </a:lnTo>
                  <a:lnTo>
                    <a:pt x="82" y="134"/>
                  </a:lnTo>
                  <a:lnTo>
                    <a:pt x="85" y="136"/>
                  </a:lnTo>
                  <a:lnTo>
                    <a:pt x="88" y="135"/>
                  </a:lnTo>
                  <a:lnTo>
                    <a:pt x="96" y="131"/>
                  </a:lnTo>
                  <a:lnTo>
                    <a:pt x="99" y="125"/>
                  </a:lnTo>
                  <a:lnTo>
                    <a:pt x="92" y="109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3" y="100"/>
                  </a:lnTo>
                  <a:lnTo>
                    <a:pt x="104" y="100"/>
                  </a:lnTo>
                  <a:lnTo>
                    <a:pt x="108" y="94"/>
                  </a:lnTo>
                  <a:lnTo>
                    <a:pt x="109" y="94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3" y="86"/>
                  </a:lnTo>
                  <a:lnTo>
                    <a:pt x="113" y="85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76"/>
                  </a:lnTo>
                  <a:lnTo>
                    <a:pt x="114" y="75"/>
                  </a:lnTo>
                  <a:lnTo>
                    <a:pt x="114" y="70"/>
                  </a:lnTo>
                  <a:lnTo>
                    <a:pt x="114" y="69"/>
                  </a:lnTo>
                  <a:lnTo>
                    <a:pt x="112" y="64"/>
                  </a:lnTo>
                  <a:lnTo>
                    <a:pt x="110" y="61"/>
                  </a:lnTo>
                  <a:lnTo>
                    <a:pt x="99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7" y="44"/>
                  </a:lnTo>
                  <a:lnTo>
                    <a:pt x="108" y="43"/>
                  </a:lnTo>
                  <a:lnTo>
                    <a:pt x="110" y="39"/>
                  </a:lnTo>
                  <a:lnTo>
                    <a:pt x="110" y="38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27"/>
                  </a:lnTo>
                  <a:lnTo>
                    <a:pt x="113" y="26"/>
                  </a:lnTo>
                  <a:lnTo>
                    <a:pt x="114" y="20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1"/>
                  </a:lnTo>
                  <a:lnTo>
                    <a:pt x="110" y="10"/>
                  </a:lnTo>
                  <a:lnTo>
                    <a:pt x="107" y="7"/>
                  </a:lnTo>
                  <a:lnTo>
                    <a:pt x="106" y="6"/>
                  </a:lnTo>
                  <a:lnTo>
                    <a:pt x="103" y="4"/>
                  </a:lnTo>
                  <a:lnTo>
                    <a:pt x="102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4" y="11"/>
                  </a:lnTo>
                  <a:lnTo>
                    <a:pt x="70" y="20"/>
                  </a:lnTo>
                  <a:lnTo>
                    <a:pt x="70" y="21"/>
                  </a:lnTo>
                  <a:lnTo>
                    <a:pt x="67" y="28"/>
                  </a:lnTo>
                  <a:lnTo>
                    <a:pt x="67" y="29"/>
                  </a:lnTo>
                  <a:lnTo>
                    <a:pt x="66" y="32"/>
                  </a:lnTo>
                  <a:lnTo>
                    <a:pt x="71" y="38"/>
                  </a:lnTo>
                  <a:lnTo>
                    <a:pt x="71" y="28"/>
                  </a:lnTo>
                  <a:lnTo>
                    <a:pt x="10" y="28"/>
                  </a:lnTo>
                  <a:lnTo>
                    <a:pt x="5" y="3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9" y="95"/>
                  </a:lnTo>
                  <a:lnTo>
                    <a:pt x="10" y="96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9" y="104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30" y="111"/>
                  </a:lnTo>
                  <a:lnTo>
                    <a:pt x="39" y="114"/>
                  </a:lnTo>
                  <a:lnTo>
                    <a:pt x="37" y="120"/>
                  </a:lnTo>
                  <a:lnTo>
                    <a:pt x="37" y="121"/>
                  </a:lnTo>
                  <a:lnTo>
                    <a:pt x="35" y="128"/>
                  </a:lnTo>
                  <a:lnTo>
                    <a:pt x="35" y="129"/>
                  </a:lnTo>
                  <a:lnTo>
                    <a:pt x="35" y="134"/>
                  </a:lnTo>
                  <a:lnTo>
                    <a:pt x="35" y="134"/>
                  </a:lnTo>
                  <a:lnTo>
                    <a:pt x="35" y="136"/>
                  </a:lnTo>
                  <a:lnTo>
                    <a:pt x="40" y="141"/>
                  </a:lnTo>
                  <a:lnTo>
                    <a:pt x="45" y="141"/>
                  </a:lnTo>
                  <a:lnTo>
                    <a:pt x="46" y="141"/>
                  </a:lnTo>
                  <a:lnTo>
                    <a:pt x="59" y="141"/>
                  </a:lnTo>
                  <a:lnTo>
                    <a:pt x="60" y="141"/>
                  </a:lnTo>
                  <a:lnTo>
                    <a:pt x="68" y="140"/>
                  </a:lnTo>
                  <a:lnTo>
                    <a:pt x="69" y="140"/>
                  </a:lnTo>
                  <a:lnTo>
                    <a:pt x="78" y="139"/>
                  </a:lnTo>
                  <a:lnTo>
                    <a:pt x="78" y="138"/>
                  </a:lnTo>
                  <a:lnTo>
                    <a:pt x="87" y="136"/>
                  </a:lnTo>
                  <a:lnTo>
                    <a:pt x="88" y="135"/>
                  </a:lnTo>
                  <a:lnTo>
                    <a:pt x="96" y="131"/>
                  </a:lnTo>
                  <a:lnTo>
                    <a:pt x="99" y="125"/>
                  </a:lnTo>
                  <a:lnTo>
                    <a:pt x="90" y="105"/>
                  </a:lnTo>
                  <a:lnTo>
                    <a:pt x="88" y="102"/>
                  </a:lnTo>
                  <a:lnTo>
                    <a:pt x="85" y="102"/>
                  </a:lnTo>
                  <a:lnTo>
                    <a:pt x="82" y="103"/>
                  </a:lnTo>
                  <a:lnTo>
                    <a:pt x="81" y="106"/>
                  </a:lnTo>
                  <a:lnTo>
                    <a:pt x="81" y="109"/>
                  </a:lnTo>
                  <a:lnTo>
                    <a:pt x="88" y="124"/>
                  </a:lnTo>
                  <a:lnTo>
                    <a:pt x="84" y="126"/>
                  </a:lnTo>
                  <a:lnTo>
                    <a:pt x="76" y="129"/>
                  </a:lnTo>
                  <a:lnTo>
                    <a:pt x="67" y="130"/>
                  </a:lnTo>
                  <a:lnTo>
                    <a:pt x="59" y="131"/>
                  </a:lnTo>
                  <a:lnTo>
                    <a:pt x="46" y="131"/>
                  </a:lnTo>
                  <a:lnTo>
                    <a:pt x="41" y="131"/>
                  </a:lnTo>
                  <a:lnTo>
                    <a:pt x="40" y="141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5" y="130"/>
                  </a:lnTo>
                  <a:lnTo>
                    <a:pt x="47" y="123"/>
                  </a:lnTo>
                  <a:lnTo>
                    <a:pt x="49" y="113"/>
                  </a:lnTo>
                  <a:lnTo>
                    <a:pt x="49" y="110"/>
                  </a:lnTo>
                  <a:lnTo>
                    <a:pt x="47" y="107"/>
                  </a:lnTo>
                  <a:lnTo>
                    <a:pt x="35" y="102"/>
                  </a:lnTo>
                  <a:lnTo>
                    <a:pt x="25" y="95"/>
                  </a:lnTo>
                  <a:lnTo>
                    <a:pt x="21" y="92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5"/>
                  </a:lnTo>
                  <a:lnTo>
                    <a:pt x="12" y="79"/>
                  </a:lnTo>
                  <a:lnTo>
                    <a:pt x="11" y="71"/>
                  </a:lnTo>
                  <a:lnTo>
                    <a:pt x="10" y="63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71" y="38"/>
                  </a:lnTo>
                  <a:lnTo>
                    <a:pt x="74" y="37"/>
                  </a:lnTo>
                  <a:lnTo>
                    <a:pt x="76" y="35"/>
                  </a:lnTo>
                  <a:lnTo>
                    <a:pt x="76" y="31"/>
                  </a:lnTo>
                  <a:lnTo>
                    <a:pt x="79" y="24"/>
                  </a:lnTo>
                  <a:lnTo>
                    <a:pt x="83" y="16"/>
                  </a:lnTo>
                  <a:lnTo>
                    <a:pt x="85" y="13"/>
                  </a:lnTo>
                  <a:lnTo>
                    <a:pt x="87" y="11"/>
                  </a:lnTo>
                  <a:lnTo>
                    <a:pt x="89" y="10"/>
                  </a:lnTo>
                  <a:lnTo>
                    <a:pt x="92" y="10"/>
                  </a:lnTo>
                  <a:lnTo>
                    <a:pt x="95" y="11"/>
                  </a:lnTo>
                  <a:lnTo>
                    <a:pt x="97" y="12"/>
                  </a:lnTo>
                  <a:lnTo>
                    <a:pt x="100" y="14"/>
                  </a:lnTo>
                  <a:lnTo>
                    <a:pt x="102" y="16"/>
                  </a:lnTo>
                  <a:lnTo>
                    <a:pt x="103" y="18"/>
                  </a:lnTo>
                  <a:lnTo>
                    <a:pt x="103" y="20"/>
                  </a:lnTo>
                  <a:lnTo>
                    <a:pt x="103" y="25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99" y="38"/>
                  </a:lnTo>
                  <a:lnTo>
                    <a:pt x="94" y="45"/>
                  </a:lnTo>
                  <a:lnTo>
                    <a:pt x="87" y="52"/>
                  </a:lnTo>
                  <a:lnTo>
                    <a:pt x="85" y="55"/>
                  </a:lnTo>
                  <a:lnTo>
                    <a:pt x="86" y="58"/>
                  </a:lnTo>
                  <a:lnTo>
                    <a:pt x="88" y="60"/>
                  </a:lnTo>
                  <a:lnTo>
                    <a:pt x="103" y="68"/>
                  </a:lnTo>
                  <a:lnTo>
                    <a:pt x="104" y="71"/>
                  </a:lnTo>
                  <a:lnTo>
                    <a:pt x="104" y="75"/>
                  </a:lnTo>
                  <a:lnTo>
                    <a:pt x="104" y="79"/>
                  </a:lnTo>
                  <a:lnTo>
                    <a:pt x="103" y="82"/>
                  </a:lnTo>
                  <a:lnTo>
                    <a:pt x="102" y="86"/>
                  </a:lnTo>
                  <a:lnTo>
                    <a:pt x="100" y="89"/>
                  </a:lnTo>
                  <a:lnTo>
                    <a:pt x="96" y="93"/>
                  </a:lnTo>
                  <a:lnTo>
                    <a:pt x="94" y="96"/>
                  </a:lnTo>
                  <a:lnTo>
                    <a:pt x="92" y="97"/>
                  </a:lnTo>
                  <a:lnTo>
                    <a:pt x="88" y="100"/>
                  </a:lnTo>
                  <a:lnTo>
                    <a:pt x="83" y="102"/>
                  </a:lnTo>
                  <a:lnTo>
                    <a:pt x="81" y="105"/>
                  </a:lnTo>
                  <a:lnTo>
                    <a:pt x="81" y="109"/>
                  </a:lnTo>
                  <a:lnTo>
                    <a:pt x="88" y="124"/>
                  </a:lnTo>
                  <a:lnTo>
                    <a:pt x="84" y="1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82EA596F-9EF9-4C47-8F89-141828085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3367"/>
              <a:ext cx="38" cy="47"/>
            </a:xfrm>
            <a:custGeom>
              <a:avLst/>
              <a:gdLst>
                <a:gd name="T0" fmla="*/ 20 w 38"/>
                <a:gd name="T1" fmla="*/ 2 h 47"/>
                <a:gd name="T2" fmla="*/ 18 w 38"/>
                <a:gd name="T3" fmla="*/ 1 h 47"/>
                <a:gd name="T4" fmla="*/ 15 w 38"/>
                <a:gd name="T5" fmla="*/ 0 h 47"/>
                <a:gd name="T6" fmla="*/ 12 w 38"/>
                <a:gd name="T7" fmla="*/ 0 h 47"/>
                <a:gd name="T8" fmla="*/ 9 w 38"/>
                <a:gd name="T9" fmla="*/ 1 h 47"/>
                <a:gd name="T10" fmla="*/ 6 w 38"/>
                <a:gd name="T11" fmla="*/ 3 h 47"/>
                <a:gd name="T12" fmla="*/ 3 w 38"/>
                <a:gd name="T13" fmla="*/ 5 h 47"/>
                <a:gd name="T14" fmla="*/ 1 w 38"/>
                <a:gd name="T15" fmla="*/ 8 h 47"/>
                <a:gd name="T16" fmla="*/ 0 w 38"/>
                <a:gd name="T17" fmla="*/ 12 h 47"/>
                <a:gd name="T18" fmla="*/ 0 w 38"/>
                <a:gd name="T19" fmla="*/ 16 h 47"/>
                <a:gd name="T20" fmla="*/ 1 w 38"/>
                <a:gd name="T21" fmla="*/ 20 h 47"/>
                <a:gd name="T22" fmla="*/ 2 w 38"/>
                <a:gd name="T23" fmla="*/ 24 h 47"/>
                <a:gd name="T24" fmla="*/ 5 w 38"/>
                <a:gd name="T25" fmla="*/ 29 h 47"/>
                <a:gd name="T26" fmla="*/ 7 w 38"/>
                <a:gd name="T27" fmla="*/ 32 h 47"/>
                <a:gd name="T28" fmla="*/ 10 w 38"/>
                <a:gd name="T29" fmla="*/ 36 h 47"/>
                <a:gd name="T30" fmla="*/ 16 w 38"/>
                <a:gd name="T31" fmla="*/ 41 h 47"/>
                <a:gd name="T32" fmla="*/ 21 w 38"/>
                <a:gd name="T33" fmla="*/ 44 h 47"/>
                <a:gd name="T34" fmla="*/ 26 w 38"/>
                <a:gd name="T35" fmla="*/ 46 h 47"/>
                <a:gd name="T36" fmla="*/ 30 w 38"/>
                <a:gd name="T37" fmla="*/ 47 h 47"/>
                <a:gd name="T38" fmla="*/ 34 w 38"/>
                <a:gd name="T39" fmla="*/ 46 h 47"/>
                <a:gd name="T40" fmla="*/ 36 w 38"/>
                <a:gd name="T41" fmla="*/ 45 h 47"/>
                <a:gd name="T42" fmla="*/ 38 w 38"/>
                <a:gd name="T43" fmla="*/ 42 h 47"/>
                <a:gd name="T44" fmla="*/ 38 w 38"/>
                <a:gd name="T45" fmla="*/ 38 h 47"/>
                <a:gd name="T46" fmla="*/ 37 w 38"/>
                <a:gd name="T47" fmla="*/ 33 h 47"/>
                <a:gd name="T48" fmla="*/ 20 w 38"/>
                <a:gd name="T4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7">
                  <a:moveTo>
                    <a:pt x="20" y="2"/>
                  </a:moveTo>
                  <a:lnTo>
                    <a:pt x="18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10" y="36"/>
                  </a:lnTo>
                  <a:lnTo>
                    <a:pt x="16" y="41"/>
                  </a:lnTo>
                  <a:lnTo>
                    <a:pt x="21" y="44"/>
                  </a:lnTo>
                  <a:lnTo>
                    <a:pt x="26" y="46"/>
                  </a:lnTo>
                  <a:lnTo>
                    <a:pt x="30" y="47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7" y="33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E77A1002-DDC1-473A-8251-DC2319EAA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3362"/>
              <a:ext cx="48" cy="57"/>
            </a:xfrm>
            <a:custGeom>
              <a:avLst/>
              <a:gdLst>
                <a:gd name="T0" fmla="*/ 40 w 48"/>
                <a:gd name="T1" fmla="*/ 42 h 57"/>
                <a:gd name="T2" fmla="*/ 46 w 48"/>
                <a:gd name="T3" fmla="*/ 41 h 57"/>
                <a:gd name="T4" fmla="*/ 46 w 48"/>
                <a:gd name="T5" fmla="*/ 35 h 57"/>
                <a:gd name="T6" fmla="*/ 27 w 48"/>
                <a:gd name="T7" fmla="*/ 3 h 57"/>
                <a:gd name="T8" fmla="*/ 24 w 48"/>
                <a:gd name="T9" fmla="*/ 1 h 57"/>
                <a:gd name="T10" fmla="*/ 20 w 48"/>
                <a:gd name="T11" fmla="*/ 0 h 57"/>
                <a:gd name="T12" fmla="*/ 16 w 48"/>
                <a:gd name="T13" fmla="*/ 0 h 57"/>
                <a:gd name="T14" fmla="*/ 12 w 48"/>
                <a:gd name="T15" fmla="*/ 2 h 57"/>
                <a:gd name="T16" fmla="*/ 8 w 48"/>
                <a:gd name="T17" fmla="*/ 4 h 57"/>
                <a:gd name="T18" fmla="*/ 4 w 48"/>
                <a:gd name="T19" fmla="*/ 7 h 57"/>
                <a:gd name="T20" fmla="*/ 1 w 48"/>
                <a:gd name="T21" fmla="*/ 12 h 57"/>
                <a:gd name="T22" fmla="*/ 0 w 48"/>
                <a:gd name="T23" fmla="*/ 17 h 57"/>
                <a:gd name="T24" fmla="*/ 0 w 48"/>
                <a:gd name="T25" fmla="*/ 22 h 57"/>
                <a:gd name="T26" fmla="*/ 1 w 48"/>
                <a:gd name="T27" fmla="*/ 27 h 57"/>
                <a:gd name="T28" fmla="*/ 3 w 48"/>
                <a:gd name="T29" fmla="*/ 32 h 57"/>
                <a:gd name="T30" fmla="*/ 5 w 48"/>
                <a:gd name="T31" fmla="*/ 37 h 57"/>
                <a:gd name="T32" fmla="*/ 8 w 48"/>
                <a:gd name="T33" fmla="*/ 41 h 57"/>
                <a:gd name="T34" fmla="*/ 12 w 48"/>
                <a:gd name="T35" fmla="*/ 45 h 57"/>
                <a:gd name="T36" fmla="*/ 19 w 48"/>
                <a:gd name="T37" fmla="*/ 51 h 57"/>
                <a:gd name="T38" fmla="*/ 24 w 48"/>
                <a:gd name="T39" fmla="*/ 54 h 57"/>
                <a:gd name="T40" fmla="*/ 30 w 48"/>
                <a:gd name="T41" fmla="*/ 56 h 57"/>
                <a:gd name="T42" fmla="*/ 36 w 48"/>
                <a:gd name="T43" fmla="*/ 57 h 57"/>
                <a:gd name="T44" fmla="*/ 41 w 48"/>
                <a:gd name="T45" fmla="*/ 56 h 57"/>
                <a:gd name="T46" fmla="*/ 45 w 48"/>
                <a:gd name="T47" fmla="*/ 52 h 57"/>
                <a:gd name="T48" fmla="*/ 48 w 48"/>
                <a:gd name="T49" fmla="*/ 47 h 57"/>
                <a:gd name="T50" fmla="*/ 48 w 48"/>
                <a:gd name="T51" fmla="*/ 42 h 57"/>
                <a:gd name="T52" fmla="*/ 46 w 48"/>
                <a:gd name="T53" fmla="*/ 35 h 57"/>
                <a:gd name="T54" fmla="*/ 27 w 48"/>
                <a:gd name="T55" fmla="*/ 3 h 57"/>
                <a:gd name="T56" fmla="*/ 22 w 48"/>
                <a:gd name="T57" fmla="*/ 1 h 57"/>
                <a:gd name="T58" fmla="*/ 18 w 48"/>
                <a:gd name="T59" fmla="*/ 5 h 57"/>
                <a:gd name="T60" fmla="*/ 20 w 48"/>
                <a:gd name="T61" fmla="*/ 10 h 57"/>
                <a:gd name="T62" fmla="*/ 37 w 48"/>
                <a:gd name="T63" fmla="*/ 39 h 57"/>
                <a:gd name="T64" fmla="*/ 38 w 48"/>
                <a:gd name="T65" fmla="*/ 45 h 57"/>
                <a:gd name="T66" fmla="*/ 37 w 48"/>
                <a:gd name="T67" fmla="*/ 47 h 57"/>
                <a:gd name="T68" fmla="*/ 32 w 48"/>
                <a:gd name="T69" fmla="*/ 46 h 57"/>
                <a:gd name="T70" fmla="*/ 24 w 48"/>
                <a:gd name="T71" fmla="*/ 42 h 57"/>
                <a:gd name="T72" fmla="*/ 16 w 48"/>
                <a:gd name="T73" fmla="*/ 34 h 57"/>
                <a:gd name="T74" fmla="*/ 12 w 48"/>
                <a:gd name="T75" fmla="*/ 27 h 57"/>
                <a:gd name="T76" fmla="*/ 10 w 48"/>
                <a:gd name="T77" fmla="*/ 20 h 57"/>
                <a:gd name="T78" fmla="*/ 11 w 48"/>
                <a:gd name="T79" fmla="*/ 15 h 57"/>
                <a:gd name="T80" fmla="*/ 14 w 48"/>
                <a:gd name="T81" fmla="*/ 12 h 57"/>
                <a:gd name="T82" fmla="*/ 18 w 48"/>
                <a:gd name="T83" fmla="*/ 10 h 57"/>
                <a:gd name="T84" fmla="*/ 21 w 48"/>
                <a:gd name="T85" fmla="*/ 10 h 57"/>
                <a:gd name="T86" fmla="*/ 38 w 48"/>
                <a:gd name="T87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57">
                  <a:moveTo>
                    <a:pt x="38" y="40"/>
                  </a:moveTo>
                  <a:lnTo>
                    <a:pt x="40" y="42"/>
                  </a:lnTo>
                  <a:lnTo>
                    <a:pt x="43" y="42"/>
                  </a:lnTo>
                  <a:lnTo>
                    <a:pt x="46" y="41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5" y="6"/>
                  </a:lnTo>
                  <a:lnTo>
                    <a:pt x="4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8" y="50"/>
                  </a:lnTo>
                  <a:lnTo>
                    <a:pt x="19" y="51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4" y="57"/>
                  </a:lnTo>
                  <a:lnTo>
                    <a:pt x="36" y="57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48" y="47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7" y="36"/>
                  </a:lnTo>
                  <a:lnTo>
                    <a:pt x="46" y="35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37" y="39"/>
                  </a:lnTo>
                  <a:lnTo>
                    <a:pt x="38" y="43"/>
                  </a:lnTo>
                  <a:lnTo>
                    <a:pt x="38" y="45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4" y="42"/>
                  </a:lnTo>
                  <a:lnTo>
                    <a:pt x="19" y="37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2" y="27"/>
                  </a:lnTo>
                  <a:lnTo>
                    <a:pt x="11" y="24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57C5D00B-E96D-4237-9526-FF1B36DB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352"/>
              <a:ext cx="38" cy="60"/>
            </a:xfrm>
            <a:custGeom>
              <a:avLst/>
              <a:gdLst>
                <a:gd name="T0" fmla="*/ 34 w 38"/>
                <a:gd name="T1" fmla="*/ 15 h 60"/>
                <a:gd name="T2" fmla="*/ 34 w 38"/>
                <a:gd name="T3" fmla="*/ 13 h 60"/>
                <a:gd name="T4" fmla="*/ 32 w 38"/>
                <a:gd name="T5" fmla="*/ 9 h 60"/>
                <a:gd name="T6" fmla="*/ 29 w 38"/>
                <a:gd name="T7" fmla="*/ 4 h 60"/>
                <a:gd name="T8" fmla="*/ 27 w 38"/>
                <a:gd name="T9" fmla="*/ 2 h 60"/>
                <a:gd name="T10" fmla="*/ 24 w 38"/>
                <a:gd name="T11" fmla="*/ 0 h 60"/>
                <a:gd name="T12" fmla="*/ 20 w 38"/>
                <a:gd name="T13" fmla="*/ 0 h 60"/>
                <a:gd name="T14" fmla="*/ 16 w 38"/>
                <a:gd name="T15" fmla="*/ 1 h 60"/>
                <a:gd name="T16" fmla="*/ 12 w 38"/>
                <a:gd name="T17" fmla="*/ 2 h 60"/>
                <a:gd name="T18" fmla="*/ 9 w 38"/>
                <a:gd name="T19" fmla="*/ 5 h 60"/>
                <a:gd name="T20" fmla="*/ 5 w 38"/>
                <a:gd name="T21" fmla="*/ 8 h 60"/>
                <a:gd name="T22" fmla="*/ 2 w 38"/>
                <a:gd name="T23" fmla="*/ 11 h 60"/>
                <a:gd name="T24" fmla="*/ 0 w 38"/>
                <a:gd name="T25" fmla="*/ 15 h 60"/>
                <a:gd name="T26" fmla="*/ 0 w 38"/>
                <a:gd name="T27" fmla="*/ 18 h 60"/>
                <a:gd name="T28" fmla="*/ 0 w 38"/>
                <a:gd name="T29" fmla="*/ 22 h 60"/>
                <a:gd name="T30" fmla="*/ 2 w 38"/>
                <a:gd name="T31" fmla="*/ 27 h 60"/>
                <a:gd name="T32" fmla="*/ 9 w 38"/>
                <a:gd name="T33" fmla="*/ 39 h 60"/>
                <a:gd name="T34" fmla="*/ 17 w 38"/>
                <a:gd name="T35" fmla="*/ 50 h 60"/>
                <a:gd name="T36" fmla="*/ 20 w 38"/>
                <a:gd name="T37" fmla="*/ 55 h 60"/>
                <a:gd name="T38" fmla="*/ 23 w 38"/>
                <a:gd name="T39" fmla="*/ 58 h 60"/>
                <a:gd name="T40" fmla="*/ 26 w 38"/>
                <a:gd name="T41" fmla="*/ 59 h 60"/>
                <a:gd name="T42" fmla="*/ 28 w 38"/>
                <a:gd name="T43" fmla="*/ 60 h 60"/>
                <a:gd name="T44" fmla="*/ 31 w 38"/>
                <a:gd name="T45" fmla="*/ 60 h 60"/>
                <a:gd name="T46" fmla="*/ 33 w 38"/>
                <a:gd name="T47" fmla="*/ 59 h 60"/>
                <a:gd name="T48" fmla="*/ 35 w 38"/>
                <a:gd name="T49" fmla="*/ 57 h 60"/>
                <a:gd name="T50" fmla="*/ 36 w 38"/>
                <a:gd name="T51" fmla="*/ 54 h 60"/>
                <a:gd name="T52" fmla="*/ 38 w 38"/>
                <a:gd name="T53" fmla="*/ 51 h 60"/>
                <a:gd name="T54" fmla="*/ 38 w 38"/>
                <a:gd name="T55" fmla="*/ 46 h 60"/>
                <a:gd name="T56" fmla="*/ 38 w 38"/>
                <a:gd name="T57" fmla="*/ 41 h 60"/>
                <a:gd name="T58" fmla="*/ 38 w 38"/>
                <a:gd name="T59" fmla="*/ 35 h 60"/>
                <a:gd name="T60" fmla="*/ 37 w 38"/>
                <a:gd name="T61" fmla="*/ 25 h 60"/>
                <a:gd name="T62" fmla="*/ 34 w 38"/>
                <a:gd name="T63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60">
                  <a:moveTo>
                    <a:pt x="34" y="15"/>
                  </a:moveTo>
                  <a:lnTo>
                    <a:pt x="34" y="13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9" y="39"/>
                  </a:lnTo>
                  <a:lnTo>
                    <a:pt x="17" y="50"/>
                  </a:lnTo>
                  <a:lnTo>
                    <a:pt x="20" y="55"/>
                  </a:lnTo>
                  <a:lnTo>
                    <a:pt x="23" y="58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6" y="54"/>
                  </a:lnTo>
                  <a:lnTo>
                    <a:pt x="38" y="51"/>
                  </a:lnTo>
                  <a:lnTo>
                    <a:pt x="38" y="46"/>
                  </a:lnTo>
                  <a:lnTo>
                    <a:pt x="38" y="41"/>
                  </a:lnTo>
                  <a:lnTo>
                    <a:pt x="38" y="35"/>
                  </a:lnTo>
                  <a:lnTo>
                    <a:pt x="37" y="2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AE93D92-E6DB-4A5E-840E-BC617AFE0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347"/>
              <a:ext cx="48" cy="70"/>
            </a:xfrm>
            <a:custGeom>
              <a:avLst/>
              <a:gdLst>
                <a:gd name="T0" fmla="*/ 39 w 48"/>
                <a:gd name="T1" fmla="*/ 34 h 70"/>
                <a:gd name="T2" fmla="*/ 44 w 48"/>
                <a:gd name="T3" fmla="*/ 35 h 70"/>
                <a:gd name="T4" fmla="*/ 47 w 48"/>
                <a:gd name="T5" fmla="*/ 29 h 70"/>
                <a:gd name="T6" fmla="*/ 44 w 48"/>
                <a:gd name="T7" fmla="*/ 19 h 70"/>
                <a:gd name="T8" fmla="*/ 44 w 48"/>
                <a:gd name="T9" fmla="*/ 17 h 70"/>
                <a:gd name="T10" fmla="*/ 42 w 48"/>
                <a:gd name="T11" fmla="*/ 11 h 70"/>
                <a:gd name="T12" fmla="*/ 37 w 48"/>
                <a:gd name="T13" fmla="*/ 5 h 70"/>
                <a:gd name="T14" fmla="*/ 34 w 48"/>
                <a:gd name="T15" fmla="*/ 3 h 70"/>
                <a:gd name="T16" fmla="*/ 29 w 48"/>
                <a:gd name="T17" fmla="*/ 0 h 70"/>
                <a:gd name="T18" fmla="*/ 24 w 48"/>
                <a:gd name="T19" fmla="*/ 0 h 70"/>
                <a:gd name="T20" fmla="*/ 20 w 48"/>
                <a:gd name="T21" fmla="*/ 1 h 70"/>
                <a:gd name="T22" fmla="*/ 15 w 48"/>
                <a:gd name="T23" fmla="*/ 3 h 70"/>
                <a:gd name="T24" fmla="*/ 10 w 48"/>
                <a:gd name="T25" fmla="*/ 6 h 70"/>
                <a:gd name="T26" fmla="*/ 6 w 48"/>
                <a:gd name="T27" fmla="*/ 9 h 70"/>
                <a:gd name="T28" fmla="*/ 3 w 48"/>
                <a:gd name="T29" fmla="*/ 14 h 70"/>
                <a:gd name="T30" fmla="*/ 0 w 48"/>
                <a:gd name="T31" fmla="*/ 19 h 70"/>
                <a:gd name="T32" fmla="*/ 0 w 48"/>
                <a:gd name="T33" fmla="*/ 24 h 70"/>
                <a:gd name="T34" fmla="*/ 1 w 48"/>
                <a:gd name="T35" fmla="*/ 29 h 70"/>
                <a:gd name="T36" fmla="*/ 3 w 48"/>
                <a:gd name="T37" fmla="*/ 34 h 70"/>
                <a:gd name="T38" fmla="*/ 10 w 48"/>
                <a:gd name="T39" fmla="*/ 47 h 70"/>
                <a:gd name="T40" fmla="*/ 18 w 48"/>
                <a:gd name="T41" fmla="*/ 59 h 70"/>
                <a:gd name="T42" fmla="*/ 22 w 48"/>
                <a:gd name="T43" fmla="*/ 63 h 70"/>
                <a:gd name="T44" fmla="*/ 26 w 48"/>
                <a:gd name="T45" fmla="*/ 67 h 70"/>
                <a:gd name="T46" fmla="*/ 29 w 48"/>
                <a:gd name="T47" fmla="*/ 69 h 70"/>
                <a:gd name="T48" fmla="*/ 33 w 48"/>
                <a:gd name="T49" fmla="*/ 70 h 70"/>
                <a:gd name="T50" fmla="*/ 38 w 48"/>
                <a:gd name="T51" fmla="*/ 70 h 70"/>
                <a:gd name="T52" fmla="*/ 42 w 48"/>
                <a:gd name="T53" fmla="*/ 68 h 70"/>
                <a:gd name="T54" fmla="*/ 44 w 48"/>
                <a:gd name="T55" fmla="*/ 65 h 70"/>
                <a:gd name="T56" fmla="*/ 46 w 48"/>
                <a:gd name="T57" fmla="*/ 61 h 70"/>
                <a:gd name="T58" fmla="*/ 47 w 48"/>
                <a:gd name="T59" fmla="*/ 56 h 70"/>
                <a:gd name="T60" fmla="*/ 48 w 48"/>
                <a:gd name="T61" fmla="*/ 51 h 70"/>
                <a:gd name="T62" fmla="*/ 48 w 48"/>
                <a:gd name="T63" fmla="*/ 45 h 70"/>
                <a:gd name="T64" fmla="*/ 48 w 48"/>
                <a:gd name="T65" fmla="*/ 39 h 70"/>
                <a:gd name="T66" fmla="*/ 47 w 48"/>
                <a:gd name="T67" fmla="*/ 29 h 70"/>
                <a:gd name="T68" fmla="*/ 44 w 48"/>
                <a:gd name="T69" fmla="*/ 19 h 70"/>
                <a:gd name="T70" fmla="*/ 42 w 48"/>
                <a:gd name="T71" fmla="*/ 15 h 70"/>
                <a:gd name="T72" fmla="*/ 36 w 48"/>
                <a:gd name="T73" fmla="*/ 14 h 70"/>
                <a:gd name="T74" fmla="*/ 34 w 48"/>
                <a:gd name="T75" fmla="*/ 20 h 70"/>
                <a:gd name="T76" fmla="*/ 37 w 48"/>
                <a:gd name="T77" fmla="*/ 31 h 70"/>
                <a:gd name="T78" fmla="*/ 38 w 48"/>
                <a:gd name="T79" fmla="*/ 46 h 70"/>
                <a:gd name="T80" fmla="*/ 38 w 48"/>
                <a:gd name="T81" fmla="*/ 54 h 70"/>
                <a:gd name="T82" fmla="*/ 36 w 48"/>
                <a:gd name="T83" fmla="*/ 59 h 70"/>
                <a:gd name="T84" fmla="*/ 35 w 48"/>
                <a:gd name="T85" fmla="*/ 60 h 70"/>
                <a:gd name="T86" fmla="*/ 33 w 48"/>
                <a:gd name="T87" fmla="*/ 60 h 70"/>
                <a:gd name="T88" fmla="*/ 29 w 48"/>
                <a:gd name="T89" fmla="*/ 56 h 70"/>
                <a:gd name="T90" fmla="*/ 18 w 48"/>
                <a:gd name="T91" fmla="*/ 41 h 70"/>
                <a:gd name="T92" fmla="*/ 10 w 48"/>
                <a:gd name="T93" fmla="*/ 25 h 70"/>
                <a:gd name="T94" fmla="*/ 10 w 48"/>
                <a:gd name="T95" fmla="*/ 21 h 70"/>
                <a:gd name="T96" fmla="*/ 14 w 48"/>
                <a:gd name="T97" fmla="*/ 16 h 70"/>
                <a:gd name="T98" fmla="*/ 20 w 48"/>
                <a:gd name="T99" fmla="*/ 12 h 70"/>
                <a:gd name="T100" fmla="*/ 26 w 48"/>
                <a:gd name="T101" fmla="*/ 10 h 70"/>
                <a:gd name="T102" fmla="*/ 29 w 48"/>
                <a:gd name="T103" fmla="*/ 11 h 70"/>
                <a:gd name="T104" fmla="*/ 33 w 48"/>
                <a:gd name="T105" fmla="*/ 16 h 70"/>
                <a:gd name="T106" fmla="*/ 34 w 48"/>
                <a:gd name="T107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" h="70">
                  <a:moveTo>
                    <a:pt x="37" y="32"/>
                  </a:moveTo>
                  <a:lnTo>
                    <a:pt x="39" y="34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2"/>
                  </a:lnTo>
                  <a:lnTo>
                    <a:pt x="47" y="2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7" y="9"/>
                  </a:lnTo>
                  <a:lnTo>
                    <a:pt x="6" y="9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7" y="58"/>
                  </a:lnTo>
                  <a:lnTo>
                    <a:pt x="18" y="59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5" y="66"/>
                  </a:lnTo>
                  <a:lnTo>
                    <a:pt x="26" y="67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32" y="70"/>
                  </a:lnTo>
                  <a:lnTo>
                    <a:pt x="33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0" y="69"/>
                  </a:lnTo>
                  <a:lnTo>
                    <a:pt x="42" y="68"/>
                  </a:lnTo>
                  <a:lnTo>
                    <a:pt x="43" y="66"/>
                  </a:lnTo>
                  <a:lnTo>
                    <a:pt x="44" y="65"/>
                  </a:lnTo>
                  <a:lnTo>
                    <a:pt x="46" y="62"/>
                  </a:lnTo>
                  <a:lnTo>
                    <a:pt x="46" y="61"/>
                  </a:lnTo>
                  <a:lnTo>
                    <a:pt x="47" y="57"/>
                  </a:lnTo>
                  <a:lnTo>
                    <a:pt x="47" y="56"/>
                  </a:lnTo>
                  <a:lnTo>
                    <a:pt x="48" y="52"/>
                  </a:lnTo>
                  <a:lnTo>
                    <a:pt x="48" y="51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7" y="31"/>
                  </a:lnTo>
                  <a:lnTo>
                    <a:pt x="38" y="41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37" y="57"/>
                  </a:lnTo>
                  <a:lnTo>
                    <a:pt x="36" y="59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1" y="59"/>
                  </a:lnTo>
                  <a:lnTo>
                    <a:pt x="29" y="56"/>
                  </a:lnTo>
                  <a:lnTo>
                    <a:pt x="26" y="52"/>
                  </a:lnTo>
                  <a:lnTo>
                    <a:pt x="18" y="41"/>
                  </a:lnTo>
                  <a:lnTo>
                    <a:pt x="12" y="30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3" y="16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8FA5E763-D394-4FA0-A394-6A860B9E2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3349"/>
              <a:ext cx="34" cy="58"/>
            </a:xfrm>
            <a:custGeom>
              <a:avLst/>
              <a:gdLst>
                <a:gd name="T0" fmla="*/ 31 w 34"/>
                <a:gd name="T1" fmla="*/ 5 h 58"/>
                <a:gd name="T2" fmla="*/ 28 w 34"/>
                <a:gd name="T3" fmla="*/ 3 h 58"/>
                <a:gd name="T4" fmla="*/ 25 w 34"/>
                <a:gd name="T5" fmla="*/ 1 h 58"/>
                <a:gd name="T6" fmla="*/ 21 w 34"/>
                <a:gd name="T7" fmla="*/ 0 h 58"/>
                <a:gd name="T8" fmla="*/ 16 w 34"/>
                <a:gd name="T9" fmla="*/ 0 h 58"/>
                <a:gd name="T10" fmla="*/ 11 w 34"/>
                <a:gd name="T11" fmla="*/ 1 h 58"/>
                <a:gd name="T12" fmla="*/ 7 w 34"/>
                <a:gd name="T13" fmla="*/ 1 h 58"/>
                <a:gd name="T14" fmla="*/ 3 w 34"/>
                <a:gd name="T15" fmla="*/ 3 h 58"/>
                <a:gd name="T16" fmla="*/ 1 w 34"/>
                <a:gd name="T17" fmla="*/ 4 h 58"/>
                <a:gd name="T18" fmla="*/ 0 w 34"/>
                <a:gd name="T19" fmla="*/ 7 h 58"/>
                <a:gd name="T20" fmla="*/ 0 w 34"/>
                <a:gd name="T21" fmla="*/ 12 h 58"/>
                <a:gd name="T22" fmla="*/ 2 w 34"/>
                <a:gd name="T23" fmla="*/ 25 h 58"/>
                <a:gd name="T24" fmla="*/ 5 w 34"/>
                <a:gd name="T25" fmla="*/ 39 h 58"/>
                <a:gd name="T26" fmla="*/ 8 w 34"/>
                <a:gd name="T27" fmla="*/ 48 h 58"/>
                <a:gd name="T28" fmla="*/ 10 w 34"/>
                <a:gd name="T29" fmla="*/ 53 h 58"/>
                <a:gd name="T30" fmla="*/ 13 w 34"/>
                <a:gd name="T31" fmla="*/ 56 h 58"/>
                <a:gd name="T32" fmla="*/ 16 w 34"/>
                <a:gd name="T33" fmla="*/ 58 h 58"/>
                <a:gd name="T34" fmla="*/ 19 w 34"/>
                <a:gd name="T35" fmla="*/ 58 h 58"/>
                <a:gd name="T36" fmla="*/ 22 w 34"/>
                <a:gd name="T37" fmla="*/ 58 h 58"/>
                <a:gd name="T38" fmla="*/ 25 w 34"/>
                <a:gd name="T39" fmla="*/ 56 h 58"/>
                <a:gd name="T40" fmla="*/ 28 w 34"/>
                <a:gd name="T41" fmla="*/ 54 h 58"/>
                <a:gd name="T42" fmla="*/ 31 w 34"/>
                <a:gd name="T43" fmla="*/ 51 h 58"/>
                <a:gd name="T44" fmla="*/ 32 w 34"/>
                <a:gd name="T45" fmla="*/ 46 h 58"/>
                <a:gd name="T46" fmla="*/ 33 w 34"/>
                <a:gd name="T47" fmla="*/ 40 h 58"/>
                <a:gd name="T48" fmla="*/ 34 w 34"/>
                <a:gd name="T49" fmla="*/ 26 h 58"/>
                <a:gd name="T50" fmla="*/ 33 w 34"/>
                <a:gd name="T51" fmla="*/ 13 h 58"/>
                <a:gd name="T52" fmla="*/ 32 w 34"/>
                <a:gd name="T53" fmla="*/ 8 h 58"/>
                <a:gd name="T54" fmla="*/ 31 w 34"/>
                <a:gd name="T5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58">
                  <a:moveTo>
                    <a:pt x="31" y="5"/>
                  </a:moveTo>
                  <a:lnTo>
                    <a:pt x="28" y="3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25"/>
                  </a:lnTo>
                  <a:lnTo>
                    <a:pt x="5" y="39"/>
                  </a:lnTo>
                  <a:lnTo>
                    <a:pt x="8" y="48"/>
                  </a:lnTo>
                  <a:lnTo>
                    <a:pt x="10" y="53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2" y="58"/>
                  </a:lnTo>
                  <a:lnTo>
                    <a:pt x="25" y="56"/>
                  </a:lnTo>
                  <a:lnTo>
                    <a:pt x="28" y="54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3" y="40"/>
                  </a:lnTo>
                  <a:lnTo>
                    <a:pt x="34" y="26"/>
                  </a:lnTo>
                  <a:lnTo>
                    <a:pt x="33" y="13"/>
                  </a:lnTo>
                  <a:lnTo>
                    <a:pt x="32" y="8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F0FA4F6F-F215-4828-BFAD-D62A36746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344"/>
              <a:ext cx="44" cy="68"/>
            </a:xfrm>
            <a:custGeom>
              <a:avLst/>
              <a:gdLst>
                <a:gd name="T0" fmla="*/ 34 w 44"/>
                <a:gd name="T1" fmla="*/ 17 h 68"/>
                <a:gd name="T2" fmla="*/ 40 w 44"/>
                <a:gd name="T3" fmla="*/ 17 h 68"/>
                <a:gd name="T4" fmla="*/ 42 w 44"/>
                <a:gd name="T5" fmla="*/ 11 h 68"/>
                <a:gd name="T6" fmla="*/ 39 w 44"/>
                <a:gd name="T7" fmla="*/ 6 h 68"/>
                <a:gd name="T8" fmla="*/ 35 w 44"/>
                <a:gd name="T9" fmla="*/ 3 h 68"/>
                <a:gd name="T10" fmla="*/ 31 w 44"/>
                <a:gd name="T11" fmla="*/ 1 h 68"/>
                <a:gd name="T12" fmla="*/ 26 w 44"/>
                <a:gd name="T13" fmla="*/ 0 h 68"/>
                <a:gd name="T14" fmla="*/ 21 w 44"/>
                <a:gd name="T15" fmla="*/ 0 h 68"/>
                <a:gd name="T16" fmla="*/ 15 w 44"/>
                <a:gd name="T17" fmla="*/ 1 h 68"/>
                <a:gd name="T18" fmla="*/ 10 w 44"/>
                <a:gd name="T19" fmla="*/ 1 h 68"/>
                <a:gd name="T20" fmla="*/ 5 w 44"/>
                <a:gd name="T21" fmla="*/ 4 h 68"/>
                <a:gd name="T22" fmla="*/ 1 w 44"/>
                <a:gd name="T23" fmla="*/ 8 h 68"/>
                <a:gd name="T24" fmla="*/ 0 w 44"/>
                <a:gd name="T25" fmla="*/ 12 h 68"/>
                <a:gd name="T26" fmla="*/ 0 w 44"/>
                <a:gd name="T27" fmla="*/ 18 h 68"/>
                <a:gd name="T28" fmla="*/ 2 w 44"/>
                <a:gd name="T29" fmla="*/ 31 h 68"/>
                <a:gd name="T30" fmla="*/ 5 w 44"/>
                <a:gd name="T31" fmla="*/ 45 h 68"/>
                <a:gd name="T32" fmla="*/ 9 w 44"/>
                <a:gd name="T33" fmla="*/ 56 h 68"/>
                <a:gd name="T34" fmla="*/ 11 w 44"/>
                <a:gd name="T35" fmla="*/ 61 h 68"/>
                <a:gd name="T36" fmla="*/ 15 w 44"/>
                <a:gd name="T37" fmla="*/ 65 h 68"/>
                <a:gd name="T38" fmla="*/ 20 w 44"/>
                <a:gd name="T39" fmla="*/ 67 h 68"/>
                <a:gd name="T40" fmla="*/ 25 w 44"/>
                <a:gd name="T41" fmla="*/ 68 h 68"/>
                <a:gd name="T42" fmla="*/ 29 w 44"/>
                <a:gd name="T43" fmla="*/ 67 h 68"/>
                <a:gd name="T44" fmla="*/ 34 w 44"/>
                <a:gd name="T45" fmla="*/ 65 h 68"/>
                <a:gd name="T46" fmla="*/ 37 w 44"/>
                <a:gd name="T47" fmla="*/ 62 h 68"/>
                <a:gd name="T48" fmla="*/ 40 w 44"/>
                <a:gd name="T49" fmla="*/ 57 h 68"/>
                <a:gd name="T50" fmla="*/ 42 w 44"/>
                <a:gd name="T51" fmla="*/ 52 h 68"/>
                <a:gd name="T52" fmla="*/ 44 w 44"/>
                <a:gd name="T53" fmla="*/ 45 h 68"/>
                <a:gd name="T54" fmla="*/ 44 w 44"/>
                <a:gd name="T55" fmla="*/ 31 h 68"/>
                <a:gd name="T56" fmla="*/ 43 w 44"/>
                <a:gd name="T57" fmla="*/ 17 h 68"/>
                <a:gd name="T58" fmla="*/ 42 w 44"/>
                <a:gd name="T59" fmla="*/ 11 h 68"/>
                <a:gd name="T60" fmla="*/ 39 w 44"/>
                <a:gd name="T61" fmla="*/ 6 h 68"/>
                <a:gd name="T62" fmla="*/ 34 w 44"/>
                <a:gd name="T63" fmla="*/ 3 h 68"/>
                <a:gd name="T64" fmla="*/ 29 w 44"/>
                <a:gd name="T65" fmla="*/ 6 h 68"/>
                <a:gd name="T66" fmla="*/ 30 w 44"/>
                <a:gd name="T67" fmla="*/ 11 h 68"/>
                <a:gd name="T68" fmla="*/ 32 w 44"/>
                <a:gd name="T69" fmla="*/ 15 h 68"/>
                <a:gd name="T70" fmla="*/ 34 w 44"/>
                <a:gd name="T71" fmla="*/ 31 h 68"/>
                <a:gd name="T72" fmla="*/ 32 w 44"/>
                <a:gd name="T73" fmla="*/ 50 h 68"/>
                <a:gd name="T74" fmla="*/ 29 w 44"/>
                <a:gd name="T75" fmla="*/ 56 h 68"/>
                <a:gd name="T76" fmla="*/ 26 w 44"/>
                <a:gd name="T77" fmla="*/ 58 h 68"/>
                <a:gd name="T78" fmla="*/ 23 w 44"/>
                <a:gd name="T79" fmla="*/ 58 h 68"/>
                <a:gd name="T80" fmla="*/ 19 w 44"/>
                <a:gd name="T81" fmla="*/ 55 h 68"/>
                <a:gd name="T82" fmla="*/ 15 w 44"/>
                <a:gd name="T83" fmla="*/ 42 h 68"/>
                <a:gd name="T84" fmla="*/ 10 w 44"/>
                <a:gd name="T85" fmla="*/ 17 h 68"/>
                <a:gd name="T86" fmla="*/ 11 w 44"/>
                <a:gd name="T87" fmla="*/ 12 h 68"/>
                <a:gd name="T88" fmla="*/ 13 w 44"/>
                <a:gd name="T89" fmla="*/ 11 h 68"/>
                <a:gd name="T90" fmla="*/ 21 w 44"/>
                <a:gd name="T91" fmla="*/ 10 h 68"/>
                <a:gd name="T92" fmla="*/ 28 w 44"/>
                <a:gd name="T93" fmla="*/ 11 h 68"/>
                <a:gd name="T94" fmla="*/ 31 w 44"/>
                <a:gd name="T9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68">
                  <a:moveTo>
                    <a:pt x="32" y="15"/>
                  </a:moveTo>
                  <a:lnTo>
                    <a:pt x="34" y="17"/>
                  </a:lnTo>
                  <a:lnTo>
                    <a:pt x="37" y="18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0" y="8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8" y="55"/>
                  </a:lnTo>
                  <a:lnTo>
                    <a:pt x="9" y="56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4" y="64"/>
                  </a:lnTo>
                  <a:lnTo>
                    <a:pt x="15" y="65"/>
                  </a:lnTo>
                  <a:lnTo>
                    <a:pt x="18" y="67"/>
                  </a:lnTo>
                  <a:lnTo>
                    <a:pt x="20" y="67"/>
                  </a:lnTo>
                  <a:lnTo>
                    <a:pt x="23" y="68"/>
                  </a:lnTo>
                  <a:lnTo>
                    <a:pt x="25" y="68"/>
                  </a:lnTo>
                  <a:lnTo>
                    <a:pt x="28" y="68"/>
                  </a:lnTo>
                  <a:lnTo>
                    <a:pt x="29" y="67"/>
                  </a:lnTo>
                  <a:lnTo>
                    <a:pt x="33" y="66"/>
                  </a:lnTo>
                  <a:lnTo>
                    <a:pt x="34" y="65"/>
                  </a:lnTo>
                  <a:lnTo>
                    <a:pt x="36" y="63"/>
                  </a:lnTo>
                  <a:lnTo>
                    <a:pt x="37" y="62"/>
                  </a:lnTo>
                  <a:lnTo>
                    <a:pt x="40" y="58"/>
                  </a:lnTo>
                  <a:lnTo>
                    <a:pt x="40" y="57"/>
                  </a:lnTo>
                  <a:lnTo>
                    <a:pt x="42" y="53"/>
                  </a:lnTo>
                  <a:lnTo>
                    <a:pt x="42" y="52"/>
                  </a:lnTo>
                  <a:lnTo>
                    <a:pt x="43" y="46"/>
                  </a:lnTo>
                  <a:lnTo>
                    <a:pt x="44" y="45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8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6"/>
                  </a:lnTo>
                  <a:lnTo>
                    <a:pt x="28" y="9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9"/>
                  </a:lnTo>
                  <a:lnTo>
                    <a:pt x="34" y="31"/>
                  </a:lnTo>
                  <a:lnTo>
                    <a:pt x="34" y="45"/>
                  </a:lnTo>
                  <a:lnTo>
                    <a:pt x="32" y="50"/>
                  </a:lnTo>
                  <a:lnTo>
                    <a:pt x="31" y="53"/>
                  </a:lnTo>
                  <a:lnTo>
                    <a:pt x="29" y="56"/>
                  </a:lnTo>
                  <a:lnTo>
                    <a:pt x="28" y="57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3" y="58"/>
                  </a:lnTo>
                  <a:lnTo>
                    <a:pt x="21" y="57"/>
                  </a:lnTo>
                  <a:lnTo>
                    <a:pt x="19" y="55"/>
                  </a:lnTo>
                  <a:lnTo>
                    <a:pt x="18" y="51"/>
                  </a:lnTo>
                  <a:lnTo>
                    <a:pt x="15" y="42"/>
                  </a:lnTo>
                  <a:lnTo>
                    <a:pt x="12" y="29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7" y="10"/>
                  </a:lnTo>
                  <a:lnTo>
                    <a:pt x="21" y="10"/>
                  </a:lnTo>
                  <a:lnTo>
                    <a:pt x="25" y="10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D34A4277-7AA4-4A29-85EA-344A2C316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3384"/>
              <a:ext cx="60" cy="50"/>
            </a:xfrm>
            <a:custGeom>
              <a:avLst/>
              <a:gdLst>
                <a:gd name="T0" fmla="*/ 55 w 60"/>
                <a:gd name="T1" fmla="*/ 1 h 50"/>
                <a:gd name="T2" fmla="*/ 53 w 60"/>
                <a:gd name="T3" fmla="*/ 0 h 50"/>
                <a:gd name="T4" fmla="*/ 50 w 60"/>
                <a:gd name="T5" fmla="*/ 0 h 50"/>
                <a:gd name="T6" fmla="*/ 43 w 60"/>
                <a:gd name="T7" fmla="*/ 2 h 50"/>
                <a:gd name="T8" fmla="*/ 36 w 60"/>
                <a:gd name="T9" fmla="*/ 6 h 50"/>
                <a:gd name="T10" fmla="*/ 27 w 60"/>
                <a:gd name="T11" fmla="*/ 10 h 50"/>
                <a:gd name="T12" fmla="*/ 11 w 60"/>
                <a:gd name="T13" fmla="*/ 21 h 50"/>
                <a:gd name="T14" fmla="*/ 5 w 60"/>
                <a:gd name="T15" fmla="*/ 26 h 50"/>
                <a:gd name="T16" fmla="*/ 3 w 60"/>
                <a:gd name="T17" fmla="*/ 27 h 50"/>
                <a:gd name="T18" fmla="*/ 2 w 60"/>
                <a:gd name="T19" fmla="*/ 29 h 50"/>
                <a:gd name="T20" fmla="*/ 1 w 60"/>
                <a:gd name="T21" fmla="*/ 31 h 50"/>
                <a:gd name="T22" fmla="*/ 0 w 60"/>
                <a:gd name="T23" fmla="*/ 33 h 50"/>
                <a:gd name="T24" fmla="*/ 1 w 60"/>
                <a:gd name="T25" fmla="*/ 36 h 50"/>
                <a:gd name="T26" fmla="*/ 2 w 60"/>
                <a:gd name="T27" fmla="*/ 40 h 50"/>
                <a:gd name="T28" fmla="*/ 5 w 60"/>
                <a:gd name="T29" fmla="*/ 43 h 50"/>
                <a:gd name="T30" fmla="*/ 8 w 60"/>
                <a:gd name="T31" fmla="*/ 46 h 50"/>
                <a:gd name="T32" fmla="*/ 12 w 60"/>
                <a:gd name="T33" fmla="*/ 48 h 50"/>
                <a:gd name="T34" fmla="*/ 17 w 60"/>
                <a:gd name="T35" fmla="*/ 50 h 50"/>
                <a:gd name="T36" fmla="*/ 21 w 60"/>
                <a:gd name="T37" fmla="*/ 50 h 50"/>
                <a:gd name="T38" fmla="*/ 25 w 60"/>
                <a:gd name="T39" fmla="*/ 50 h 50"/>
                <a:gd name="T40" fmla="*/ 30 w 60"/>
                <a:gd name="T41" fmla="*/ 49 h 50"/>
                <a:gd name="T42" fmla="*/ 40 w 60"/>
                <a:gd name="T43" fmla="*/ 45 h 50"/>
                <a:gd name="T44" fmla="*/ 49 w 60"/>
                <a:gd name="T45" fmla="*/ 39 h 50"/>
                <a:gd name="T46" fmla="*/ 52 w 60"/>
                <a:gd name="T47" fmla="*/ 37 h 50"/>
                <a:gd name="T48" fmla="*/ 54 w 60"/>
                <a:gd name="T49" fmla="*/ 34 h 50"/>
                <a:gd name="T50" fmla="*/ 57 w 60"/>
                <a:gd name="T51" fmla="*/ 26 h 50"/>
                <a:gd name="T52" fmla="*/ 59 w 60"/>
                <a:gd name="T53" fmla="*/ 16 h 50"/>
                <a:gd name="T54" fmla="*/ 60 w 60"/>
                <a:gd name="T55" fmla="*/ 11 h 50"/>
                <a:gd name="T56" fmla="*/ 59 w 60"/>
                <a:gd name="T57" fmla="*/ 7 h 50"/>
                <a:gd name="T58" fmla="*/ 57 w 60"/>
                <a:gd name="T59" fmla="*/ 3 h 50"/>
                <a:gd name="T60" fmla="*/ 55 w 60"/>
                <a:gd name="T6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50">
                  <a:moveTo>
                    <a:pt x="55" y="1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6"/>
                  </a:lnTo>
                  <a:lnTo>
                    <a:pt x="27" y="10"/>
                  </a:lnTo>
                  <a:lnTo>
                    <a:pt x="11" y="21"/>
                  </a:lnTo>
                  <a:lnTo>
                    <a:pt x="5" y="26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8" y="46"/>
                  </a:lnTo>
                  <a:lnTo>
                    <a:pt x="12" y="48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5" y="50"/>
                  </a:lnTo>
                  <a:lnTo>
                    <a:pt x="30" y="49"/>
                  </a:lnTo>
                  <a:lnTo>
                    <a:pt x="40" y="45"/>
                  </a:lnTo>
                  <a:lnTo>
                    <a:pt x="49" y="39"/>
                  </a:lnTo>
                  <a:lnTo>
                    <a:pt x="52" y="37"/>
                  </a:lnTo>
                  <a:lnTo>
                    <a:pt x="54" y="34"/>
                  </a:lnTo>
                  <a:lnTo>
                    <a:pt x="57" y="26"/>
                  </a:lnTo>
                  <a:lnTo>
                    <a:pt x="59" y="16"/>
                  </a:lnTo>
                  <a:lnTo>
                    <a:pt x="60" y="11"/>
                  </a:lnTo>
                  <a:lnTo>
                    <a:pt x="59" y="7"/>
                  </a:lnTo>
                  <a:lnTo>
                    <a:pt x="57" y="3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2726F5C7-A1D0-4AB7-A4B1-CEA3C2258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3379"/>
              <a:ext cx="70" cy="60"/>
            </a:xfrm>
            <a:custGeom>
              <a:avLst/>
              <a:gdLst>
                <a:gd name="T0" fmla="*/ 62 w 70"/>
                <a:gd name="T1" fmla="*/ 13 h 60"/>
                <a:gd name="T2" fmla="*/ 67 w 70"/>
                <a:gd name="T3" fmla="*/ 10 h 60"/>
                <a:gd name="T4" fmla="*/ 66 w 70"/>
                <a:gd name="T5" fmla="*/ 4 h 60"/>
                <a:gd name="T6" fmla="*/ 61 w 70"/>
                <a:gd name="T7" fmla="*/ 1 h 60"/>
                <a:gd name="T8" fmla="*/ 57 w 70"/>
                <a:gd name="T9" fmla="*/ 0 h 60"/>
                <a:gd name="T10" fmla="*/ 54 w 70"/>
                <a:gd name="T11" fmla="*/ 1 h 60"/>
                <a:gd name="T12" fmla="*/ 46 w 70"/>
                <a:gd name="T13" fmla="*/ 3 h 60"/>
                <a:gd name="T14" fmla="*/ 38 w 70"/>
                <a:gd name="T15" fmla="*/ 6 h 60"/>
                <a:gd name="T16" fmla="*/ 29 w 70"/>
                <a:gd name="T17" fmla="*/ 11 h 60"/>
                <a:gd name="T18" fmla="*/ 13 w 70"/>
                <a:gd name="T19" fmla="*/ 22 h 60"/>
                <a:gd name="T20" fmla="*/ 7 w 70"/>
                <a:gd name="T21" fmla="*/ 27 h 60"/>
                <a:gd name="T22" fmla="*/ 4 w 70"/>
                <a:gd name="T23" fmla="*/ 29 h 60"/>
                <a:gd name="T24" fmla="*/ 2 w 70"/>
                <a:gd name="T25" fmla="*/ 32 h 60"/>
                <a:gd name="T26" fmla="*/ 1 w 70"/>
                <a:gd name="T27" fmla="*/ 34 h 60"/>
                <a:gd name="T28" fmla="*/ 0 w 70"/>
                <a:gd name="T29" fmla="*/ 38 h 60"/>
                <a:gd name="T30" fmla="*/ 1 w 70"/>
                <a:gd name="T31" fmla="*/ 43 h 60"/>
                <a:gd name="T32" fmla="*/ 3 w 70"/>
                <a:gd name="T33" fmla="*/ 48 h 60"/>
                <a:gd name="T34" fmla="*/ 7 w 70"/>
                <a:gd name="T35" fmla="*/ 52 h 60"/>
                <a:gd name="T36" fmla="*/ 11 w 70"/>
                <a:gd name="T37" fmla="*/ 55 h 60"/>
                <a:gd name="T38" fmla="*/ 16 w 70"/>
                <a:gd name="T39" fmla="*/ 58 h 60"/>
                <a:gd name="T40" fmla="*/ 21 w 70"/>
                <a:gd name="T41" fmla="*/ 60 h 60"/>
                <a:gd name="T42" fmla="*/ 26 w 70"/>
                <a:gd name="T43" fmla="*/ 60 h 60"/>
                <a:gd name="T44" fmla="*/ 31 w 70"/>
                <a:gd name="T45" fmla="*/ 60 h 60"/>
                <a:gd name="T46" fmla="*/ 37 w 70"/>
                <a:gd name="T47" fmla="*/ 58 h 60"/>
                <a:gd name="T48" fmla="*/ 48 w 70"/>
                <a:gd name="T49" fmla="*/ 54 h 60"/>
                <a:gd name="T50" fmla="*/ 57 w 70"/>
                <a:gd name="T51" fmla="*/ 48 h 60"/>
                <a:gd name="T52" fmla="*/ 61 w 70"/>
                <a:gd name="T53" fmla="*/ 45 h 60"/>
                <a:gd name="T54" fmla="*/ 64 w 70"/>
                <a:gd name="T55" fmla="*/ 41 h 60"/>
                <a:gd name="T56" fmla="*/ 67 w 70"/>
                <a:gd name="T57" fmla="*/ 32 h 60"/>
                <a:gd name="T58" fmla="*/ 69 w 70"/>
                <a:gd name="T59" fmla="*/ 21 h 60"/>
                <a:gd name="T60" fmla="*/ 69 w 70"/>
                <a:gd name="T61" fmla="*/ 16 h 60"/>
                <a:gd name="T62" fmla="*/ 69 w 70"/>
                <a:gd name="T63" fmla="*/ 10 h 60"/>
                <a:gd name="T64" fmla="*/ 66 w 70"/>
                <a:gd name="T65" fmla="*/ 4 h 60"/>
                <a:gd name="T66" fmla="*/ 61 w 70"/>
                <a:gd name="T67" fmla="*/ 1 h 60"/>
                <a:gd name="T68" fmla="*/ 56 w 70"/>
                <a:gd name="T69" fmla="*/ 1 h 60"/>
                <a:gd name="T70" fmla="*/ 52 w 70"/>
                <a:gd name="T71" fmla="*/ 5 h 60"/>
                <a:gd name="T72" fmla="*/ 56 w 70"/>
                <a:gd name="T73" fmla="*/ 10 h 60"/>
                <a:gd name="T74" fmla="*/ 58 w 70"/>
                <a:gd name="T75" fmla="*/ 11 h 60"/>
                <a:gd name="T76" fmla="*/ 59 w 70"/>
                <a:gd name="T77" fmla="*/ 16 h 60"/>
                <a:gd name="T78" fmla="*/ 58 w 70"/>
                <a:gd name="T79" fmla="*/ 30 h 60"/>
                <a:gd name="T80" fmla="*/ 53 w 70"/>
                <a:gd name="T81" fmla="*/ 38 h 60"/>
                <a:gd name="T82" fmla="*/ 43 w 70"/>
                <a:gd name="T83" fmla="*/ 45 h 60"/>
                <a:gd name="T84" fmla="*/ 29 w 70"/>
                <a:gd name="T85" fmla="*/ 50 h 60"/>
                <a:gd name="T86" fmla="*/ 23 w 70"/>
                <a:gd name="T87" fmla="*/ 50 h 60"/>
                <a:gd name="T88" fmla="*/ 16 w 70"/>
                <a:gd name="T89" fmla="*/ 47 h 60"/>
                <a:gd name="T90" fmla="*/ 12 w 70"/>
                <a:gd name="T91" fmla="*/ 42 h 60"/>
                <a:gd name="T92" fmla="*/ 10 w 70"/>
                <a:gd name="T93" fmla="*/ 38 h 60"/>
                <a:gd name="T94" fmla="*/ 11 w 70"/>
                <a:gd name="T95" fmla="*/ 37 h 60"/>
                <a:gd name="T96" fmla="*/ 13 w 70"/>
                <a:gd name="T97" fmla="*/ 35 h 60"/>
                <a:gd name="T98" fmla="*/ 35 w 70"/>
                <a:gd name="T99" fmla="*/ 20 h 60"/>
                <a:gd name="T100" fmla="*/ 50 w 70"/>
                <a:gd name="T101" fmla="*/ 12 h 60"/>
                <a:gd name="T102" fmla="*/ 57 w 70"/>
                <a:gd name="T103" fmla="*/ 10 h 60"/>
                <a:gd name="T104" fmla="*/ 59 w 70"/>
                <a:gd name="T10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" h="60">
                  <a:moveTo>
                    <a:pt x="59" y="12"/>
                  </a:moveTo>
                  <a:lnTo>
                    <a:pt x="62" y="13"/>
                  </a:lnTo>
                  <a:lnTo>
                    <a:pt x="65" y="13"/>
                  </a:lnTo>
                  <a:lnTo>
                    <a:pt x="67" y="10"/>
                  </a:lnTo>
                  <a:lnTo>
                    <a:pt x="67" y="7"/>
                  </a:lnTo>
                  <a:lnTo>
                    <a:pt x="66" y="4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47" y="2"/>
                  </a:lnTo>
                  <a:lnTo>
                    <a:pt x="46" y="3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31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56" y="49"/>
                  </a:lnTo>
                  <a:lnTo>
                    <a:pt x="57" y="48"/>
                  </a:lnTo>
                  <a:lnTo>
                    <a:pt x="60" y="46"/>
                  </a:lnTo>
                  <a:lnTo>
                    <a:pt x="61" y="45"/>
                  </a:lnTo>
                  <a:lnTo>
                    <a:pt x="63" y="42"/>
                  </a:lnTo>
                  <a:lnTo>
                    <a:pt x="64" y="41"/>
                  </a:lnTo>
                  <a:lnTo>
                    <a:pt x="67" y="33"/>
                  </a:lnTo>
                  <a:lnTo>
                    <a:pt x="67" y="32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70" y="16"/>
                  </a:lnTo>
                  <a:lnTo>
                    <a:pt x="69" y="16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67" y="6"/>
                  </a:lnTo>
                  <a:lnTo>
                    <a:pt x="66" y="4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6" y="1"/>
                  </a:lnTo>
                  <a:lnTo>
                    <a:pt x="53" y="3"/>
                  </a:lnTo>
                  <a:lnTo>
                    <a:pt x="52" y="5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8" y="11"/>
                  </a:lnTo>
                  <a:lnTo>
                    <a:pt x="59" y="13"/>
                  </a:lnTo>
                  <a:lnTo>
                    <a:pt x="59" y="16"/>
                  </a:lnTo>
                  <a:lnTo>
                    <a:pt x="59" y="21"/>
                  </a:lnTo>
                  <a:lnTo>
                    <a:pt x="58" y="30"/>
                  </a:lnTo>
                  <a:lnTo>
                    <a:pt x="55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3" y="45"/>
                  </a:lnTo>
                  <a:lnTo>
                    <a:pt x="33" y="49"/>
                  </a:lnTo>
                  <a:lnTo>
                    <a:pt x="29" y="50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1" y="40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9" y="30"/>
                  </a:lnTo>
                  <a:lnTo>
                    <a:pt x="35" y="20"/>
                  </a:lnTo>
                  <a:lnTo>
                    <a:pt x="43" y="15"/>
                  </a:lnTo>
                  <a:lnTo>
                    <a:pt x="50" y="12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4A6B37F-C940-4A41-BF9A-3E57D09BE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3955"/>
              <a:ext cx="104" cy="36"/>
            </a:xfrm>
            <a:custGeom>
              <a:avLst/>
              <a:gdLst>
                <a:gd name="T0" fmla="*/ 66 w 104"/>
                <a:gd name="T1" fmla="*/ 15 h 36"/>
                <a:gd name="T2" fmla="*/ 61 w 104"/>
                <a:gd name="T3" fmla="*/ 14 h 36"/>
                <a:gd name="T4" fmla="*/ 56 w 104"/>
                <a:gd name="T5" fmla="*/ 13 h 36"/>
                <a:gd name="T6" fmla="*/ 47 w 104"/>
                <a:gd name="T7" fmla="*/ 8 h 36"/>
                <a:gd name="T8" fmla="*/ 42 w 104"/>
                <a:gd name="T9" fmla="*/ 5 h 36"/>
                <a:gd name="T10" fmla="*/ 37 w 104"/>
                <a:gd name="T11" fmla="*/ 3 h 36"/>
                <a:gd name="T12" fmla="*/ 30 w 104"/>
                <a:gd name="T13" fmla="*/ 1 h 36"/>
                <a:gd name="T14" fmla="*/ 23 w 104"/>
                <a:gd name="T15" fmla="*/ 0 h 36"/>
                <a:gd name="T16" fmla="*/ 19 w 104"/>
                <a:gd name="T17" fmla="*/ 1 h 36"/>
                <a:gd name="T18" fmla="*/ 16 w 104"/>
                <a:gd name="T19" fmla="*/ 1 h 36"/>
                <a:gd name="T20" fmla="*/ 11 w 104"/>
                <a:gd name="T21" fmla="*/ 4 h 36"/>
                <a:gd name="T22" fmla="*/ 6 w 104"/>
                <a:gd name="T23" fmla="*/ 7 h 36"/>
                <a:gd name="T24" fmla="*/ 3 w 104"/>
                <a:gd name="T25" fmla="*/ 12 h 36"/>
                <a:gd name="T26" fmla="*/ 0 w 104"/>
                <a:gd name="T27" fmla="*/ 17 h 36"/>
                <a:gd name="T28" fmla="*/ 0 w 104"/>
                <a:gd name="T29" fmla="*/ 22 h 36"/>
                <a:gd name="T30" fmla="*/ 0 w 104"/>
                <a:gd name="T31" fmla="*/ 25 h 36"/>
                <a:gd name="T32" fmla="*/ 1 w 104"/>
                <a:gd name="T33" fmla="*/ 27 h 36"/>
                <a:gd name="T34" fmla="*/ 3 w 104"/>
                <a:gd name="T35" fmla="*/ 29 h 36"/>
                <a:gd name="T36" fmla="*/ 4 w 104"/>
                <a:gd name="T37" fmla="*/ 31 h 36"/>
                <a:gd name="T38" fmla="*/ 7 w 104"/>
                <a:gd name="T39" fmla="*/ 33 h 36"/>
                <a:gd name="T40" fmla="*/ 10 w 104"/>
                <a:gd name="T41" fmla="*/ 34 h 36"/>
                <a:gd name="T42" fmla="*/ 16 w 104"/>
                <a:gd name="T43" fmla="*/ 36 h 36"/>
                <a:gd name="T44" fmla="*/ 24 w 104"/>
                <a:gd name="T45" fmla="*/ 36 h 36"/>
                <a:gd name="T46" fmla="*/ 32 w 104"/>
                <a:gd name="T47" fmla="*/ 36 h 36"/>
                <a:gd name="T48" fmla="*/ 48 w 104"/>
                <a:gd name="T49" fmla="*/ 34 h 36"/>
                <a:gd name="T50" fmla="*/ 61 w 104"/>
                <a:gd name="T51" fmla="*/ 33 h 36"/>
                <a:gd name="T52" fmla="*/ 70 w 104"/>
                <a:gd name="T53" fmla="*/ 33 h 36"/>
                <a:gd name="T54" fmla="*/ 79 w 104"/>
                <a:gd name="T55" fmla="*/ 33 h 36"/>
                <a:gd name="T56" fmla="*/ 89 w 104"/>
                <a:gd name="T57" fmla="*/ 33 h 36"/>
                <a:gd name="T58" fmla="*/ 93 w 104"/>
                <a:gd name="T59" fmla="*/ 33 h 36"/>
                <a:gd name="T60" fmla="*/ 97 w 104"/>
                <a:gd name="T61" fmla="*/ 31 h 36"/>
                <a:gd name="T62" fmla="*/ 100 w 104"/>
                <a:gd name="T63" fmla="*/ 29 h 36"/>
                <a:gd name="T64" fmla="*/ 103 w 104"/>
                <a:gd name="T65" fmla="*/ 26 h 36"/>
                <a:gd name="T66" fmla="*/ 104 w 104"/>
                <a:gd name="T67" fmla="*/ 22 h 36"/>
                <a:gd name="T68" fmla="*/ 104 w 104"/>
                <a:gd name="T69" fmla="*/ 19 h 36"/>
                <a:gd name="T70" fmla="*/ 103 w 104"/>
                <a:gd name="T71" fmla="*/ 15 h 36"/>
                <a:gd name="T72" fmla="*/ 101 w 104"/>
                <a:gd name="T73" fmla="*/ 12 h 36"/>
                <a:gd name="T74" fmla="*/ 98 w 104"/>
                <a:gd name="T75" fmla="*/ 10 h 36"/>
                <a:gd name="T76" fmla="*/ 94 w 104"/>
                <a:gd name="T77" fmla="*/ 8 h 36"/>
                <a:gd name="T78" fmla="*/ 90 w 104"/>
                <a:gd name="T79" fmla="*/ 8 h 36"/>
                <a:gd name="T80" fmla="*/ 87 w 104"/>
                <a:gd name="T81" fmla="*/ 9 h 36"/>
                <a:gd name="T82" fmla="*/ 82 w 104"/>
                <a:gd name="T83" fmla="*/ 11 h 36"/>
                <a:gd name="T84" fmla="*/ 76 w 104"/>
                <a:gd name="T85" fmla="*/ 14 h 36"/>
                <a:gd name="T86" fmla="*/ 72 w 104"/>
                <a:gd name="T87" fmla="*/ 14 h 36"/>
                <a:gd name="T88" fmla="*/ 66 w 104"/>
                <a:gd name="T8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36">
                  <a:moveTo>
                    <a:pt x="66" y="15"/>
                  </a:moveTo>
                  <a:lnTo>
                    <a:pt x="61" y="14"/>
                  </a:lnTo>
                  <a:lnTo>
                    <a:pt x="56" y="13"/>
                  </a:lnTo>
                  <a:lnTo>
                    <a:pt x="47" y="8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10" y="34"/>
                  </a:lnTo>
                  <a:lnTo>
                    <a:pt x="16" y="36"/>
                  </a:lnTo>
                  <a:lnTo>
                    <a:pt x="24" y="36"/>
                  </a:lnTo>
                  <a:lnTo>
                    <a:pt x="32" y="36"/>
                  </a:lnTo>
                  <a:lnTo>
                    <a:pt x="48" y="34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1"/>
                  </a:lnTo>
                  <a:lnTo>
                    <a:pt x="100" y="29"/>
                  </a:lnTo>
                  <a:lnTo>
                    <a:pt x="103" y="26"/>
                  </a:lnTo>
                  <a:lnTo>
                    <a:pt x="104" y="22"/>
                  </a:lnTo>
                  <a:lnTo>
                    <a:pt x="104" y="19"/>
                  </a:lnTo>
                  <a:lnTo>
                    <a:pt x="103" y="15"/>
                  </a:lnTo>
                  <a:lnTo>
                    <a:pt x="101" y="12"/>
                  </a:lnTo>
                  <a:lnTo>
                    <a:pt x="98" y="10"/>
                  </a:lnTo>
                  <a:lnTo>
                    <a:pt x="94" y="8"/>
                  </a:lnTo>
                  <a:lnTo>
                    <a:pt x="90" y="8"/>
                  </a:lnTo>
                  <a:lnTo>
                    <a:pt x="87" y="9"/>
                  </a:lnTo>
                  <a:lnTo>
                    <a:pt x="82" y="11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6" y="15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6C81BC75-235F-4269-919F-E7CD58F85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3950"/>
              <a:ext cx="114" cy="46"/>
            </a:xfrm>
            <a:custGeom>
              <a:avLst/>
              <a:gdLst>
                <a:gd name="T0" fmla="*/ 82 w 114"/>
                <a:gd name="T1" fmla="*/ 21 h 46"/>
                <a:gd name="T2" fmla="*/ 76 w 114"/>
                <a:gd name="T3" fmla="*/ 14 h 46"/>
                <a:gd name="T4" fmla="*/ 63 w 114"/>
                <a:gd name="T5" fmla="*/ 13 h 46"/>
                <a:gd name="T6" fmla="*/ 49 w 114"/>
                <a:gd name="T7" fmla="*/ 5 h 46"/>
                <a:gd name="T8" fmla="*/ 37 w 114"/>
                <a:gd name="T9" fmla="*/ 1 h 46"/>
                <a:gd name="T10" fmla="*/ 27 w 114"/>
                <a:gd name="T11" fmla="*/ 0 h 46"/>
                <a:gd name="T12" fmla="*/ 20 w 114"/>
                <a:gd name="T13" fmla="*/ 1 h 46"/>
                <a:gd name="T14" fmla="*/ 12 w 114"/>
                <a:gd name="T15" fmla="*/ 5 h 46"/>
                <a:gd name="T16" fmla="*/ 4 w 114"/>
                <a:gd name="T17" fmla="*/ 14 h 46"/>
                <a:gd name="T18" fmla="*/ 0 w 114"/>
                <a:gd name="T19" fmla="*/ 21 h 46"/>
                <a:gd name="T20" fmla="*/ 0 w 114"/>
                <a:gd name="T21" fmla="*/ 31 h 46"/>
                <a:gd name="T22" fmla="*/ 2 w 114"/>
                <a:gd name="T23" fmla="*/ 35 h 46"/>
                <a:gd name="T24" fmla="*/ 6 w 114"/>
                <a:gd name="T25" fmla="*/ 40 h 46"/>
                <a:gd name="T26" fmla="*/ 10 w 114"/>
                <a:gd name="T27" fmla="*/ 42 h 46"/>
                <a:gd name="T28" fmla="*/ 20 w 114"/>
                <a:gd name="T29" fmla="*/ 46 h 46"/>
                <a:gd name="T30" fmla="*/ 29 w 114"/>
                <a:gd name="T31" fmla="*/ 46 h 46"/>
                <a:gd name="T32" fmla="*/ 54 w 114"/>
                <a:gd name="T33" fmla="*/ 44 h 46"/>
                <a:gd name="T34" fmla="*/ 75 w 114"/>
                <a:gd name="T35" fmla="*/ 43 h 46"/>
                <a:gd name="T36" fmla="*/ 94 w 114"/>
                <a:gd name="T37" fmla="*/ 43 h 46"/>
                <a:gd name="T38" fmla="*/ 99 w 114"/>
                <a:gd name="T39" fmla="*/ 42 h 46"/>
                <a:gd name="T40" fmla="*/ 108 w 114"/>
                <a:gd name="T41" fmla="*/ 38 h 46"/>
                <a:gd name="T42" fmla="*/ 112 w 114"/>
                <a:gd name="T43" fmla="*/ 32 h 46"/>
                <a:gd name="T44" fmla="*/ 114 w 114"/>
                <a:gd name="T45" fmla="*/ 24 h 46"/>
                <a:gd name="T46" fmla="*/ 112 w 114"/>
                <a:gd name="T47" fmla="*/ 17 h 46"/>
                <a:gd name="T48" fmla="*/ 106 w 114"/>
                <a:gd name="T49" fmla="*/ 11 h 46"/>
                <a:gd name="T50" fmla="*/ 99 w 114"/>
                <a:gd name="T51" fmla="*/ 8 h 46"/>
                <a:gd name="T52" fmla="*/ 91 w 114"/>
                <a:gd name="T53" fmla="*/ 9 h 46"/>
                <a:gd name="T54" fmla="*/ 79 w 114"/>
                <a:gd name="T55" fmla="*/ 14 h 46"/>
                <a:gd name="T56" fmla="*/ 67 w 114"/>
                <a:gd name="T57" fmla="*/ 14 h 46"/>
                <a:gd name="T58" fmla="*/ 61 w 114"/>
                <a:gd name="T59" fmla="*/ 20 h 46"/>
                <a:gd name="T60" fmla="*/ 71 w 114"/>
                <a:gd name="T61" fmla="*/ 25 h 46"/>
                <a:gd name="T62" fmla="*/ 78 w 114"/>
                <a:gd name="T63" fmla="*/ 24 h 46"/>
                <a:gd name="T64" fmla="*/ 89 w 114"/>
                <a:gd name="T65" fmla="*/ 21 h 46"/>
                <a:gd name="T66" fmla="*/ 96 w 114"/>
                <a:gd name="T67" fmla="*/ 18 h 46"/>
                <a:gd name="T68" fmla="*/ 102 w 114"/>
                <a:gd name="T69" fmla="*/ 20 h 46"/>
                <a:gd name="T70" fmla="*/ 104 w 114"/>
                <a:gd name="T71" fmla="*/ 27 h 46"/>
                <a:gd name="T72" fmla="*/ 100 w 114"/>
                <a:gd name="T73" fmla="*/ 32 h 46"/>
                <a:gd name="T74" fmla="*/ 85 w 114"/>
                <a:gd name="T75" fmla="*/ 33 h 46"/>
                <a:gd name="T76" fmla="*/ 66 w 114"/>
                <a:gd name="T77" fmla="*/ 33 h 46"/>
                <a:gd name="T78" fmla="*/ 37 w 114"/>
                <a:gd name="T79" fmla="*/ 36 h 46"/>
                <a:gd name="T80" fmla="*/ 16 w 114"/>
                <a:gd name="T81" fmla="*/ 35 h 46"/>
                <a:gd name="T82" fmla="*/ 12 w 114"/>
                <a:gd name="T83" fmla="*/ 31 h 46"/>
                <a:gd name="T84" fmla="*/ 10 w 114"/>
                <a:gd name="T85" fmla="*/ 27 h 46"/>
                <a:gd name="T86" fmla="*/ 15 w 114"/>
                <a:gd name="T87" fmla="*/ 16 h 46"/>
                <a:gd name="T88" fmla="*/ 25 w 114"/>
                <a:gd name="T89" fmla="*/ 10 h 46"/>
                <a:gd name="T90" fmla="*/ 40 w 114"/>
                <a:gd name="T91" fmla="*/ 12 h 46"/>
                <a:gd name="T92" fmla="*/ 50 w 114"/>
                <a:gd name="T93" fmla="*/ 17 h 46"/>
                <a:gd name="T94" fmla="*/ 65 w 114"/>
                <a:gd name="T95" fmla="*/ 24 h 46"/>
                <a:gd name="T96" fmla="*/ 72 w 114"/>
                <a:gd name="T97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46">
                  <a:moveTo>
                    <a:pt x="77" y="25"/>
                  </a:moveTo>
                  <a:lnTo>
                    <a:pt x="80" y="23"/>
                  </a:lnTo>
                  <a:lnTo>
                    <a:pt x="82" y="21"/>
                  </a:lnTo>
                  <a:lnTo>
                    <a:pt x="81" y="18"/>
                  </a:lnTo>
                  <a:lnTo>
                    <a:pt x="79" y="15"/>
                  </a:lnTo>
                  <a:lnTo>
                    <a:pt x="76" y="14"/>
                  </a:lnTo>
                  <a:lnTo>
                    <a:pt x="72" y="15"/>
                  </a:lnTo>
                  <a:lnTo>
                    <a:pt x="67" y="14"/>
                  </a:lnTo>
                  <a:lnTo>
                    <a:pt x="63" y="13"/>
                  </a:lnTo>
                  <a:lnTo>
                    <a:pt x="55" y="8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8" y="9"/>
                  </a:lnTo>
                  <a:lnTo>
                    <a:pt x="7" y="9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7" y="46"/>
                  </a:lnTo>
                  <a:lnTo>
                    <a:pt x="38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6" y="43"/>
                  </a:lnTo>
                  <a:lnTo>
                    <a:pt x="75" y="43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9" y="43"/>
                  </a:lnTo>
                  <a:lnTo>
                    <a:pt x="99" y="42"/>
                  </a:lnTo>
                  <a:lnTo>
                    <a:pt x="104" y="41"/>
                  </a:lnTo>
                  <a:lnTo>
                    <a:pt x="105" y="40"/>
                  </a:lnTo>
                  <a:lnTo>
                    <a:pt x="108" y="38"/>
                  </a:lnTo>
                  <a:lnTo>
                    <a:pt x="109" y="37"/>
                  </a:lnTo>
                  <a:lnTo>
                    <a:pt x="112" y="34"/>
                  </a:lnTo>
                  <a:lnTo>
                    <a:pt x="112" y="32"/>
                  </a:lnTo>
                  <a:lnTo>
                    <a:pt x="113" y="29"/>
                  </a:lnTo>
                  <a:lnTo>
                    <a:pt x="114" y="28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19"/>
                  </a:lnTo>
                  <a:lnTo>
                    <a:pt x="112" y="17"/>
                  </a:lnTo>
                  <a:lnTo>
                    <a:pt x="110" y="14"/>
                  </a:lnTo>
                  <a:lnTo>
                    <a:pt x="109" y="13"/>
                  </a:lnTo>
                  <a:lnTo>
                    <a:pt x="106" y="11"/>
                  </a:lnTo>
                  <a:lnTo>
                    <a:pt x="104" y="10"/>
                  </a:lnTo>
                  <a:lnTo>
                    <a:pt x="100" y="9"/>
                  </a:lnTo>
                  <a:lnTo>
                    <a:pt x="99" y="8"/>
                  </a:lnTo>
                  <a:lnTo>
                    <a:pt x="95" y="8"/>
                  </a:lnTo>
                  <a:lnTo>
                    <a:pt x="94" y="8"/>
                  </a:lnTo>
                  <a:lnTo>
                    <a:pt x="91" y="9"/>
                  </a:lnTo>
                  <a:lnTo>
                    <a:pt x="90" y="9"/>
                  </a:lnTo>
                  <a:lnTo>
                    <a:pt x="85" y="11"/>
                  </a:lnTo>
                  <a:lnTo>
                    <a:pt x="79" y="14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67" y="14"/>
                  </a:lnTo>
                  <a:lnTo>
                    <a:pt x="64" y="15"/>
                  </a:lnTo>
                  <a:lnTo>
                    <a:pt x="62" y="17"/>
                  </a:lnTo>
                  <a:lnTo>
                    <a:pt x="61" y="20"/>
                  </a:lnTo>
                  <a:lnTo>
                    <a:pt x="63" y="23"/>
                  </a:lnTo>
                  <a:lnTo>
                    <a:pt x="66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7" y="25"/>
                  </a:lnTo>
                  <a:lnTo>
                    <a:pt x="78" y="24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94" y="19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9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4" y="24"/>
                  </a:lnTo>
                  <a:lnTo>
                    <a:pt x="104" y="27"/>
                  </a:lnTo>
                  <a:lnTo>
                    <a:pt x="103" y="29"/>
                  </a:lnTo>
                  <a:lnTo>
                    <a:pt x="102" y="30"/>
                  </a:lnTo>
                  <a:lnTo>
                    <a:pt x="100" y="32"/>
                  </a:lnTo>
                  <a:lnTo>
                    <a:pt x="97" y="33"/>
                  </a:lnTo>
                  <a:lnTo>
                    <a:pt x="93" y="33"/>
                  </a:lnTo>
                  <a:lnTo>
                    <a:pt x="8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66" y="33"/>
                  </a:lnTo>
                  <a:lnTo>
                    <a:pt x="65" y="33"/>
                  </a:lnTo>
                  <a:lnTo>
                    <a:pt x="52" y="34"/>
                  </a:lnTo>
                  <a:lnTo>
                    <a:pt x="37" y="36"/>
                  </a:lnTo>
                  <a:lnTo>
                    <a:pt x="29" y="36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3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12" y="20"/>
                  </a:lnTo>
                  <a:lnTo>
                    <a:pt x="15" y="16"/>
                  </a:lnTo>
                  <a:lnTo>
                    <a:pt x="18" y="13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7" y="10"/>
                  </a:lnTo>
                  <a:lnTo>
                    <a:pt x="35" y="11"/>
                  </a:lnTo>
                  <a:lnTo>
                    <a:pt x="40" y="12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9B5BEB37-6C14-47FB-AFFA-190EB66F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3931"/>
              <a:ext cx="110" cy="33"/>
            </a:xfrm>
            <a:custGeom>
              <a:avLst/>
              <a:gdLst>
                <a:gd name="T0" fmla="*/ 49 w 110"/>
                <a:gd name="T1" fmla="*/ 10 h 33"/>
                <a:gd name="T2" fmla="*/ 54 w 110"/>
                <a:gd name="T3" fmla="*/ 10 h 33"/>
                <a:gd name="T4" fmla="*/ 59 w 110"/>
                <a:gd name="T5" fmla="*/ 9 h 33"/>
                <a:gd name="T6" fmla="*/ 68 w 110"/>
                <a:gd name="T7" fmla="*/ 5 h 33"/>
                <a:gd name="T8" fmla="*/ 77 w 110"/>
                <a:gd name="T9" fmla="*/ 1 h 33"/>
                <a:gd name="T10" fmla="*/ 84 w 110"/>
                <a:gd name="T11" fmla="*/ 0 h 33"/>
                <a:gd name="T12" fmla="*/ 91 w 110"/>
                <a:gd name="T13" fmla="*/ 0 h 33"/>
                <a:gd name="T14" fmla="*/ 97 w 110"/>
                <a:gd name="T15" fmla="*/ 1 h 33"/>
                <a:gd name="T16" fmla="*/ 102 w 110"/>
                <a:gd name="T17" fmla="*/ 3 h 33"/>
                <a:gd name="T18" fmla="*/ 106 w 110"/>
                <a:gd name="T19" fmla="*/ 6 h 33"/>
                <a:gd name="T20" fmla="*/ 109 w 110"/>
                <a:gd name="T21" fmla="*/ 10 h 33"/>
                <a:gd name="T22" fmla="*/ 110 w 110"/>
                <a:gd name="T23" fmla="*/ 15 h 33"/>
                <a:gd name="T24" fmla="*/ 110 w 110"/>
                <a:gd name="T25" fmla="*/ 19 h 33"/>
                <a:gd name="T26" fmla="*/ 108 w 110"/>
                <a:gd name="T27" fmla="*/ 24 h 33"/>
                <a:gd name="T28" fmla="*/ 105 w 110"/>
                <a:gd name="T29" fmla="*/ 28 h 33"/>
                <a:gd name="T30" fmla="*/ 100 w 110"/>
                <a:gd name="T31" fmla="*/ 31 h 33"/>
                <a:gd name="T32" fmla="*/ 93 w 110"/>
                <a:gd name="T33" fmla="*/ 33 h 33"/>
                <a:gd name="T34" fmla="*/ 87 w 110"/>
                <a:gd name="T35" fmla="*/ 33 h 33"/>
                <a:gd name="T36" fmla="*/ 79 w 110"/>
                <a:gd name="T37" fmla="*/ 33 h 33"/>
                <a:gd name="T38" fmla="*/ 65 w 110"/>
                <a:gd name="T39" fmla="*/ 31 h 33"/>
                <a:gd name="T40" fmla="*/ 54 w 110"/>
                <a:gd name="T41" fmla="*/ 30 h 33"/>
                <a:gd name="T42" fmla="*/ 48 w 110"/>
                <a:gd name="T43" fmla="*/ 30 h 33"/>
                <a:gd name="T44" fmla="*/ 43 w 110"/>
                <a:gd name="T45" fmla="*/ 30 h 33"/>
                <a:gd name="T46" fmla="*/ 30 w 110"/>
                <a:gd name="T47" fmla="*/ 31 h 33"/>
                <a:gd name="T48" fmla="*/ 17 w 110"/>
                <a:gd name="T49" fmla="*/ 31 h 33"/>
                <a:gd name="T50" fmla="*/ 12 w 110"/>
                <a:gd name="T51" fmla="*/ 30 h 33"/>
                <a:gd name="T52" fmla="*/ 10 w 110"/>
                <a:gd name="T53" fmla="*/ 30 h 33"/>
                <a:gd name="T54" fmla="*/ 7 w 110"/>
                <a:gd name="T55" fmla="*/ 29 h 33"/>
                <a:gd name="T56" fmla="*/ 4 w 110"/>
                <a:gd name="T57" fmla="*/ 27 h 33"/>
                <a:gd name="T58" fmla="*/ 1 w 110"/>
                <a:gd name="T59" fmla="*/ 24 h 33"/>
                <a:gd name="T60" fmla="*/ 0 w 110"/>
                <a:gd name="T61" fmla="*/ 20 h 33"/>
                <a:gd name="T62" fmla="*/ 0 w 110"/>
                <a:gd name="T63" fmla="*/ 17 h 33"/>
                <a:gd name="T64" fmla="*/ 1 w 110"/>
                <a:gd name="T65" fmla="*/ 13 h 33"/>
                <a:gd name="T66" fmla="*/ 3 w 110"/>
                <a:gd name="T67" fmla="*/ 9 h 33"/>
                <a:gd name="T68" fmla="*/ 6 w 110"/>
                <a:gd name="T69" fmla="*/ 6 h 33"/>
                <a:gd name="T70" fmla="*/ 10 w 110"/>
                <a:gd name="T71" fmla="*/ 3 h 33"/>
                <a:gd name="T72" fmla="*/ 15 w 110"/>
                <a:gd name="T73" fmla="*/ 2 h 33"/>
                <a:gd name="T74" fmla="*/ 20 w 110"/>
                <a:gd name="T75" fmla="*/ 2 h 33"/>
                <a:gd name="T76" fmla="*/ 29 w 110"/>
                <a:gd name="T77" fmla="*/ 5 h 33"/>
                <a:gd name="T78" fmla="*/ 39 w 110"/>
                <a:gd name="T79" fmla="*/ 8 h 33"/>
                <a:gd name="T80" fmla="*/ 44 w 110"/>
                <a:gd name="T81" fmla="*/ 10 h 33"/>
                <a:gd name="T82" fmla="*/ 46 w 110"/>
                <a:gd name="T83" fmla="*/ 10 h 33"/>
                <a:gd name="T84" fmla="*/ 49 w 110"/>
                <a:gd name="T8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33">
                  <a:moveTo>
                    <a:pt x="49" y="10"/>
                  </a:moveTo>
                  <a:lnTo>
                    <a:pt x="54" y="10"/>
                  </a:lnTo>
                  <a:lnTo>
                    <a:pt x="59" y="9"/>
                  </a:lnTo>
                  <a:lnTo>
                    <a:pt x="68" y="5"/>
                  </a:lnTo>
                  <a:lnTo>
                    <a:pt x="77" y="1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6" y="6"/>
                  </a:lnTo>
                  <a:lnTo>
                    <a:pt x="109" y="10"/>
                  </a:lnTo>
                  <a:lnTo>
                    <a:pt x="110" y="15"/>
                  </a:lnTo>
                  <a:lnTo>
                    <a:pt x="110" y="19"/>
                  </a:lnTo>
                  <a:lnTo>
                    <a:pt x="108" y="24"/>
                  </a:lnTo>
                  <a:lnTo>
                    <a:pt x="105" y="28"/>
                  </a:lnTo>
                  <a:lnTo>
                    <a:pt x="100" y="31"/>
                  </a:lnTo>
                  <a:lnTo>
                    <a:pt x="93" y="33"/>
                  </a:lnTo>
                  <a:lnTo>
                    <a:pt x="87" y="33"/>
                  </a:lnTo>
                  <a:lnTo>
                    <a:pt x="79" y="33"/>
                  </a:lnTo>
                  <a:lnTo>
                    <a:pt x="65" y="31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3" y="30"/>
                  </a:lnTo>
                  <a:lnTo>
                    <a:pt x="30" y="31"/>
                  </a:lnTo>
                  <a:lnTo>
                    <a:pt x="17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9" y="5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35E27A7-63EC-438A-8ED2-CBCE4C1C8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3926"/>
              <a:ext cx="120" cy="43"/>
            </a:xfrm>
            <a:custGeom>
              <a:avLst/>
              <a:gdLst>
                <a:gd name="T0" fmla="*/ 46 w 120"/>
                <a:gd name="T1" fmla="*/ 13 h 43"/>
                <a:gd name="T2" fmla="*/ 51 w 120"/>
                <a:gd name="T3" fmla="*/ 20 h 43"/>
                <a:gd name="T4" fmla="*/ 60 w 120"/>
                <a:gd name="T5" fmla="*/ 20 h 43"/>
                <a:gd name="T6" fmla="*/ 66 w 120"/>
                <a:gd name="T7" fmla="*/ 18 h 43"/>
                <a:gd name="T8" fmla="*/ 89 w 120"/>
                <a:gd name="T9" fmla="*/ 10 h 43"/>
                <a:gd name="T10" fmla="*/ 105 w 120"/>
                <a:gd name="T11" fmla="*/ 12 h 43"/>
                <a:gd name="T12" fmla="*/ 110 w 120"/>
                <a:gd name="T13" fmla="*/ 20 h 43"/>
                <a:gd name="T14" fmla="*/ 106 w 120"/>
                <a:gd name="T15" fmla="*/ 29 h 43"/>
                <a:gd name="T16" fmla="*/ 92 w 120"/>
                <a:gd name="T17" fmla="*/ 33 h 43"/>
                <a:gd name="T18" fmla="*/ 59 w 120"/>
                <a:gd name="T19" fmla="*/ 30 h 43"/>
                <a:gd name="T20" fmla="*/ 53 w 120"/>
                <a:gd name="T21" fmla="*/ 30 h 43"/>
                <a:gd name="T22" fmla="*/ 35 w 120"/>
                <a:gd name="T23" fmla="*/ 31 h 43"/>
                <a:gd name="T24" fmla="*/ 16 w 120"/>
                <a:gd name="T25" fmla="*/ 30 h 43"/>
                <a:gd name="T26" fmla="*/ 11 w 120"/>
                <a:gd name="T27" fmla="*/ 26 h 43"/>
                <a:gd name="T28" fmla="*/ 11 w 120"/>
                <a:gd name="T29" fmla="*/ 20 h 43"/>
                <a:gd name="T30" fmla="*/ 17 w 120"/>
                <a:gd name="T31" fmla="*/ 13 h 43"/>
                <a:gd name="T32" fmla="*/ 32 w 120"/>
                <a:gd name="T33" fmla="*/ 14 h 43"/>
                <a:gd name="T34" fmla="*/ 48 w 120"/>
                <a:gd name="T35" fmla="*/ 20 h 43"/>
                <a:gd name="T36" fmla="*/ 51 w 120"/>
                <a:gd name="T37" fmla="*/ 20 h 43"/>
                <a:gd name="T38" fmla="*/ 60 w 120"/>
                <a:gd name="T39" fmla="*/ 20 h 43"/>
                <a:gd name="T40" fmla="*/ 64 w 120"/>
                <a:gd name="T41" fmla="*/ 13 h 43"/>
                <a:gd name="T42" fmla="*/ 54 w 120"/>
                <a:gd name="T43" fmla="*/ 10 h 43"/>
                <a:gd name="T44" fmla="*/ 45 w 120"/>
                <a:gd name="T45" fmla="*/ 9 h 43"/>
                <a:gd name="T46" fmla="*/ 26 w 120"/>
                <a:gd name="T47" fmla="*/ 2 h 43"/>
                <a:gd name="T48" fmla="*/ 19 w 120"/>
                <a:gd name="T49" fmla="*/ 2 h 43"/>
                <a:gd name="T50" fmla="*/ 9 w 120"/>
                <a:gd name="T51" fmla="*/ 6 h 43"/>
                <a:gd name="T52" fmla="*/ 4 w 120"/>
                <a:gd name="T53" fmla="*/ 12 h 43"/>
                <a:gd name="T54" fmla="*/ 0 w 120"/>
                <a:gd name="T55" fmla="*/ 21 h 43"/>
                <a:gd name="T56" fmla="*/ 1 w 120"/>
                <a:gd name="T57" fmla="*/ 27 h 43"/>
                <a:gd name="T58" fmla="*/ 5 w 120"/>
                <a:gd name="T59" fmla="*/ 35 h 43"/>
                <a:gd name="T60" fmla="*/ 11 w 120"/>
                <a:gd name="T61" fmla="*/ 39 h 43"/>
                <a:gd name="T62" fmla="*/ 16 w 120"/>
                <a:gd name="T63" fmla="*/ 40 h 43"/>
                <a:gd name="T64" fmla="*/ 22 w 120"/>
                <a:gd name="T65" fmla="*/ 41 h 43"/>
                <a:gd name="T66" fmla="*/ 48 w 120"/>
                <a:gd name="T67" fmla="*/ 40 h 43"/>
                <a:gd name="T68" fmla="*/ 69 w 120"/>
                <a:gd name="T69" fmla="*/ 41 h 43"/>
                <a:gd name="T70" fmla="*/ 84 w 120"/>
                <a:gd name="T71" fmla="*/ 43 h 43"/>
                <a:gd name="T72" fmla="*/ 99 w 120"/>
                <a:gd name="T73" fmla="*/ 43 h 43"/>
                <a:gd name="T74" fmla="*/ 107 w 120"/>
                <a:gd name="T75" fmla="*/ 40 h 43"/>
                <a:gd name="T76" fmla="*/ 117 w 120"/>
                <a:gd name="T77" fmla="*/ 32 h 43"/>
                <a:gd name="T78" fmla="*/ 120 w 120"/>
                <a:gd name="T79" fmla="*/ 25 h 43"/>
                <a:gd name="T80" fmla="*/ 119 w 120"/>
                <a:gd name="T81" fmla="*/ 14 h 43"/>
                <a:gd name="T82" fmla="*/ 114 w 120"/>
                <a:gd name="T83" fmla="*/ 7 h 43"/>
                <a:gd name="T84" fmla="*/ 104 w 120"/>
                <a:gd name="T85" fmla="*/ 1 h 43"/>
                <a:gd name="T86" fmla="*/ 96 w 120"/>
                <a:gd name="T87" fmla="*/ 0 h 43"/>
                <a:gd name="T88" fmla="*/ 81 w 120"/>
                <a:gd name="T89" fmla="*/ 2 h 43"/>
                <a:gd name="T90" fmla="*/ 71 w 120"/>
                <a:gd name="T91" fmla="*/ 5 h 43"/>
                <a:gd name="T92" fmla="*/ 54 w 120"/>
                <a:gd name="T9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43">
                  <a:moveTo>
                    <a:pt x="51" y="10"/>
                  </a:moveTo>
                  <a:lnTo>
                    <a:pt x="48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8" y="19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5" y="19"/>
                  </a:lnTo>
                  <a:lnTo>
                    <a:pt x="66" y="18"/>
                  </a:lnTo>
                  <a:lnTo>
                    <a:pt x="74" y="15"/>
                  </a:lnTo>
                  <a:lnTo>
                    <a:pt x="84" y="11"/>
                  </a:lnTo>
                  <a:lnTo>
                    <a:pt x="89" y="10"/>
                  </a:lnTo>
                  <a:lnTo>
                    <a:pt x="96" y="10"/>
                  </a:lnTo>
                  <a:lnTo>
                    <a:pt x="101" y="11"/>
                  </a:lnTo>
                  <a:lnTo>
                    <a:pt x="105" y="12"/>
                  </a:lnTo>
                  <a:lnTo>
                    <a:pt x="107" y="14"/>
                  </a:lnTo>
                  <a:lnTo>
                    <a:pt x="109" y="17"/>
                  </a:lnTo>
                  <a:lnTo>
                    <a:pt x="110" y="20"/>
                  </a:lnTo>
                  <a:lnTo>
                    <a:pt x="110" y="23"/>
                  </a:lnTo>
                  <a:lnTo>
                    <a:pt x="108" y="26"/>
                  </a:lnTo>
                  <a:lnTo>
                    <a:pt x="106" y="29"/>
                  </a:lnTo>
                  <a:lnTo>
                    <a:pt x="103" y="32"/>
                  </a:lnTo>
                  <a:lnTo>
                    <a:pt x="98" y="33"/>
                  </a:lnTo>
                  <a:lnTo>
                    <a:pt x="92" y="33"/>
                  </a:lnTo>
                  <a:lnTo>
                    <a:pt x="85" y="33"/>
                  </a:lnTo>
                  <a:lnTo>
                    <a:pt x="71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35" y="31"/>
                  </a:lnTo>
                  <a:lnTo>
                    <a:pt x="23" y="31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1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32" y="14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60" y="20"/>
                  </a:lnTo>
                  <a:lnTo>
                    <a:pt x="63" y="19"/>
                  </a:lnTo>
                  <a:lnTo>
                    <a:pt x="64" y="16"/>
                  </a:lnTo>
                  <a:lnTo>
                    <a:pt x="64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4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5" y="9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9" y="6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48" y="40"/>
                  </a:lnTo>
                  <a:lnTo>
                    <a:pt x="53" y="40"/>
                  </a:lnTo>
                  <a:lnTo>
                    <a:pt x="58" y="40"/>
                  </a:lnTo>
                  <a:lnTo>
                    <a:pt x="69" y="41"/>
                  </a:lnTo>
                  <a:lnTo>
                    <a:pt x="70" y="41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9" y="43"/>
                  </a:lnTo>
                  <a:lnTo>
                    <a:pt x="100" y="43"/>
                  </a:lnTo>
                  <a:lnTo>
                    <a:pt x="106" y="41"/>
                  </a:lnTo>
                  <a:lnTo>
                    <a:pt x="107" y="40"/>
                  </a:lnTo>
                  <a:lnTo>
                    <a:pt x="112" y="37"/>
                  </a:lnTo>
                  <a:lnTo>
                    <a:pt x="113" y="36"/>
                  </a:lnTo>
                  <a:lnTo>
                    <a:pt x="117" y="32"/>
                  </a:lnTo>
                  <a:lnTo>
                    <a:pt x="117" y="31"/>
                  </a:lnTo>
                  <a:lnTo>
                    <a:pt x="119" y="26"/>
                  </a:lnTo>
                  <a:lnTo>
                    <a:pt x="120" y="25"/>
                  </a:lnTo>
                  <a:lnTo>
                    <a:pt x="120" y="20"/>
                  </a:lnTo>
                  <a:lnTo>
                    <a:pt x="120" y="19"/>
                  </a:lnTo>
                  <a:lnTo>
                    <a:pt x="119" y="14"/>
                  </a:lnTo>
                  <a:lnTo>
                    <a:pt x="118" y="12"/>
                  </a:lnTo>
                  <a:lnTo>
                    <a:pt x="115" y="8"/>
                  </a:lnTo>
                  <a:lnTo>
                    <a:pt x="114" y="7"/>
                  </a:lnTo>
                  <a:lnTo>
                    <a:pt x="111" y="4"/>
                  </a:lnTo>
                  <a:lnTo>
                    <a:pt x="110" y="3"/>
                  </a:lnTo>
                  <a:lnTo>
                    <a:pt x="104" y="1"/>
                  </a:lnTo>
                  <a:lnTo>
                    <a:pt x="103" y="1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62" y="9"/>
                  </a:lnTo>
                  <a:lnTo>
                    <a:pt x="59" y="10"/>
                  </a:lnTo>
                  <a:lnTo>
                    <a:pt x="54" y="1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61745B73-BA12-433F-9B55-150DF4621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410"/>
              <a:ext cx="46" cy="26"/>
            </a:xfrm>
            <a:custGeom>
              <a:avLst/>
              <a:gdLst>
                <a:gd name="T0" fmla="*/ 1 w 46"/>
                <a:gd name="T1" fmla="*/ 19 h 26"/>
                <a:gd name="T2" fmla="*/ 0 w 46"/>
                <a:gd name="T3" fmla="*/ 22 h 26"/>
                <a:gd name="T4" fmla="*/ 2 w 46"/>
                <a:gd name="T5" fmla="*/ 25 h 26"/>
                <a:gd name="T6" fmla="*/ 4 w 46"/>
                <a:gd name="T7" fmla="*/ 26 h 26"/>
                <a:gd name="T8" fmla="*/ 7 w 46"/>
                <a:gd name="T9" fmla="*/ 26 h 26"/>
                <a:gd name="T10" fmla="*/ 10 w 46"/>
                <a:gd name="T11" fmla="*/ 24 h 26"/>
                <a:gd name="T12" fmla="*/ 12 w 46"/>
                <a:gd name="T13" fmla="*/ 19 h 26"/>
                <a:gd name="T14" fmla="*/ 15 w 46"/>
                <a:gd name="T15" fmla="*/ 16 h 26"/>
                <a:gd name="T16" fmla="*/ 18 w 46"/>
                <a:gd name="T17" fmla="*/ 13 h 26"/>
                <a:gd name="T18" fmla="*/ 22 w 46"/>
                <a:gd name="T19" fmla="*/ 12 h 26"/>
                <a:gd name="T20" fmla="*/ 27 w 46"/>
                <a:gd name="T21" fmla="*/ 10 h 26"/>
                <a:gd name="T22" fmla="*/ 31 w 46"/>
                <a:gd name="T23" fmla="*/ 10 h 26"/>
                <a:gd name="T24" fmla="*/ 35 w 46"/>
                <a:gd name="T25" fmla="*/ 11 h 26"/>
                <a:gd name="T26" fmla="*/ 39 w 46"/>
                <a:gd name="T27" fmla="*/ 12 h 26"/>
                <a:gd name="T28" fmla="*/ 42 w 46"/>
                <a:gd name="T29" fmla="*/ 13 h 26"/>
                <a:gd name="T30" fmla="*/ 45 w 46"/>
                <a:gd name="T31" fmla="*/ 11 h 26"/>
                <a:gd name="T32" fmla="*/ 46 w 46"/>
                <a:gd name="T33" fmla="*/ 8 h 26"/>
                <a:gd name="T34" fmla="*/ 45 w 46"/>
                <a:gd name="T35" fmla="*/ 5 h 26"/>
                <a:gd name="T36" fmla="*/ 43 w 46"/>
                <a:gd name="T37" fmla="*/ 3 h 26"/>
                <a:gd name="T38" fmla="*/ 38 w 46"/>
                <a:gd name="T39" fmla="*/ 1 h 26"/>
                <a:gd name="T40" fmla="*/ 37 w 46"/>
                <a:gd name="T41" fmla="*/ 1 h 26"/>
                <a:gd name="T42" fmla="*/ 32 w 46"/>
                <a:gd name="T43" fmla="*/ 0 h 26"/>
                <a:gd name="T44" fmla="*/ 31 w 46"/>
                <a:gd name="T45" fmla="*/ 0 h 26"/>
                <a:gd name="T46" fmla="*/ 25 w 46"/>
                <a:gd name="T47" fmla="*/ 1 h 26"/>
                <a:gd name="T48" fmla="*/ 25 w 46"/>
                <a:gd name="T49" fmla="*/ 1 h 26"/>
                <a:gd name="T50" fmla="*/ 19 w 46"/>
                <a:gd name="T51" fmla="*/ 2 h 26"/>
                <a:gd name="T52" fmla="*/ 18 w 46"/>
                <a:gd name="T53" fmla="*/ 2 h 26"/>
                <a:gd name="T54" fmla="*/ 13 w 46"/>
                <a:gd name="T55" fmla="*/ 5 h 26"/>
                <a:gd name="T56" fmla="*/ 13 w 46"/>
                <a:gd name="T57" fmla="*/ 5 h 26"/>
                <a:gd name="T58" fmla="*/ 8 w 46"/>
                <a:gd name="T59" fmla="*/ 8 h 26"/>
                <a:gd name="T60" fmla="*/ 8 w 46"/>
                <a:gd name="T61" fmla="*/ 9 h 26"/>
                <a:gd name="T62" fmla="*/ 4 w 46"/>
                <a:gd name="T63" fmla="*/ 13 h 26"/>
                <a:gd name="T64" fmla="*/ 3 w 46"/>
                <a:gd name="T65" fmla="*/ 14 h 26"/>
                <a:gd name="T66" fmla="*/ 1 w 46"/>
                <a:gd name="T6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26">
                  <a:moveTo>
                    <a:pt x="1" y="19"/>
                  </a:moveTo>
                  <a:lnTo>
                    <a:pt x="0" y="22"/>
                  </a:lnTo>
                  <a:lnTo>
                    <a:pt x="2" y="25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18" y="13"/>
                  </a:lnTo>
                  <a:lnTo>
                    <a:pt x="22" y="12"/>
                  </a:lnTo>
                  <a:lnTo>
                    <a:pt x="27" y="10"/>
                  </a:lnTo>
                  <a:lnTo>
                    <a:pt x="31" y="10"/>
                  </a:lnTo>
                  <a:lnTo>
                    <a:pt x="35" y="11"/>
                  </a:lnTo>
                  <a:lnTo>
                    <a:pt x="39" y="12"/>
                  </a:lnTo>
                  <a:lnTo>
                    <a:pt x="42" y="13"/>
                  </a:lnTo>
                  <a:lnTo>
                    <a:pt x="45" y="11"/>
                  </a:lnTo>
                  <a:lnTo>
                    <a:pt x="46" y="8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8"/>
                  </a:lnTo>
                  <a:lnTo>
                    <a:pt x="8" y="9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7ECDD444-CD2C-497D-B50F-47567448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00"/>
              <a:ext cx="46" cy="21"/>
            </a:xfrm>
            <a:custGeom>
              <a:avLst/>
              <a:gdLst>
                <a:gd name="T0" fmla="*/ 1 w 46"/>
                <a:gd name="T1" fmla="*/ 13 h 21"/>
                <a:gd name="T2" fmla="*/ 0 w 46"/>
                <a:gd name="T3" fmla="*/ 16 h 21"/>
                <a:gd name="T4" fmla="*/ 2 w 46"/>
                <a:gd name="T5" fmla="*/ 19 h 21"/>
                <a:gd name="T6" fmla="*/ 4 w 46"/>
                <a:gd name="T7" fmla="*/ 21 h 21"/>
                <a:gd name="T8" fmla="*/ 7 w 46"/>
                <a:gd name="T9" fmla="*/ 21 h 21"/>
                <a:gd name="T10" fmla="*/ 10 w 46"/>
                <a:gd name="T11" fmla="*/ 19 h 21"/>
                <a:gd name="T12" fmla="*/ 12 w 46"/>
                <a:gd name="T13" fmla="*/ 16 h 21"/>
                <a:gd name="T14" fmla="*/ 14 w 46"/>
                <a:gd name="T15" fmla="*/ 13 h 21"/>
                <a:gd name="T16" fmla="*/ 18 w 46"/>
                <a:gd name="T17" fmla="*/ 11 h 21"/>
                <a:gd name="T18" fmla="*/ 22 w 46"/>
                <a:gd name="T19" fmla="*/ 10 h 21"/>
                <a:gd name="T20" fmla="*/ 26 w 46"/>
                <a:gd name="T21" fmla="*/ 10 h 21"/>
                <a:gd name="T22" fmla="*/ 30 w 46"/>
                <a:gd name="T23" fmla="*/ 11 h 21"/>
                <a:gd name="T24" fmla="*/ 33 w 46"/>
                <a:gd name="T25" fmla="*/ 13 h 21"/>
                <a:gd name="T26" fmla="*/ 38 w 46"/>
                <a:gd name="T27" fmla="*/ 17 h 21"/>
                <a:gd name="T28" fmla="*/ 40 w 46"/>
                <a:gd name="T29" fmla="*/ 18 h 21"/>
                <a:gd name="T30" fmla="*/ 43 w 46"/>
                <a:gd name="T31" fmla="*/ 18 h 21"/>
                <a:gd name="T32" fmla="*/ 45 w 46"/>
                <a:gd name="T33" fmla="*/ 16 h 21"/>
                <a:gd name="T34" fmla="*/ 46 w 46"/>
                <a:gd name="T35" fmla="*/ 13 h 21"/>
                <a:gd name="T36" fmla="*/ 45 w 46"/>
                <a:gd name="T37" fmla="*/ 10 h 21"/>
                <a:gd name="T38" fmla="*/ 40 w 46"/>
                <a:gd name="T39" fmla="*/ 5 h 21"/>
                <a:gd name="T40" fmla="*/ 39 w 46"/>
                <a:gd name="T41" fmla="*/ 4 h 21"/>
                <a:gd name="T42" fmla="*/ 34 w 46"/>
                <a:gd name="T43" fmla="*/ 2 h 21"/>
                <a:gd name="T44" fmla="*/ 33 w 46"/>
                <a:gd name="T45" fmla="*/ 1 h 21"/>
                <a:gd name="T46" fmla="*/ 27 w 46"/>
                <a:gd name="T47" fmla="*/ 0 h 21"/>
                <a:gd name="T48" fmla="*/ 26 w 46"/>
                <a:gd name="T49" fmla="*/ 0 h 21"/>
                <a:gd name="T50" fmla="*/ 20 w 46"/>
                <a:gd name="T51" fmla="*/ 0 h 21"/>
                <a:gd name="T52" fmla="*/ 19 w 46"/>
                <a:gd name="T53" fmla="*/ 0 h 21"/>
                <a:gd name="T54" fmla="*/ 14 w 46"/>
                <a:gd name="T55" fmla="*/ 2 h 21"/>
                <a:gd name="T56" fmla="*/ 13 w 46"/>
                <a:gd name="T57" fmla="*/ 2 h 21"/>
                <a:gd name="T58" fmla="*/ 9 w 46"/>
                <a:gd name="T59" fmla="*/ 5 h 21"/>
                <a:gd name="T60" fmla="*/ 8 w 46"/>
                <a:gd name="T61" fmla="*/ 6 h 21"/>
                <a:gd name="T62" fmla="*/ 4 w 46"/>
                <a:gd name="T63" fmla="*/ 9 h 21"/>
                <a:gd name="T64" fmla="*/ 4 w 46"/>
                <a:gd name="T65" fmla="*/ 10 h 21"/>
                <a:gd name="T66" fmla="*/ 1 w 46"/>
                <a:gd name="T6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21">
                  <a:moveTo>
                    <a:pt x="1" y="13"/>
                  </a:move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8" y="11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8" y="17"/>
                  </a:lnTo>
                  <a:lnTo>
                    <a:pt x="40" y="18"/>
                  </a:lnTo>
                  <a:lnTo>
                    <a:pt x="43" y="18"/>
                  </a:lnTo>
                  <a:lnTo>
                    <a:pt x="45" y="16"/>
                  </a:lnTo>
                  <a:lnTo>
                    <a:pt x="46" y="13"/>
                  </a:lnTo>
                  <a:lnTo>
                    <a:pt x="45" y="10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8" y="6"/>
                  </a:lnTo>
                  <a:lnTo>
                    <a:pt x="4" y="9"/>
                  </a:lnTo>
                  <a:lnTo>
                    <a:pt x="4" y="1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7994E875-E06A-41CD-9DD3-68DBB286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3473"/>
              <a:ext cx="39" cy="34"/>
            </a:xfrm>
            <a:custGeom>
              <a:avLst/>
              <a:gdLst>
                <a:gd name="T0" fmla="*/ 32 w 39"/>
                <a:gd name="T1" fmla="*/ 12 h 34"/>
                <a:gd name="T2" fmla="*/ 35 w 39"/>
                <a:gd name="T3" fmla="*/ 12 h 34"/>
                <a:gd name="T4" fmla="*/ 38 w 39"/>
                <a:gd name="T5" fmla="*/ 11 h 34"/>
                <a:gd name="T6" fmla="*/ 39 w 39"/>
                <a:gd name="T7" fmla="*/ 8 h 34"/>
                <a:gd name="T8" fmla="*/ 38 w 39"/>
                <a:gd name="T9" fmla="*/ 5 h 34"/>
                <a:gd name="T10" fmla="*/ 36 w 39"/>
                <a:gd name="T11" fmla="*/ 3 h 34"/>
                <a:gd name="T12" fmla="*/ 32 w 39"/>
                <a:gd name="T13" fmla="*/ 2 h 34"/>
                <a:gd name="T14" fmla="*/ 32 w 39"/>
                <a:gd name="T15" fmla="*/ 1 h 34"/>
                <a:gd name="T16" fmla="*/ 24 w 39"/>
                <a:gd name="T17" fmla="*/ 0 h 34"/>
                <a:gd name="T18" fmla="*/ 23 w 39"/>
                <a:gd name="T19" fmla="*/ 0 h 34"/>
                <a:gd name="T20" fmla="*/ 18 w 39"/>
                <a:gd name="T21" fmla="*/ 0 h 34"/>
                <a:gd name="T22" fmla="*/ 17 w 39"/>
                <a:gd name="T23" fmla="*/ 0 h 34"/>
                <a:gd name="T24" fmla="*/ 13 w 39"/>
                <a:gd name="T25" fmla="*/ 0 h 34"/>
                <a:gd name="T26" fmla="*/ 11 w 39"/>
                <a:gd name="T27" fmla="*/ 1 h 34"/>
                <a:gd name="T28" fmla="*/ 7 w 39"/>
                <a:gd name="T29" fmla="*/ 3 h 34"/>
                <a:gd name="T30" fmla="*/ 6 w 39"/>
                <a:gd name="T31" fmla="*/ 4 h 34"/>
                <a:gd name="T32" fmla="*/ 4 w 39"/>
                <a:gd name="T33" fmla="*/ 5 h 34"/>
                <a:gd name="T34" fmla="*/ 3 w 39"/>
                <a:gd name="T35" fmla="*/ 6 h 34"/>
                <a:gd name="T36" fmla="*/ 2 w 39"/>
                <a:gd name="T37" fmla="*/ 8 h 34"/>
                <a:gd name="T38" fmla="*/ 2 w 39"/>
                <a:gd name="T39" fmla="*/ 9 h 34"/>
                <a:gd name="T40" fmla="*/ 0 w 39"/>
                <a:gd name="T41" fmla="*/ 13 h 34"/>
                <a:gd name="T42" fmla="*/ 0 w 39"/>
                <a:gd name="T43" fmla="*/ 15 h 34"/>
                <a:gd name="T44" fmla="*/ 0 w 39"/>
                <a:gd name="T45" fmla="*/ 18 h 34"/>
                <a:gd name="T46" fmla="*/ 0 w 39"/>
                <a:gd name="T47" fmla="*/ 20 h 34"/>
                <a:gd name="T48" fmla="*/ 1 w 39"/>
                <a:gd name="T49" fmla="*/ 23 h 34"/>
                <a:gd name="T50" fmla="*/ 2 w 39"/>
                <a:gd name="T51" fmla="*/ 25 h 34"/>
                <a:gd name="T52" fmla="*/ 5 w 39"/>
                <a:gd name="T53" fmla="*/ 28 h 34"/>
                <a:gd name="T54" fmla="*/ 6 w 39"/>
                <a:gd name="T55" fmla="*/ 29 h 34"/>
                <a:gd name="T56" fmla="*/ 9 w 39"/>
                <a:gd name="T57" fmla="*/ 31 h 34"/>
                <a:gd name="T58" fmla="*/ 11 w 39"/>
                <a:gd name="T59" fmla="*/ 32 h 34"/>
                <a:gd name="T60" fmla="*/ 15 w 39"/>
                <a:gd name="T61" fmla="*/ 33 h 34"/>
                <a:gd name="T62" fmla="*/ 16 w 39"/>
                <a:gd name="T63" fmla="*/ 33 h 34"/>
                <a:gd name="T64" fmla="*/ 22 w 39"/>
                <a:gd name="T65" fmla="*/ 34 h 34"/>
                <a:gd name="T66" fmla="*/ 23 w 39"/>
                <a:gd name="T67" fmla="*/ 34 h 34"/>
                <a:gd name="T68" fmla="*/ 29 w 39"/>
                <a:gd name="T69" fmla="*/ 34 h 34"/>
                <a:gd name="T70" fmla="*/ 32 w 39"/>
                <a:gd name="T71" fmla="*/ 33 h 34"/>
                <a:gd name="T72" fmla="*/ 34 w 39"/>
                <a:gd name="T73" fmla="*/ 30 h 34"/>
                <a:gd name="T74" fmla="*/ 34 w 39"/>
                <a:gd name="T75" fmla="*/ 27 h 34"/>
                <a:gd name="T76" fmla="*/ 32 w 39"/>
                <a:gd name="T77" fmla="*/ 24 h 34"/>
                <a:gd name="T78" fmla="*/ 29 w 39"/>
                <a:gd name="T79" fmla="*/ 24 h 34"/>
                <a:gd name="T80" fmla="*/ 23 w 39"/>
                <a:gd name="T81" fmla="*/ 24 h 34"/>
                <a:gd name="T82" fmla="*/ 18 w 39"/>
                <a:gd name="T83" fmla="*/ 23 h 34"/>
                <a:gd name="T84" fmla="*/ 14 w 39"/>
                <a:gd name="T85" fmla="*/ 22 h 34"/>
                <a:gd name="T86" fmla="*/ 12 w 39"/>
                <a:gd name="T87" fmla="*/ 21 h 34"/>
                <a:gd name="T88" fmla="*/ 11 w 39"/>
                <a:gd name="T89" fmla="*/ 19 h 34"/>
                <a:gd name="T90" fmla="*/ 10 w 39"/>
                <a:gd name="T91" fmla="*/ 17 h 34"/>
                <a:gd name="T92" fmla="*/ 10 w 39"/>
                <a:gd name="T93" fmla="*/ 15 h 34"/>
                <a:gd name="T94" fmla="*/ 11 w 39"/>
                <a:gd name="T95" fmla="*/ 13 h 34"/>
                <a:gd name="T96" fmla="*/ 12 w 39"/>
                <a:gd name="T97" fmla="*/ 12 h 34"/>
                <a:gd name="T98" fmla="*/ 12 w 39"/>
                <a:gd name="T99" fmla="*/ 12 h 34"/>
                <a:gd name="T100" fmla="*/ 15 w 39"/>
                <a:gd name="T101" fmla="*/ 10 h 34"/>
                <a:gd name="T102" fmla="*/ 18 w 39"/>
                <a:gd name="T103" fmla="*/ 10 h 34"/>
                <a:gd name="T104" fmla="*/ 22 w 39"/>
                <a:gd name="T105" fmla="*/ 10 h 34"/>
                <a:gd name="T106" fmla="*/ 29 w 39"/>
                <a:gd name="T107" fmla="*/ 11 h 34"/>
                <a:gd name="T108" fmla="*/ 32 w 39"/>
                <a:gd name="T10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34">
                  <a:moveTo>
                    <a:pt x="32" y="12"/>
                  </a:moveTo>
                  <a:lnTo>
                    <a:pt x="35" y="12"/>
                  </a:lnTo>
                  <a:lnTo>
                    <a:pt x="38" y="11"/>
                  </a:lnTo>
                  <a:lnTo>
                    <a:pt x="39" y="8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5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9" y="34"/>
                  </a:lnTo>
                  <a:lnTo>
                    <a:pt x="32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3" y="24"/>
                  </a:lnTo>
                  <a:lnTo>
                    <a:pt x="18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9" y="11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FB95B0BD-8B03-49E8-BD6C-EFCC0D73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3502"/>
              <a:ext cx="192" cy="46"/>
            </a:xfrm>
            <a:custGeom>
              <a:avLst/>
              <a:gdLst>
                <a:gd name="T0" fmla="*/ 8 w 192"/>
                <a:gd name="T1" fmla="*/ 18 h 46"/>
                <a:gd name="T2" fmla="*/ 2 w 192"/>
                <a:gd name="T3" fmla="*/ 18 h 46"/>
                <a:gd name="T4" fmla="*/ 0 w 192"/>
                <a:gd name="T5" fmla="*/ 23 h 46"/>
                <a:gd name="T6" fmla="*/ 1 w 192"/>
                <a:gd name="T7" fmla="*/ 27 h 46"/>
                <a:gd name="T8" fmla="*/ 3 w 192"/>
                <a:gd name="T9" fmla="*/ 31 h 46"/>
                <a:gd name="T10" fmla="*/ 5 w 192"/>
                <a:gd name="T11" fmla="*/ 34 h 46"/>
                <a:gd name="T12" fmla="*/ 9 w 192"/>
                <a:gd name="T13" fmla="*/ 38 h 46"/>
                <a:gd name="T14" fmla="*/ 12 w 192"/>
                <a:gd name="T15" fmla="*/ 40 h 46"/>
                <a:gd name="T16" fmla="*/ 17 w 192"/>
                <a:gd name="T17" fmla="*/ 43 h 46"/>
                <a:gd name="T18" fmla="*/ 22 w 192"/>
                <a:gd name="T19" fmla="*/ 44 h 46"/>
                <a:gd name="T20" fmla="*/ 28 w 192"/>
                <a:gd name="T21" fmla="*/ 46 h 46"/>
                <a:gd name="T22" fmla="*/ 53 w 192"/>
                <a:gd name="T23" fmla="*/ 46 h 46"/>
                <a:gd name="T24" fmla="*/ 92 w 192"/>
                <a:gd name="T25" fmla="*/ 45 h 46"/>
                <a:gd name="T26" fmla="*/ 131 w 192"/>
                <a:gd name="T27" fmla="*/ 44 h 46"/>
                <a:gd name="T28" fmla="*/ 146 w 192"/>
                <a:gd name="T29" fmla="*/ 42 h 46"/>
                <a:gd name="T30" fmla="*/ 151 w 192"/>
                <a:gd name="T31" fmla="*/ 42 h 46"/>
                <a:gd name="T32" fmla="*/ 156 w 192"/>
                <a:gd name="T33" fmla="*/ 41 h 46"/>
                <a:gd name="T34" fmla="*/ 161 w 192"/>
                <a:gd name="T35" fmla="*/ 39 h 46"/>
                <a:gd name="T36" fmla="*/ 167 w 192"/>
                <a:gd name="T37" fmla="*/ 36 h 46"/>
                <a:gd name="T38" fmla="*/ 172 w 192"/>
                <a:gd name="T39" fmla="*/ 32 h 46"/>
                <a:gd name="T40" fmla="*/ 177 w 192"/>
                <a:gd name="T41" fmla="*/ 28 h 46"/>
                <a:gd name="T42" fmla="*/ 182 w 192"/>
                <a:gd name="T43" fmla="*/ 24 h 46"/>
                <a:gd name="T44" fmla="*/ 186 w 192"/>
                <a:gd name="T45" fmla="*/ 18 h 46"/>
                <a:gd name="T46" fmla="*/ 190 w 192"/>
                <a:gd name="T47" fmla="*/ 12 h 46"/>
                <a:gd name="T48" fmla="*/ 192 w 192"/>
                <a:gd name="T49" fmla="*/ 4 h 46"/>
                <a:gd name="T50" fmla="*/ 188 w 192"/>
                <a:gd name="T51" fmla="*/ 0 h 46"/>
                <a:gd name="T52" fmla="*/ 183 w 192"/>
                <a:gd name="T53" fmla="*/ 3 h 46"/>
                <a:gd name="T54" fmla="*/ 178 w 192"/>
                <a:gd name="T55" fmla="*/ 13 h 46"/>
                <a:gd name="T56" fmla="*/ 170 w 192"/>
                <a:gd name="T57" fmla="*/ 21 h 46"/>
                <a:gd name="T58" fmla="*/ 162 w 192"/>
                <a:gd name="T59" fmla="*/ 27 h 46"/>
                <a:gd name="T60" fmla="*/ 153 w 192"/>
                <a:gd name="T61" fmla="*/ 31 h 46"/>
                <a:gd name="T62" fmla="*/ 145 w 192"/>
                <a:gd name="T63" fmla="*/ 32 h 46"/>
                <a:gd name="T64" fmla="*/ 92 w 192"/>
                <a:gd name="T65" fmla="*/ 35 h 46"/>
                <a:gd name="T66" fmla="*/ 29 w 192"/>
                <a:gd name="T67" fmla="*/ 35 h 46"/>
                <a:gd name="T68" fmla="*/ 20 w 192"/>
                <a:gd name="T69" fmla="*/ 33 h 46"/>
                <a:gd name="T70" fmla="*/ 15 w 192"/>
                <a:gd name="T71" fmla="*/ 30 h 46"/>
                <a:gd name="T72" fmla="*/ 12 w 192"/>
                <a:gd name="T73" fmla="*/ 26 h 46"/>
                <a:gd name="T74" fmla="*/ 10 w 192"/>
                <a:gd name="T7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46">
                  <a:moveTo>
                    <a:pt x="10" y="20"/>
                  </a:moveTo>
                  <a:lnTo>
                    <a:pt x="8" y="18"/>
                  </a:lnTo>
                  <a:lnTo>
                    <a:pt x="5" y="17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7" y="4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7" y="45"/>
                  </a:lnTo>
                  <a:lnTo>
                    <a:pt x="28" y="46"/>
                  </a:lnTo>
                  <a:lnTo>
                    <a:pt x="52" y="46"/>
                  </a:lnTo>
                  <a:lnTo>
                    <a:pt x="53" y="46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131" y="44"/>
                  </a:lnTo>
                  <a:lnTo>
                    <a:pt x="131" y="44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1" y="42"/>
                  </a:lnTo>
                  <a:lnTo>
                    <a:pt x="155" y="41"/>
                  </a:lnTo>
                  <a:lnTo>
                    <a:pt x="156" y="41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6" y="36"/>
                  </a:lnTo>
                  <a:lnTo>
                    <a:pt x="167" y="36"/>
                  </a:lnTo>
                  <a:lnTo>
                    <a:pt x="172" y="33"/>
                  </a:lnTo>
                  <a:lnTo>
                    <a:pt x="172" y="32"/>
                  </a:lnTo>
                  <a:lnTo>
                    <a:pt x="177" y="29"/>
                  </a:lnTo>
                  <a:lnTo>
                    <a:pt x="177" y="28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6" y="19"/>
                  </a:lnTo>
                  <a:lnTo>
                    <a:pt x="186" y="18"/>
                  </a:lnTo>
                  <a:lnTo>
                    <a:pt x="189" y="13"/>
                  </a:lnTo>
                  <a:lnTo>
                    <a:pt x="190" y="12"/>
                  </a:lnTo>
                  <a:lnTo>
                    <a:pt x="192" y="7"/>
                  </a:lnTo>
                  <a:lnTo>
                    <a:pt x="192" y="4"/>
                  </a:lnTo>
                  <a:lnTo>
                    <a:pt x="191" y="1"/>
                  </a:lnTo>
                  <a:lnTo>
                    <a:pt x="188" y="0"/>
                  </a:lnTo>
                  <a:lnTo>
                    <a:pt x="185" y="1"/>
                  </a:lnTo>
                  <a:lnTo>
                    <a:pt x="183" y="3"/>
                  </a:lnTo>
                  <a:lnTo>
                    <a:pt x="181" y="8"/>
                  </a:lnTo>
                  <a:lnTo>
                    <a:pt x="178" y="13"/>
                  </a:lnTo>
                  <a:lnTo>
                    <a:pt x="174" y="17"/>
                  </a:lnTo>
                  <a:lnTo>
                    <a:pt x="170" y="21"/>
                  </a:lnTo>
                  <a:lnTo>
                    <a:pt x="166" y="25"/>
                  </a:lnTo>
                  <a:lnTo>
                    <a:pt x="162" y="27"/>
                  </a:lnTo>
                  <a:lnTo>
                    <a:pt x="157" y="29"/>
                  </a:lnTo>
                  <a:lnTo>
                    <a:pt x="153" y="31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31" y="33"/>
                  </a:lnTo>
                  <a:lnTo>
                    <a:pt x="92" y="35"/>
                  </a:lnTo>
                  <a:lnTo>
                    <a:pt x="53" y="36"/>
                  </a:lnTo>
                  <a:lnTo>
                    <a:pt x="29" y="35"/>
                  </a:lnTo>
                  <a:lnTo>
                    <a:pt x="24" y="35"/>
                  </a:lnTo>
                  <a:lnTo>
                    <a:pt x="20" y="33"/>
                  </a:lnTo>
                  <a:lnTo>
                    <a:pt x="17" y="32"/>
                  </a:lnTo>
                  <a:lnTo>
                    <a:pt x="15" y="30"/>
                  </a:lnTo>
                  <a:lnTo>
                    <a:pt x="13" y="28"/>
                  </a:lnTo>
                  <a:lnTo>
                    <a:pt x="12" y="26"/>
                  </a:lnTo>
                  <a:lnTo>
                    <a:pt x="11" y="23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D6CF066C-CE4B-46CB-9038-1554AA79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642"/>
              <a:ext cx="28" cy="22"/>
            </a:xfrm>
            <a:custGeom>
              <a:avLst/>
              <a:gdLst>
                <a:gd name="T0" fmla="*/ 0 w 28"/>
                <a:gd name="T1" fmla="*/ 22 h 22"/>
                <a:gd name="T2" fmla="*/ 1 w 28"/>
                <a:gd name="T3" fmla="*/ 16 h 22"/>
                <a:gd name="T4" fmla="*/ 3 w 28"/>
                <a:gd name="T5" fmla="*/ 10 h 22"/>
                <a:gd name="T6" fmla="*/ 6 w 28"/>
                <a:gd name="T7" fmla="*/ 6 h 22"/>
                <a:gd name="T8" fmla="*/ 10 w 28"/>
                <a:gd name="T9" fmla="*/ 2 h 22"/>
                <a:gd name="T10" fmla="*/ 12 w 28"/>
                <a:gd name="T11" fmla="*/ 1 h 22"/>
                <a:gd name="T12" fmla="*/ 14 w 28"/>
                <a:gd name="T13" fmla="*/ 0 h 22"/>
                <a:gd name="T14" fmla="*/ 19 w 28"/>
                <a:gd name="T15" fmla="*/ 0 h 22"/>
                <a:gd name="T16" fmla="*/ 22 w 28"/>
                <a:gd name="T17" fmla="*/ 0 h 22"/>
                <a:gd name="T18" fmla="*/ 24 w 28"/>
                <a:gd name="T19" fmla="*/ 1 h 22"/>
                <a:gd name="T20" fmla="*/ 26 w 28"/>
                <a:gd name="T21" fmla="*/ 2 h 22"/>
                <a:gd name="T22" fmla="*/ 27 w 28"/>
                <a:gd name="T23" fmla="*/ 4 h 22"/>
                <a:gd name="T24" fmla="*/ 28 w 28"/>
                <a:gd name="T25" fmla="*/ 6 h 22"/>
                <a:gd name="T26" fmla="*/ 28 w 28"/>
                <a:gd name="T27" fmla="*/ 8 h 22"/>
                <a:gd name="T28" fmla="*/ 27 w 28"/>
                <a:gd name="T29" fmla="*/ 12 h 22"/>
                <a:gd name="T30" fmla="*/ 24 w 28"/>
                <a:gd name="T31" fmla="*/ 16 h 22"/>
                <a:gd name="T32" fmla="*/ 21 w 28"/>
                <a:gd name="T33" fmla="*/ 19 h 22"/>
                <a:gd name="T34" fmla="*/ 16 w 28"/>
                <a:gd name="T35" fmla="*/ 20 h 22"/>
                <a:gd name="T36" fmla="*/ 11 w 28"/>
                <a:gd name="T37" fmla="*/ 21 h 22"/>
                <a:gd name="T38" fmla="*/ 0 w 28"/>
                <a:gd name="T3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2">
                  <a:moveTo>
                    <a:pt x="0" y="22"/>
                  </a:moveTo>
                  <a:lnTo>
                    <a:pt x="1" y="16"/>
                  </a:lnTo>
                  <a:lnTo>
                    <a:pt x="3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7" y="12"/>
                  </a:lnTo>
                  <a:lnTo>
                    <a:pt x="24" y="16"/>
                  </a:lnTo>
                  <a:lnTo>
                    <a:pt x="21" y="19"/>
                  </a:lnTo>
                  <a:lnTo>
                    <a:pt x="16" y="20"/>
                  </a:lnTo>
                  <a:lnTo>
                    <a:pt x="11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C2FF0E5E-F661-4A65-AD3E-584B6E821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3637"/>
              <a:ext cx="38" cy="32"/>
            </a:xfrm>
            <a:custGeom>
              <a:avLst/>
              <a:gdLst>
                <a:gd name="T0" fmla="*/ 19 w 38"/>
                <a:gd name="T1" fmla="*/ 30 h 32"/>
                <a:gd name="T2" fmla="*/ 20 w 38"/>
                <a:gd name="T3" fmla="*/ 25 h 32"/>
                <a:gd name="T4" fmla="*/ 16 w 38"/>
                <a:gd name="T5" fmla="*/ 21 h 32"/>
                <a:gd name="T6" fmla="*/ 5 w 38"/>
                <a:gd name="T7" fmla="*/ 32 h 32"/>
                <a:gd name="T8" fmla="*/ 11 w 38"/>
                <a:gd name="T9" fmla="*/ 22 h 32"/>
                <a:gd name="T10" fmla="*/ 15 w 38"/>
                <a:gd name="T11" fmla="*/ 14 h 32"/>
                <a:gd name="T12" fmla="*/ 19 w 38"/>
                <a:gd name="T13" fmla="*/ 10 h 32"/>
                <a:gd name="T14" fmla="*/ 24 w 38"/>
                <a:gd name="T15" fmla="*/ 10 h 32"/>
                <a:gd name="T16" fmla="*/ 27 w 38"/>
                <a:gd name="T17" fmla="*/ 11 h 32"/>
                <a:gd name="T18" fmla="*/ 28 w 38"/>
                <a:gd name="T19" fmla="*/ 12 h 32"/>
                <a:gd name="T20" fmla="*/ 28 w 38"/>
                <a:gd name="T21" fmla="*/ 12 h 32"/>
                <a:gd name="T22" fmla="*/ 25 w 38"/>
                <a:gd name="T23" fmla="*/ 18 h 32"/>
                <a:gd name="T24" fmla="*/ 20 w 38"/>
                <a:gd name="T25" fmla="*/ 21 h 32"/>
                <a:gd name="T26" fmla="*/ 4 w 38"/>
                <a:gd name="T27" fmla="*/ 22 h 32"/>
                <a:gd name="T28" fmla="*/ 9 w 38"/>
                <a:gd name="T29" fmla="*/ 28 h 32"/>
                <a:gd name="T30" fmla="*/ 11 w 38"/>
                <a:gd name="T31" fmla="*/ 19 h 32"/>
                <a:gd name="T32" fmla="*/ 6 w 38"/>
                <a:gd name="T33" fmla="*/ 15 h 32"/>
                <a:gd name="T34" fmla="*/ 1 w 38"/>
                <a:gd name="T35" fmla="*/ 19 h 32"/>
                <a:gd name="T36" fmla="*/ 5 w 38"/>
                <a:gd name="T37" fmla="*/ 32 h 32"/>
                <a:gd name="T38" fmla="*/ 17 w 38"/>
                <a:gd name="T39" fmla="*/ 31 h 32"/>
                <a:gd name="T40" fmla="*/ 23 w 38"/>
                <a:gd name="T41" fmla="*/ 30 h 32"/>
                <a:gd name="T42" fmla="*/ 29 w 38"/>
                <a:gd name="T43" fmla="*/ 28 h 32"/>
                <a:gd name="T44" fmla="*/ 34 w 38"/>
                <a:gd name="T45" fmla="*/ 24 h 32"/>
                <a:gd name="T46" fmla="*/ 37 w 38"/>
                <a:gd name="T47" fmla="*/ 18 h 32"/>
                <a:gd name="T48" fmla="*/ 38 w 38"/>
                <a:gd name="T49" fmla="*/ 12 h 32"/>
                <a:gd name="T50" fmla="*/ 37 w 38"/>
                <a:gd name="T51" fmla="*/ 9 h 32"/>
                <a:gd name="T52" fmla="*/ 36 w 38"/>
                <a:gd name="T53" fmla="*/ 6 h 32"/>
                <a:gd name="T54" fmla="*/ 34 w 38"/>
                <a:gd name="T55" fmla="*/ 3 h 32"/>
                <a:gd name="T56" fmla="*/ 31 w 38"/>
                <a:gd name="T57" fmla="*/ 2 h 32"/>
                <a:gd name="T58" fmla="*/ 28 w 38"/>
                <a:gd name="T59" fmla="*/ 1 h 32"/>
                <a:gd name="T60" fmla="*/ 24 w 38"/>
                <a:gd name="T61" fmla="*/ 0 h 32"/>
                <a:gd name="T62" fmla="*/ 18 w 38"/>
                <a:gd name="T63" fmla="*/ 0 h 32"/>
                <a:gd name="T64" fmla="*/ 14 w 38"/>
                <a:gd name="T65" fmla="*/ 1 h 32"/>
                <a:gd name="T66" fmla="*/ 11 w 38"/>
                <a:gd name="T67" fmla="*/ 4 h 32"/>
                <a:gd name="T68" fmla="*/ 7 w 38"/>
                <a:gd name="T69" fmla="*/ 8 h 32"/>
                <a:gd name="T70" fmla="*/ 4 w 38"/>
                <a:gd name="T71" fmla="*/ 13 h 32"/>
                <a:gd name="T72" fmla="*/ 1 w 38"/>
                <a:gd name="T73" fmla="*/ 19 h 32"/>
                <a:gd name="T74" fmla="*/ 0 w 38"/>
                <a:gd name="T75" fmla="*/ 29 h 32"/>
                <a:gd name="T76" fmla="*/ 5 w 38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32">
                  <a:moveTo>
                    <a:pt x="16" y="31"/>
                  </a:moveTo>
                  <a:lnTo>
                    <a:pt x="19" y="30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6" y="21"/>
                  </a:lnTo>
                  <a:lnTo>
                    <a:pt x="4" y="22"/>
                  </a:lnTo>
                  <a:lnTo>
                    <a:pt x="5" y="32"/>
                  </a:lnTo>
                  <a:lnTo>
                    <a:pt x="9" y="28"/>
                  </a:lnTo>
                  <a:lnTo>
                    <a:pt x="11" y="22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5" y="18"/>
                  </a:lnTo>
                  <a:lnTo>
                    <a:pt x="23" y="20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4" y="22"/>
                  </a:lnTo>
                  <a:lnTo>
                    <a:pt x="5" y="32"/>
                  </a:lnTo>
                  <a:lnTo>
                    <a:pt x="9" y="28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3" y="17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5" y="32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E9549E5D-559D-4524-AC08-E3923E684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3624"/>
              <a:ext cx="31" cy="20"/>
            </a:xfrm>
            <a:custGeom>
              <a:avLst/>
              <a:gdLst>
                <a:gd name="T0" fmla="*/ 31 w 31"/>
                <a:gd name="T1" fmla="*/ 19 h 20"/>
                <a:gd name="T2" fmla="*/ 27 w 31"/>
                <a:gd name="T3" fmla="*/ 20 h 20"/>
                <a:gd name="T4" fmla="*/ 23 w 31"/>
                <a:gd name="T5" fmla="*/ 20 h 20"/>
                <a:gd name="T6" fmla="*/ 14 w 31"/>
                <a:gd name="T7" fmla="*/ 19 h 20"/>
                <a:gd name="T8" fmla="*/ 7 w 31"/>
                <a:gd name="T9" fmla="*/ 17 h 20"/>
                <a:gd name="T10" fmla="*/ 2 w 31"/>
                <a:gd name="T11" fmla="*/ 15 h 20"/>
                <a:gd name="T12" fmla="*/ 0 w 31"/>
                <a:gd name="T13" fmla="*/ 12 h 20"/>
                <a:gd name="T14" fmla="*/ 0 w 31"/>
                <a:gd name="T15" fmla="*/ 9 h 20"/>
                <a:gd name="T16" fmla="*/ 0 w 31"/>
                <a:gd name="T17" fmla="*/ 6 h 20"/>
                <a:gd name="T18" fmla="*/ 0 w 31"/>
                <a:gd name="T19" fmla="*/ 3 h 20"/>
                <a:gd name="T20" fmla="*/ 2 w 31"/>
                <a:gd name="T21" fmla="*/ 1 h 20"/>
                <a:gd name="T22" fmla="*/ 6 w 31"/>
                <a:gd name="T23" fmla="*/ 0 h 20"/>
                <a:gd name="T24" fmla="*/ 10 w 31"/>
                <a:gd name="T25" fmla="*/ 0 h 20"/>
                <a:gd name="T26" fmla="*/ 15 w 31"/>
                <a:gd name="T27" fmla="*/ 1 h 20"/>
                <a:gd name="T28" fmla="*/ 19 w 31"/>
                <a:gd name="T29" fmla="*/ 4 h 20"/>
                <a:gd name="T30" fmla="*/ 23 w 31"/>
                <a:gd name="T31" fmla="*/ 8 h 20"/>
                <a:gd name="T32" fmla="*/ 31 w 31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0">
                  <a:moveTo>
                    <a:pt x="31" y="19"/>
                  </a:moveTo>
                  <a:lnTo>
                    <a:pt x="27" y="20"/>
                  </a:lnTo>
                  <a:lnTo>
                    <a:pt x="23" y="20"/>
                  </a:lnTo>
                  <a:lnTo>
                    <a:pt x="14" y="19"/>
                  </a:lnTo>
                  <a:lnTo>
                    <a:pt x="7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E56C3BEA-DB74-4A7A-854D-173995279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3619"/>
              <a:ext cx="42" cy="30"/>
            </a:xfrm>
            <a:custGeom>
              <a:avLst/>
              <a:gdLst>
                <a:gd name="T0" fmla="*/ 31 w 42"/>
                <a:gd name="T1" fmla="*/ 8 h 30"/>
                <a:gd name="T2" fmla="*/ 25 w 42"/>
                <a:gd name="T3" fmla="*/ 10 h 30"/>
                <a:gd name="T4" fmla="*/ 25 w 42"/>
                <a:gd name="T5" fmla="*/ 16 h 30"/>
                <a:gd name="T6" fmla="*/ 41 w 42"/>
                <a:gd name="T7" fmla="*/ 21 h 30"/>
                <a:gd name="T8" fmla="*/ 32 w 42"/>
                <a:gd name="T9" fmla="*/ 20 h 30"/>
                <a:gd name="T10" fmla="*/ 21 w 42"/>
                <a:gd name="T11" fmla="*/ 19 h 30"/>
                <a:gd name="T12" fmla="*/ 11 w 42"/>
                <a:gd name="T13" fmla="*/ 16 h 30"/>
                <a:gd name="T14" fmla="*/ 11 w 42"/>
                <a:gd name="T15" fmla="*/ 14 h 30"/>
                <a:gd name="T16" fmla="*/ 11 w 42"/>
                <a:gd name="T17" fmla="*/ 11 h 30"/>
                <a:gd name="T18" fmla="*/ 13 w 42"/>
                <a:gd name="T19" fmla="*/ 10 h 30"/>
                <a:gd name="T20" fmla="*/ 19 w 42"/>
                <a:gd name="T21" fmla="*/ 11 h 30"/>
                <a:gd name="T22" fmla="*/ 25 w 42"/>
                <a:gd name="T23" fmla="*/ 16 h 30"/>
                <a:gd name="T24" fmla="*/ 41 w 42"/>
                <a:gd name="T25" fmla="*/ 21 h 30"/>
                <a:gd name="T26" fmla="*/ 32 w 42"/>
                <a:gd name="T27" fmla="*/ 20 h 30"/>
                <a:gd name="T28" fmla="*/ 28 w 42"/>
                <a:gd name="T29" fmla="*/ 24 h 30"/>
                <a:gd name="T30" fmla="*/ 31 w 42"/>
                <a:gd name="T31" fmla="*/ 29 h 30"/>
                <a:gd name="T32" fmla="*/ 37 w 42"/>
                <a:gd name="T33" fmla="*/ 29 h 30"/>
                <a:gd name="T34" fmla="*/ 34 w 42"/>
                <a:gd name="T35" fmla="*/ 10 h 30"/>
                <a:gd name="T36" fmla="*/ 29 w 42"/>
                <a:gd name="T37" fmla="*/ 5 h 30"/>
                <a:gd name="T38" fmla="*/ 23 w 42"/>
                <a:gd name="T39" fmla="*/ 2 h 30"/>
                <a:gd name="T40" fmla="*/ 17 w 42"/>
                <a:gd name="T41" fmla="*/ 0 h 30"/>
                <a:gd name="T42" fmla="*/ 12 w 42"/>
                <a:gd name="T43" fmla="*/ 0 h 30"/>
                <a:gd name="T44" fmla="*/ 7 w 42"/>
                <a:gd name="T45" fmla="*/ 2 h 30"/>
                <a:gd name="T46" fmla="*/ 3 w 42"/>
                <a:gd name="T47" fmla="*/ 5 h 30"/>
                <a:gd name="T48" fmla="*/ 1 w 42"/>
                <a:gd name="T49" fmla="*/ 10 h 30"/>
                <a:gd name="T50" fmla="*/ 0 w 42"/>
                <a:gd name="T51" fmla="*/ 14 h 30"/>
                <a:gd name="T52" fmla="*/ 1 w 42"/>
                <a:gd name="T53" fmla="*/ 19 h 30"/>
                <a:gd name="T54" fmla="*/ 4 w 42"/>
                <a:gd name="T55" fmla="*/ 23 h 30"/>
                <a:gd name="T56" fmla="*/ 10 w 42"/>
                <a:gd name="T57" fmla="*/ 26 h 30"/>
                <a:gd name="T58" fmla="*/ 19 w 42"/>
                <a:gd name="T59" fmla="*/ 29 h 30"/>
                <a:gd name="T60" fmla="*/ 28 w 42"/>
                <a:gd name="T61" fmla="*/ 30 h 30"/>
                <a:gd name="T62" fmla="*/ 33 w 42"/>
                <a:gd name="T63" fmla="*/ 30 h 30"/>
                <a:gd name="T64" fmla="*/ 37 w 42"/>
                <a:gd name="T65" fmla="*/ 29 h 30"/>
                <a:gd name="T66" fmla="*/ 42 w 42"/>
                <a:gd name="T67" fmla="*/ 24 h 30"/>
                <a:gd name="T68" fmla="*/ 34 w 42"/>
                <a:gd name="T6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30">
                  <a:moveTo>
                    <a:pt x="34" y="10"/>
                  </a:moveTo>
                  <a:lnTo>
                    <a:pt x="31" y="8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4" y="13"/>
                  </a:lnTo>
                  <a:lnTo>
                    <a:pt x="25" y="16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29" y="20"/>
                  </a:lnTo>
                  <a:lnTo>
                    <a:pt x="21" y="19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22" y="13"/>
                  </a:lnTo>
                  <a:lnTo>
                    <a:pt x="25" y="16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31" y="29"/>
                  </a:lnTo>
                  <a:lnTo>
                    <a:pt x="34" y="30"/>
                  </a:lnTo>
                  <a:lnTo>
                    <a:pt x="37" y="29"/>
                  </a:lnTo>
                  <a:lnTo>
                    <a:pt x="41" y="21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1" y="27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7" y="29"/>
                  </a:lnTo>
                  <a:lnTo>
                    <a:pt x="40" y="27"/>
                  </a:lnTo>
                  <a:lnTo>
                    <a:pt x="42" y="24"/>
                  </a:lnTo>
                  <a:lnTo>
                    <a:pt x="41" y="21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3D96C1D8-1895-4B98-AC74-FEA11988B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3704"/>
              <a:ext cx="27" cy="21"/>
            </a:xfrm>
            <a:custGeom>
              <a:avLst/>
              <a:gdLst>
                <a:gd name="T0" fmla="*/ 3 w 27"/>
                <a:gd name="T1" fmla="*/ 20 h 21"/>
                <a:gd name="T2" fmla="*/ 2 w 27"/>
                <a:gd name="T3" fmla="*/ 19 h 21"/>
                <a:gd name="T4" fmla="*/ 1 w 27"/>
                <a:gd name="T5" fmla="*/ 18 h 21"/>
                <a:gd name="T6" fmla="*/ 0 w 27"/>
                <a:gd name="T7" fmla="*/ 14 h 21"/>
                <a:gd name="T8" fmla="*/ 1 w 27"/>
                <a:gd name="T9" fmla="*/ 9 h 21"/>
                <a:gd name="T10" fmla="*/ 3 w 27"/>
                <a:gd name="T11" fmla="*/ 5 h 21"/>
                <a:gd name="T12" fmla="*/ 4 w 27"/>
                <a:gd name="T13" fmla="*/ 3 h 21"/>
                <a:gd name="T14" fmla="*/ 7 w 27"/>
                <a:gd name="T15" fmla="*/ 2 h 21"/>
                <a:gd name="T16" fmla="*/ 14 w 27"/>
                <a:gd name="T17" fmla="*/ 0 h 21"/>
                <a:gd name="T18" fmla="*/ 21 w 27"/>
                <a:gd name="T19" fmla="*/ 0 h 21"/>
                <a:gd name="T20" fmla="*/ 25 w 27"/>
                <a:gd name="T21" fmla="*/ 1 h 21"/>
                <a:gd name="T22" fmla="*/ 26 w 27"/>
                <a:gd name="T23" fmla="*/ 2 h 21"/>
                <a:gd name="T24" fmla="*/ 27 w 27"/>
                <a:gd name="T25" fmla="*/ 3 h 21"/>
                <a:gd name="T26" fmla="*/ 27 w 27"/>
                <a:gd name="T27" fmla="*/ 7 h 21"/>
                <a:gd name="T28" fmla="*/ 25 w 27"/>
                <a:gd name="T29" fmla="*/ 12 h 21"/>
                <a:gd name="T30" fmla="*/ 23 w 27"/>
                <a:gd name="T31" fmla="*/ 15 h 21"/>
                <a:gd name="T32" fmla="*/ 18 w 27"/>
                <a:gd name="T33" fmla="*/ 18 h 21"/>
                <a:gd name="T34" fmla="*/ 13 w 27"/>
                <a:gd name="T35" fmla="*/ 20 h 21"/>
                <a:gd name="T36" fmla="*/ 7 w 27"/>
                <a:gd name="T37" fmla="*/ 21 h 21"/>
                <a:gd name="T38" fmla="*/ 3 w 27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1">
                  <a:moveTo>
                    <a:pt x="3" y="20"/>
                  </a:moveTo>
                  <a:lnTo>
                    <a:pt x="2" y="19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25" y="12"/>
                  </a:lnTo>
                  <a:lnTo>
                    <a:pt x="23" y="15"/>
                  </a:lnTo>
                  <a:lnTo>
                    <a:pt x="18" y="18"/>
                  </a:lnTo>
                  <a:lnTo>
                    <a:pt x="13" y="20"/>
                  </a:lnTo>
                  <a:lnTo>
                    <a:pt x="7" y="21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BDB56450-69C6-44A6-8AF4-626D165E9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699"/>
              <a:ext cx="37" cy="31"/>
            </a:xfrm>
            <a:custGeom>
              <a:avLst/>
              <a:gdLst>
                <a:gd name="T0" fmla="*/ 14 w 37"/>
                <a:gd name="T1" fmla="*/ 30 h 31"/>
                <a:gd name="T2" fmla="*/ 17 w 37"/>
                <a:gd name="T3" fmla="*/ 25 h 31"/>
                <a:gd name="T4" fmla="*/ 13 w 37"/>
                <a:gd name="T5" fmla="*/ 21 h 31"/>
                <a:gd name="T6" fmla="*/ 11 w 37"/>
                <a:gd name="T7" fmla="*/ 21 h 31"/>
                <a:gd name="T8" fmla="*/ 10 w 37"/>
                <a:gd name="T9" fmla="*/ 18 h 31"/>
                <a:gd name="T10" fmla="*/ 12 w 37"/>
                <a:gd name="T11" fmla="*/ 13 h 31"/>
                <a:gd name="T12" fmla="*/ 14 w 37"/>
                <a:gd name="T13" fmla="*/ 11 h 31"/>
                <a:gd name="T14" fmla="*/ 25 w 37"/>
                <a:gd name="T15" fmla="*/ 10 h 31"/>
                <a:gd name="T16" fmla="*/ 31 w 37"/>
                <a:gd name="T17" fmla="*/ 1 h 31"/>
                <a:gd name="T18" fmla="*/ 27 w 37"/>
                <a:gd name="T19" fmla="*/ 9 h 31"/>
                <a:gd name="T20" fmla="*/ 27 w 37"/>
                <a:gd name="T21" fmla="*/ 11 h 31"/>
                <a:gd name="T22" fmla="*/ 24 w 37"/>
                <a:gd name="T23" fmla="*/ 17 h 31"/>
                <a:gd name="T24" fmla="*/ 16 w 37"/>
                <a:gd name="T25" fmla="*/ 20 h 31"/>
                <a:gd name="T26" fmla="*/ 10 w 37"/>
                <a:gd name="T27" fmla="*/ 20 h 31"/>
                <a:gd name="T28" fmla="*/ 7 w 37"/>
                <a:gd name="T29" fmla="*/ 19 h 31"/>
                <a:gd name="T30" fmla="*/ 2 w 37"/>
                <a:gd name="T31" fmla="*/ 22 h 31"/>
                <a:gd name="T32" fmla="*/ 4 w 37"/>
                <a:gd name="T33" fmla="*/ 28 h 31"/>
                <a:gd name="T34" fmla="*/ 7 w 37"/>
                <a:gd name="T35" fmla="*/ 30 h 31"/>
                <a:gd name="T36" fmla="*/ 13 w 37"/>
                <a:gd name="T37" fmla="*/ 31 h 31"/>
                <a:gd name="T38" fmla="*/ 19 w 37"/>
                <a:gd name="T39" fmla="*/ 30 h 31"/>
                <a:gd name="T40" fmla="*/ 26 w 37"/>
                <a:gd name="T41" fmla="*/ 27 h 31"/>
                <a:gd name="T42" fmla="*/ 32 w 37"/>
                <a:gd name="T43" fmla="*/ 23 h 31"/>
                <a:gd name="T44" fmla="*/ 35 w 37"/>
                <a:gd name="T45" fmla="*/ 18 h 31"/>
                <a:gd name="T46" fmla="*/ 37 w 37"/>
                <a:gd name="T47" fmla="*/ 12 h 31"/>
                <a:gd name="T48" fmla="*/ 36 w 37"/>
                <a:gd name="T49" fmla="*/ 6 h 31"/>
                <a:gd name="T50" fmla="*/ 35 w 37"/>
                <a:gd name="T51" fmla="*/ 3 h 31"/>
                <a:gd name="T52" fmla="*/ 31 w 37"/>
                <a:gd name="T53" fmla="*/ 1 h 31"/>
                <a:gd name="T54" fmla="*/ 25 w 37"/>
                <a:gd name="T55" fmla="*/ 0 h 31"/>
                <a:gd name="T56" fmla="*/ 18 w 37"/>
                <a:gd name="T57" fmla="*/ 0 h 31"/>
                <a:gd name="T58" fmla="*/ 10 w 37"/>
                <a:gd name="T59" fmla="*/ 2 h 31"/>
                <a:gd name="T60" fmla="*/ 6 w 37"/>
                <a:gd name="T61" fmla="*/ 4 h 31"/>
                <a:gd name="T62" fmla="*/ 3 w 37"/>
                <a:gd name="T63" fmla="*/ 8 h 31"/>
                <a:gd name="T64" fmla="*/ 1 w 37"/>
                <a:gd name="T65" fmla="*/ 13 h 31"/>
                <a:gd name="T66" fmla="*/ 0 w 37"/>
                <a:gd name="T67" fmla="*/ 20 h 31"/>
                <a:gd name="T68" fmla="*/ 1 w 37"/>
                <a:gd name="T69" fmla="*/ 25 h 31"/>
                <a:gd name="T70" fmla="*/ 4 w 37"/>
                <a:gd name="T71" fmla="*/ 28 h 31"/>
                <a:gd name="T72" fmla="*/ 7 w 37"/>
                <a:gd name="T7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1">
                  <a:moveTo>
                    <a:pt x="11" y="31"/>
                  </a:moveTo>
                  <a:lnTo>
                    <a:pt x="14" y="30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6" y="22"/>
                  </a:lnTo>
                  <a:lnTo>
                    <a:pt x="13" y="21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18"/>
                  </a:lnTo>
                  <a:lnTo>
                    <a:pt x="11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9" y="10"/>
                  </a:lnTo>
                  <a:lnTo>
                    <a:pt x="31" y="1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21" y="18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30" y="25"/>
                  </a:lnTo>
                  <a:lnTo>
                    <a:pt x="32" y="23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6" y="14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7" y="30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79B856C7-AD26-4C4D-9F73-750A78607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3757"/>
              <a:ext cx="28" cy="20"/>
            </a:xfrm>
            <a:custGeom>
              <a:avLst/>
              <a:gdLst>
                <a:gd name="T0" fmla="*/ 20 w 28"/>
                <a:gd name="T1" fmla="*/ 20 h 20"/>
                <a:gd name="T2" fmla="*/ 17 w 28"/>
                <a:gd name="T3" fmla="*/ 20 h 20"/>
                <a:gd name="T4" fmla="*/ 13 w 28"/>
                <a:gd name="T5" fmla="*/ 19 h 20"/>
                <a:gd name="T6" fmla="*/ 10 w 28"/>
                <a:gd name="T7" fmla="*/ 17 h 20"/>
                <a:gd name="T8" fmla="*/ 6 w 28"/>
                <a:gd name="T9" fmla="*/ 15 h 20"/>
                <a:gd name="T10" fmla="*/ 3 w 28"/>
                <a:gd name="T11" fmla="*/ 13 h 20"/>
                <a:gd name="T12" fmla="*/ 1 w 28"/>
                <a:gd name="T13" fmla="*/ 10 h 20"/>
                <a:gd name="T14" fmla="*/ 0 w 28"/>
                <a:gd name="T15" fmla="*/ 8 h 20"/>
                <a:gd name="T16" fmla="*/ 0 w 28"/>
                <a:gd name="T17" fmla="*/ 5 h 20"/>
                <a:gd name="T18" fmla="*/ 2 w 28"/>
                <a:gd name="T19" fmla="*/ 3 h 20"/>
                <a:gd name="T20" fmla="*/ 4 w 28"/>
                <a:gd name="T21" fmla="*/ 1 h 20"/>
                <a:gd name="T22" fmla="*/ 7 w 28"/>
                <a:gd name="T23" fmla="*/ 0 h 20"/>
                <a:gd name="T24" fmla="*/ 11 w 28"/>
                <a:gd name="T25" fmla="*/ 0 h 20"/>
                <a:gd name="T26" fmla="*/ 17 w 28"/>
                <a:gd name="T27" fmla="*/ 0 h 20"/>
                <a:gd name="T28" fmla="*/ 22 w 28"/>
                <a:gd name="T29" fmla="*/ 2 h 20"/>
                <a:gd name="T30" fmla="*/ 25 w 28"/>
                <a:gd name="T31" fmla="*/ 4 h 20"/>
                <a:gd name="T32" fmla="*/ 27 w 28"/>
                <a:gd name="T33" fmla="*/ 7 h 20"/>
                <a:gd name="T34" fmla="*/ 28 w 28"/>
                <a:gd name="T35" fmla="*/ 10 h 20"/>
                <a:gd name="T36" fmla="*/ 28 w 28"/>
                <a:gd name="T37" fmla="*/ 13 h 20"/>
                <a:gd name="T38" fmla="*/ 27 w 28"/>
                <a:gd name="T39" fmla="*/ 16 h 20"/>
                <a:gd name="T40" fmla="*/ 25 w 28"/>
                <a:gd name="T41" fmla="*/ 18 h 20"/>
                <a:gd name="T42" fmla="*/ 23 w 28"/>
                <a:gd name="T43" fmla="*/ 19 h 20"/>
                <a:gd name="T44" fmla="*/ 20 w 28"/>
                <a:gd name="T4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0">
                  <a:moveTo>
                    <a:pt x="20" y="20"/>
                  </a:moveTo>
                  <a:lnTo>
                    <a:pt x="17" y="20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7" y="16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9D932550-4C0B-4B93-BBC7-037ED27F3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3752"/>
              <a:ext cx="38" cy="30"/>
            </a:xfrm>
            <a:custGeom>
              <a:avLst/>
              <a:gdLst>
                <a:gd name="T0" fmla="*/ 32 w 38"/>
                <a:gd name="T1" fmla="*/ 28 h 30"/>
                <a:gd name="T2" fmla="*/ 32 w 38"/>
                <a:gd name="T3" fmla="*/ 22 h 30"/>
                <a:gd name="T4" fmla="*/ 27 w 38"/>
                <a:gd name="T5" fmla="*/ 20 h 30"/>
                <a:gd name="T6" fmla="*/ 23 w 38"/>
                <a:gd name="T7" fmla="*/ 20 h 30"/>
                <a:gd name="T8" fmla="*/ 17 w 38"/>
                <a:gd name="T9" fmla="*/ 18 h 30"/>
                <a:gd name="T10" fmla="*/ 11 w 38"/>
                <a:gd name="T11" fmla="*/ 14 h 30"/>
                <a:gd name="T12" fmla="*/ 10 w 38"/>
                <a:gd name="T13" fmla="*/ 12 h 30"/>
                <a:gd name="T14" fmla="*/ 10 w 38"/>
                <a:gd name="T15" fmla="*/ 11 h 30"/>
                <a:gd name="T16" fmla="*/ 13 w 38"/>
                <a:gd name="T17" fmla="*/ 10 h 30"/>
                <a:gd name="T18" fmla="*/ 21 w 38"/>
                <a:gd name="T19" fmla="*/ 10 h 30"/>
                <a:gd name="T20" fmla="*/ 26 w 38"/>
                <a:gd name="T21" fmla="*/ 13 h 30"/>
                <a:gd name="T22" fmla="*/ 27 w 38"/>
                <a:gd name="T23" fmla="*/ 15 h 30"/>
                <a:gd name="T24" fmla="*/ 27 w 38"/>
                <a:gd name="T25" fmla="*/ 18 h 30"/>
                <a:gd name="T26" fmla="*/ 26 w 38"/>
                <a:gd name="T27" fmla="*/ 20 h 30"/>
                <a:gd name="T28" fmla="*/ 22 w 38"/>
                <a:gd name="T29" fmla="*/ 20 h 30"/>
                <a:gd name="T30" fmla="*/ 17 w 38"/>
                <a:gd name="T31" fmla="*/ 23 h 30"/>
                <a:gd name="T32" fmla="*/ 19 w 38"/>
                <a:gd name="T33" fmla="*/ 29 h 30"/>
                <a:gd name="T34" fmla="*/ 25 w 38"/>
                <a:gd name="T35" fmla="*/ 30 h 30"/>
                <a:gd name="T36" fmla="*/ 29 w 38"/>
                <a:gd name="T37" fmla="*/ 29 h 30"/>
                <a:gd name="T38" fmla="*/ 33 w 38"/>
                <a:gd name="T39" fmla="*/ 27 h 30"/>
                <a:gd name="T40" fmla="*/ 36 w 38"/>
                <a:gd name="T41" fmla="*/ 23 h 30"/>
                <a:gd name="T42" fmla="*/ 37 w 38"/>
                <a:gd name="T43" fmla="*/ 19 h 30"/>
                <a:gd name="T44" fmla="*/ 38 w 38"/>
                <a:gd name="T45" fmla="*/ 15 h 30"/>
                <a:gd name="T46" fmla="*/ 36 w 38"/>
                <a:gd name="T47" fmla="*/ 11 h 30"/>
                <a:gd name="T48" fmla="*/ 34 w 38"/>
                <a:gd name="T49" fmla="*/ 7 h 30"/>
                <a:gd name="T50" fmla="*/ 30 w 38"/>
                <a:gd name="T51" fmla="*/ 3 h 30"/>
                <a:gd name="T52" fmla="*/ 24 w 38"/>
                <a:gd name="T53" fmla="*/ 1 h 30"/>
                <a:gd name="T54" fmla="*/ 16 w 38"/>
                <a:gd name="T55" fmla="*/ 0 h 30"/>
                <a:gd name="T56" fmla="*/ 12 w 38"/>
                <a:gd name="T57" fmla="*/ 0 h 30"/>
                <a:gd name="T58" fmla="*/ 8 w 38"/>
                <a:gd name="T59" fmla="*/ 1 h 30"/>
                <a:gd name="T60" fmla="*/ 4 w 38"/>
                <a:gd name="T61" fmla="*/ 3 h 30"/>
                <a:gd name="T62" fmla="*/ 1 w 38"/>
                <a:gd name="T63" fmla="*/ 7 h 30"/>
                <a:gd name="T64" fmla="*/ 0 w 38"/>
                <a:gd name="T65" fmla="*/ 12 h 30"/>
                <a:gd name="T66" fmla="*/ 1 w 38"/>
                <a:gd name="T67" fmla="*/ 17 h 30"/>
                <a:gd name="T68" fmla="*/ 4 w 38"/>
                <a:gd name="T69" fmla="*/ 21 h 30"/>
                <a:gd name="T70" fmla="*/ 8 w 38"/>
                <a:gd name="T71" fmla="*/ 24 h 30"/>
                <a:gd name="T72" fmla="*/ 12 w 38"/>
                <a:gd name="T73" fmla="*/ 27 h 30"/>
                <a:gd name="T74" fmla="*/ 16 w 38"/>
                <a:gd name="T75" fmla="*/ 29 h 30"/>
                <a:gd name="T76" fmla="*/ 21 w 38"/>
                <a:gd name="T77" fmla="*/ 30 h 30"/>
                <a:gd name="T78" fmla="*/ 25 w 38"/>
                <a:gd name="T79" fmla="*/ 30 h 30"/>
                <a:gd name="T80" fmla="*/ 29 w 38"/>
                <a:gd name="T8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30">
                  <a:moveTo>
                    <a:pt x="29" y="29"/>
                  </a:moveTo>
                  <a:lnTo>
                    <a:pt x="32" y="28"/>
                  </a:lnTo>
                  <a:lnTo>
                    <a:pt x="33" y="25"/>
                  </a:lnTo>
                  <a:lnTo>
                    <a:pt x="32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17" y="18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1" y="28"/>
                  </a:lnTo>
                  <a:lnTo>
                    <a:pt x="33" y="27"/>
                  </a:lnTo>
                  <a:lnTo>
                    <a:pt x="34" y="26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7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0D7065B1-7B26-4864-BF17-E99CE5CA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744"/>
              <a:ext cx="25" cy="31"/>
            </a:xfrm>
            <a:custGeom>
              <a:avLst/>
              <a:gdLst>
                <a:gd name="T0" fmla="*/ 6 w 25"/>
                <a:gd name="T1" fmla="*/ 0 h 31"/>
                <a:gd name="T2" fmla="*/ 4 w 25"/>
                <a:gd name="T3" fmla="*/ 1 h 31"/>
                <a:gd name="T4" fmla="*/ 2 w 25"/>
                <a:gd name="T5" fmla="*/ 4 h 31"/>
                <a:gd name="T6" fmla="*/ 1 w 25"/>
                <a:gd name="T7" fmla="*/ 7 h 31"/>
                <a:gd name="T8" fmla="*/ 0 w 25"/>
                <a:gd name="T9" fmla="*/ 10 h 31"/>
                <a:gd name="T10" fmla="*/ 1 w 25"/>
                <a:gd name="T11" fmla="*/ 14 h 31"/>
                <a:gd name="T12" fmla="*/ 1 w 25"/>
                <a:gd name="T13" fmla="*/ 18 h 31"/>
                <a:gd name="T14" fmla="*/ 3 w 25"/>
                <a:gd name="T15" fmla="*/ 21 h 31"/>
                <a:gd name="T16" fmla="*/ 5 w 25"/>
                <a:gd name="T17" fmla="*/ 25 h 31"/>
                <a:gd name="T18" fmla="*/ 7 w 25"/>
                <a:gd name="T19" fmla="*/ 28 h 31"/>
                <a:gd name="T20" fmla="*/ 10 w 25"/>
                <a:gd name="T21" fmla="*/ 30 h 31"/>
                <a:gd name="T22" fmla="*/ 13 w 25"/>
                <a:gd name="T23" fmla="*/ 31 h 31"/>
                <a:gd name="T24" fmla="*/ 16 w 25"/>
                <a:gd name="T25" fmla="*/ 31 h 31"/>
                <a:gd name="T26" fmla="*/ 19 w 25"/>
                <a:gd name="T27" fmla="*/ 30 h 31"/>
                <a:gd name="T28" fmla="*/ 22 w 25"/>
                <a:gd name="T29" fmla="*/ 29 h 31"/>
                <a:gd name="T30" fmla="*/ 24 w 25"/>
                <a:gd name="T31" fmla="*/ 26 h 31"/>
                <a:gd name="T32" fmla="*/ 25 w 25"/>
                <a:gd name="T33" fmla="*/ 23 h 31"/>
                <a:gd name="T34" fmla="*/ 25 w 25"/>
                <a:gd name="T35" fmla="*/ 20 h 31"/>
                <a:gd name="T36" fmla="*/ 23 w 25"/>
                <a:gd name="T37" fmla="*/ 16 h 31"/>
                <a:gd name="T38" fmla="*/ 21 w 25"/>
                <a:gd name="T39" fmla="*/ 12 h 31"/>
                <a:gd name="T40" fmla="*/ 19 w 25"/>
                <a:gd name="T41" fmla="*/ 8 h 31"/>
                <a:gd name="T42" fmla="*/ 15 w 25"/>
                <a:gd name="T43" fmla="*/ 5 h 31"/>
                <a:gd name="T44" fmla="*/ 12 w 25"/>
                <a:gd name="T45" fmla="*/ 2 h 31"/>
                <a:gd name="T46" fmla="*/ 9 w 25"/>
                <a:gd name="T47" fmla="*/ 1 h 31"/>
                <a:gd name="T48" fmla="*/ 6 w 25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31">
                  <a:moveTo>
                    <a:pt x="6" y="0"/>
                  </a:moveTo>
                  <a:lnTo>
                    <a:pt x="4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4" y="26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19" y="8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F5665C55-FCB1-428E-AFF7-F9C3778E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3739"/>
              <a:ext cx="35" cy="41"/>
            </a:xfrm>
            <a:custGeom>
              <a:avLst/>
              <a:gdLst>
                <a:gd name="T0" fmla="*/ 16 w 35"/>
                <a:gd name="T1" fmla="*/ 10 h 41"/>
                <a:gd name="T2" fmla="*/ 19 w 35"/>
                <a:gd name="T3" fmla="*/ 5 h 41"/>
                <a:gd name="T4" fmla="*/ 14 w 35"/>
                <a:gd name="T5" fmla="*/ 1 h 41"/>
                <a:gd name="T6" fmla="*/ 9 w 35"/>
                <a:gd name="T7" fmla="*/ 1 h 41"/>
                <a:gd name="T8" fmla="*/ 5 w 35"/>
                <a:gd name="T9" fmla="*/ 3 h 41"/>
                <a:gd name="T10" fmla="*/ 2 w 35"/>
                <a:gd name="T11" fmla="*/ 7 h 41"/>
                <a:gd name="T12" fmla="*/ 1 w 35"/>
                <a:gd name="T13" fmla="*/ 11 h 41"/>
                <a:gd name="T14" fmla="*/ 0 w 35"/>
                <a:gd name="T15" fmla="*/ 15 h 41"/>
                <a:gd name="T16" fmla="*/ 1 w 35"/>
                <a:gd name="T17" fmla="*/ 20 h 41"/>
                <a:gd name="T18" fmla="*/ 1 w 35"/>
                <a:gd name="T19" fmla="*/ 24 h 41"/>
                <a:gd name="T20" fmla="*/ 3 w 35"/>
                <a:gd name="T21" fmla="*/ 29 h 41"/>
                <a:gd name="T22" fmla="*/ 6 w 35"/>
                <a:gd name="T23" fmla="*/ 33 h 41"/>
                <a:gd name="T24" fmla="*/ 9 w 35"/>
                <a:gd name="T25" fmla="*/ 37 h 41"/>
                <a:gd name="T26" fmla="*/ 14 w 35"/>
                <a:gd name="T27" fmla="*/ 40 h 41"/>
                <a:gd name="T28" fmla="*/ 18 w 35"/>
                <a:gd name="T29" fmla="*/ 41 h 41"/>
                <a:gd name="T30" fmla="*/ 23 w 35"/>
                <a:gd name="T31" fmla="*/ 41 h 41"/>
                <a:gd name="T32" fmla="*/ 27 w 35"/>
                <a:gd name="T33" fmla="*/ 40 h 41"/>
                <a:gd name="T34" fmla="*/ 31 w 35"/>
                <a:gd name="T35" fmla="*/ 37 h 41"/>
                <a:gd name="T36" fmla="*/ 33 w 35"/>
                <a:gd name="T37" fmla="*/ 33 h 41"/>
                <a:gd name="T38" fmla="*/ 35 w 35"/>
                <a:gd name="T39" fmla="*/ 28 h 41"/>
                <a:gd name="T40" fmla="*/ 34 w 35"/>
                <a:gd name="T41" fmla="*/ 23 h 41"/>
                <a:gd name="T42" fmla="*/ 33 w 35"/>
                <a:gd name="T43" fmla="*/ 18 h 41"/>
                <a:gd name="T44" fmla="*/ 30 w 35"/>
                <a:gd name="T45" fmla="*/ 14 h 41"/>
                <a:gd name="T46" fmla="*/ 27 w 35"/>
                <a:gd name="T47" fmla="*/ 9 h 41"/>
                <a:gd name="T48" fmla="*/ 23 w 35"/>
                <a:gd name="T49" fmla="*/ 6 h 41"/>
                <a:gd name="T50" fmla="*/ 19 w 35"/>
                <a:gd name="T51" fmla="*/ 3 h 41"/>
                <a:gd name="T52" fmla="*/ 14 w 35"/>
                <a:gd name="T53" fmla="*/ 1 h 41"/>
                <a:gd name="T54" fmla="*/ 9 w 35"/>
                <a:gd name="T55" fmla="*/ 1 h 41"/>
                <a:gd name="T56" fmla="*/ 4 w 35"/>
                <a:gd name="T57" fmla="*/ 4 h 41"/>
                <a:gd name="T58" fmla="*/ 5 w 35"/>
                <a:gd name="T59" fmla="*/ 10 h 41"/>
                <a:gd name="T60" fmla="*/ 11 w 35"/>
                <a:gd name="T61" fmla="*/ 11 h 41"/>
                <a:gd name="T62" fmla="*/ 12 w 35"/>
                <a:gd name="T63" fmla="*/ 11 h 41"/>
                <a:gd name="T64" fmla="*/ 17 w 35"/>
                <a:gd name="T65" fmla="*/ 13 h 41"/>
                <a:gd name="T66" fmla="*/ 22 w 35"/>
                <a:gd name="T67" fmla="*/ 19 h 41"/>
                <a:gd name="T68" fmla="*/ 25 w 35"/>
                <a:gd name="T69" fmla="*/ 25 h 41"/>
                <a:gd name="T70" fmla="*/ 24 w 35"/>
                <a:gd name="T71" fmla="*/ 29 h 41"/>
                <a:gd name="T72" fmla="*/ 22 w 35"/>
                <a:gd name="T73" fmla="*/ 31 h 41"/>
                <a:gd name="T74" fmla="*/ 19 w 35"/>
                <a:gd name="T75" fmla="*/ 31 h 41"/>
                <a:gd name="T76" fmla="*/ 16 w 35"/>
                <a:gd name="T77" fmla="*/ 29 h 41"/>
                <a:gd name="T78" fmla="*/ 12 w 35"/>
                <a:gd name="T79" fmla="*/ 24 h 41"/>
                <a:gd name="T80" fmla="*/ 10 w 35"/>
                <a:gd name="T81" fmla="*/ 18 h 41"/>
                <a:gd name="T82" fmla="*/ 11 w 35"/>
                <a:gd name="T83" fmla="*/ 13 h 41"/>
                <a:gd name="T84" fmla="*/ 12 w 35"/>
                <a:gd name="T85" fmla="*/ 11 h 41"/>
                <a:gd name="T86" fmla="*/ 13 w 35"/>
                <a:gd name="T8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41">
                  <a:moveTo>
                    <a:pt x="13" y="11"/>
                  </a:moveTo>
                  <a:lnTo>
                    <a:pt x="16" y="10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12" y="39"/>
                  </a:lnTo>
                  <a:lnTo>
                    <a:pt x="14" y="40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6" y="40"/>
                  </a:lnTo>
                  <a:lnTo>
                    <a:pt x="27" y="40"/>
                  </a:lnTo>
                  <a:lnTo>
                    <a:pt x="29" y="38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4" y="30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4" y="23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2" y="19"/>
                  </a:lnTo>
                  <a:lnTo>
                    <a:pt x="24" y="23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0"/>
                  </a:lnTo>
                  <a:lnTo>
                    <a:pt x="16" y="29"/>
                  </a:lnTo>
                  <a:lnTo>
                    <a:pt x="14" y="27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02302E12-174A-458E-BD86-FD1C729C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3660"/>
              <a:ext cx="23" cy="31"/>
            </a:xfrm>
            <a:custGeom>
              <a:avLst/>
              <a:gdLst>
                <a:gd name="T0" fmla="*/ 3 w 23"/>
                <a:gd name="T1" fmla="*/ 30 h 31"/>
                <a:gd name="T2" fmla="*/ 1 w 23"/>
                <a:gd name="T3" fmla="*/ 28 h 31"/>
                <a:gd name="T4" fmla="*/ 0 w 23"/>
                <a:gd name="T5" fmla="*/ 25 h 31"/>
                <a:gd name="T6" fmla="*/ 0 w 23"/>
                <a:gd name="T7" fmla="*/ 21 h 31"/>
                <a:gd name="T8" fmla="*/ 1 w 23"/>
                <a:gd name="T9" fmla="*/ 16 h 31"/>
                <a:gd name="T10" fmla="*/ 2 w 23"/>
                <a:gd name="T11" fmla="*/ 11 h 31"/>
                <a:gd name="T12" fmla="*/ 4 w 23"/>
                <a:gd name="T13" fmla="*/ 7 h 31"/>
                <a:gd name="T14" fmla="*/ 7 w 23"/>
                <a:gd name="T15" fmla="*/ 3 h 31"/>
                <a:gd name="T16" fmla="*/ 9 w 23"/>
                <a:gd name="T17" fmla="*/ 2 h 31"/>
                <a:gd name="T18" fmla="*/ 10 w 23"/>
                <a:gd name="T19" fmla="*/ 1 h 31"/>
                <a:gd name="T20" fmla="*/ 13 w 23"/>
                <a:gd name="T21" fmla="*/ 0 h 31"/>
                <a:gd name="T22" fmla="*/ 16 w 23"/>
                <a:gd name="T23" fmla="*/ 1 h 31"/>
                <a:gd name="T24" fmla="*/ 18 w 23"/>
                <a:gd name="T25" fmla="*/ 2 h 31"/>
                <a:gd name="T26" fmla="*/ 20 w 23"/>
                <a:gd name="T27" fmla="*/ 4 h 31"/>
                <a:gd name="T28" fmla="*/ 22 w 23"/>
                <a:gd name="T29" fmla="*/ 6 h 31"/>
                <a:gd name="T30" fmla="*/ 23 w 23"/>
                <a:gd name="T31" fmla="*/ 8 h 31"/>
                <a:gd name="T32" fmla="*/ 23 w 23"/>
                <a:gd name="T33" fmla="*/ 14 h 31"/>
                <a:gd name="T34" fmla="*/ 22 w 23"/>
                <a:gd name="T35" fmla="*/ 17 h 31"/>
                <a:gd name="T36" fmla="*/ 21 w 23"/>
                <a:gd name="T37" fmla="*/ 20 h 31"/>
                <a:gd name="T38" fmla="*/ 15 w 23"/>
                <a:gd name="T39" fmla="*/ 26 h 31"/>
                <a:gd name="T40" fmla="*/ 12 w 23"/>
                <a:gd name="T41" fmla="*/ 28 h 31"/>
                <a:gd name="T42" fmla="*/ 9 w 23"/>
                <a:gd name="T43" fmla="*/ 30 h 31"/>
                <a:gd name="T44" fmla="*/ 5 w 23"/>
                <a:gd name="T45" fmla="*/ 31 h 31"/>
                <a:gd name="T46" fmla="*/ 3 w 23"/>
                <a:gd name="T4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31">
                  <a:moveTo>
                    <a:pt x="3" y="30"/>
                  </a:moveTo>
                  <a:lnTo>
                    <a:pt x="1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3" y="14"/>
                  </a:lnTo>
                  <a:lnTo>
                    <a:pt x="22" y="17"/>
                  </a:lnTo>
                  <a:lnTo>
                    <a:pt x="21" y="20"/>
                  </a:lnTo>
                  <a:lnTo>
                    <a:pt x="15" y="26"/>
                  </a:lnTo>
                  <a:lnTo>
                    <a:pt x="12" y="28"/>
                  </a:lnTo>
                  <a:lnTo>
                    <a:pt x="9" y="30"/>
                  </a:lnTo>
                  <a:lnTo>
                    <a:pt x="5" y="31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EF645157-85D8-45E3-8BFC-CAC296E89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3655"/>
              <a:ext cx="35" cy="41"/>
            </a:xfrm>
            <a:custGeom>
              <a:avLst/>
              <a:gdLst>
                <a:gd name="T0" fmla="*/ 14 w 35"/>
                <a:gd name="T1" fmla="*/ 40 h 41"/>
                <a:gd name="T2" fmla="*/ 16 w 35"/>
                <a:gd name="T3" fmla="*/ 35 h 41"/>
                <a:gd name="T4" fmla="*/ 12 w 35"/>
                <a:gd name="T5" fmla="*/ 31 h 41"/>
                <a:gd name="T6" fmla="*/ 11 w 35"/>
                <a:gd name="T7" fmla="*/ 31 h 41"/>
                <a:gd name="T8" fmla="*/ 11 w 35"/>
                <a:gd name="T9" fmla="*/ 26 h 41"/>
                <a:gd name="T10" fmla="*/ 13 w 35"/>
                <a:gd name="T11" fmla="*/ 18 h 41"/>
                <a:gd name="T12" fmla="*/ 17 w 35"/>
                <a:gd name="T13" fmla="*/ 12 h 41"/>
                <a:gd name="T14" fmla="*/ 18 w 35"/>
                <a:gd name="T15" fmla="*/ 11 h 41"/>
                <a:gd name="T16" fmla="*/ 21 w 35"/>
                <a:gd name="T17" fmla="*/ 11 h 41"/>
                <a:gd name="T18" fmla="*/ 23 w 35"/>
                <a:gd name="T19" fmla="*/ 12 h 41"/>
                <a:gd name="T20" fmla="*/ 24 w 35"/>
                <a:gd name="T21" fmla="*/ 15 h 41"/>
                <a:gd name="T22" fmla="*/ 24 w 35"/>
                <a:gd name="T23" fmla="*/ 20 h 41"/>
                <a:gd name="T24" fmla="*/ 18 w 35"/>
                <a:gd name="T25" fmla="*/ 27 h 41"/>
                <a:gd name="T26" fmla="*/ 13 w 35"/>
                <a:gd name="T27" fmla="*/ 30 h 41"/>
                <a:gd name="T28" fmla="*/ 11 w 35"/>
                <a:gd name="T29" fmla="*/ 30 h 41"/>
                <a:gd name="T30" fmla="*/ 7 w 35"/>
                <a:gd name="T31" fmla="*/ 28 h 41"/>
                <a:gd name="T32" fmla="*/ 2 w 35"/>
                <a:gd name="T33" fmla="*/ 31 h 41"/>
                <a:gd name="T34" fmla="*/ 3 w 35"/>
                <a:gd name="T35" fmla="*/ 37 h 41"/>
                <a:gd name="T36" fmla="*/ 8 w 35"/>
                <a:gd name="T37" fmla="*/ 40 h 41"/>
                <a:gd name="T38" fmla="*/ 13 w 35"/>
                <a:gd name="T39" fmla="*/ 41 h 41"/>
                <a:gd name="T40" fmla="*/ 17 w 35"/>
                <a:gd name="T41" fmla="*/ 39 h 41"/>
                <a:gd name="T42" fmla="*/ 21 w 35"/>
                <a:gd name="T43" fmla="*/ 37 h 41"/>
                <a:gd name="T44" fmla="*/ 25 w 35"/>
                <a:gd name="T45" fmla="*/ 34 h 41"/>
                <a:gd name="T46" fmla="*/ 31 w 35"/>
                <a:gd name="T47" fmla="*/ 28 h 41"/>
                <a:gd name="T48" fmla="*/ 33 w 35"/>
                <a:gd name="T49" fmla="*/ 24 h 41"/>
                <a:gd name="T50" fmla="*/ 35 w 35"/>
                <a:gd name="T51" fmla="*/ 19 h 41"/>
                <a:gd name="T52" fmla="*/ 34 w 35"/>
                <a:gd name="T53" fmla="*/ 12 h 41"/>
                <a:gd name="T54" fmla="*/ 32 w 35"/>
                <a:gd name="T55" fmla="*/ 8 h 41"/>
                <a:gd name="T56" fmla="*/ 30 w 35"/>
                <a:gd name="T57" fmla="*/ 5 h 41"/>
                <a:gd name="T58" fmla="*/ 26 w 35"/>
                <a:gd name="T59" fmla="*/ 2 h 41"/>
                <a:gd name="T60" fmla="*/ 23 w 35"/>
                <a:gd name="T61" fmla="*/ 1 h 41"/>
                <a:gd name="T62" fmla="*/ 18 w 35"/>
                <a:gd name="T63" fmla="*/ 0 h 41"/>
                <a:gd name="T64" fmla="*/ 14 w 35"/>
                <a:gd name="T65" fmla="*/ 2 h 41"/>
                <a:gd name="T66" fmla="*/ 12 w 35"/>
                <a:gd name="T67" fmla="*/ 3 h 41"/>
                <a:gd name="T68" fmla="*/ 9 w 35"/>
                <a:gd name="T69" fmla="*/ 5 h 41"/>
                <a:gd name="T70" fmla="*/ 6 w 35"/>
                <a:gd name="T71" fmla="*/ 10 h 41"/>
                <a:gd name="T72" fmla="*/ 4 w 35"/>
                <a:gd name="T73" fmla="*/ 15 h 41"/>
                <a:gd name="T74" fmla="*/ 2 w 35"/>
                <a:gd name="T75" fmla="*/ 20 h 41"/>
                <a:gd name="T76" fmla="*/ 1 w 35"/>
                <a:gd name="T77" fmla="*/ 26 h 41"/>
                <a:gd name="T78" fmla="*/ 1 w 35"/>
                <a:gd name="T79" fmla="*/ 32 h 41"/>
                <a:gd name="T80" fmla="*/ 3 w 35"/>
                <a:gd name="T81" fmla="*/ 37 h 41"/>
                <a:gd name="T82" fmla="*/ 8 w 35"/>
                <a:gd name="T83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41">
                  <a:moveTo>
                    <a:pt x="11" y="41"/>
                  </a:moveTo>
                  <a:lnTo>
                    <a:pt x="14" y="40"/>
                  </a:lnTo>
                  <a:lnTo>
                    <a:pt x="16" y="38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5" y="29"/>
                  </a:lnTo>
                  <a:lnTo>
                    <a:pt x="13" y="30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4" y="29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6" y="40"/>
                  </a:lnTo>
                  <a:lnTo>
                    <a:pt x="17" y="39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5" y="34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5" y="19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2FEF791D-87CE-453D-AB40-D5B1768DE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3578"/>
              <a:ext cx="32" cy="17"/>
            </a:xfrm>
            <a:custGeom>
              <a:avLst/>
              <a:gdLst>
                <a:gd name="T0" fmla="*/ 32 w 32"/>
                <a:gd name="T1" fmla="*/ 16 h 17"/>
                <a:gd name="T2" fmla="*/ 22 w 32"/>
                <a:gd name="T3" fmla="*/ 17 h 17"/>
                <a:gd name="T4" fmla="*/ 17 w 32"/>
                <a:gd name="T5" fmla="*/ 17 h 17"/>
                <a:gd name="T6" fmla="*/ 12 w 32"/>
                <a:gd name="T7" fmla="*/ 17 h 17"/>
                <a:gd name="T8" fmla="*/ 8 w 32"/>
                <a:gd name="T9" fmla="*/ 15 h 17"/>
                <a:gd name="T10" fmla="*/ 4 w 32"/>
                <a:gd name="T11" fmla="*/ 14 h 17"/>
                <a:gd name="T12" fmla="*/ 1 w 32"/>
                <a:gd name="T13" fmla="*/ 12 h 17"/>
                <a:gd name="T14" fmla="*/ 0 w 32"/>
                <a:gd name="T15" fmla="*/ 9 h 17"/>
                <a:gd name="T16" fmla="*/ 0 w 32"/>
                <a:gd name="T17" fmla="*/ 7 h 17"/>
                <a:gd name="T18" fmla="*/ 1 w 32"/>
                <a:gd name="T19" fmla="*/ 5 h 17"/>
                <a:gd name="T20" fmla="*/ 3 w 32"/>
                <a:gd name="T21" fmla="*/ 3 h 17"/>
                <a:gd name="T22" fmla="*/ 6 w 32"/>
                <a:gd name="T23" fmla="*/ 1 h 17"/>
                <a:gd name="T24" fmla="*/ 9 w 32"/>
                <a:gd name="T25" fmla="*/ 1 h 17"/>
                <a:gd name="T26" fmla="*/ 13 w 32"/>
                <a:gd name="T27" fmla="*/ 0 h 17"/>
                <a:gd name="T28" fmla="*/ 16 w 32"/>
                <a:gd name="T29" fmla="*/ 0 h 17"/>
                <a:gd name="T30" fmla="*/ 19 w 32"/>
                <a:gd name="T31" fmla="*/ 1 h 17"/>
                <a:gd name="T32" fmla="*/ 24 w 32"/>
                <a:gd name="T33" fmla="*/ 3 h 17"/>
                <a:gd name="T34" fmla="*/ 28 w 32"/>
                <a:gd name="T35" fmla="*/ 7 h 17"/>
                <a:gd name="T36" fmla="*/ 31 w 32"/>
                <a:gd name="T37" fmla="*/ 12 h 17"/>
                <a:gd name="T38" fmla="*/ 32 w 32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17">
                  <a:moveTo>
                    <a:pt x="32" y="16"/>
                  </a:moveTo>
                  <a:lnTo>
                    <a:pt x="22" y="17"/>
                  </a:lnTo>
                  <a:lnTo>
                    <a:pt x="17" y="17"/>
                  </a:lnTo>
                  <a:lnTo>
                    <a:pt x="12" y="17"/>
                  </a:lnTo>
                  <a:lnTo>
                    <a:pt x="8" y="15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4" y="3"/>
                  </a:lnTo>
                  <a:lnTo>
                    <a:pt x="28" y="7"/>
                  </a:lnTo>
                  <a:lnTo>
                    <a:pt x="31" y="12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D8CF6C77-0A72-4652-85D0-B42E86D35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3573"/>
              <a:ext cx="42" cy="28"/>
            </a:xfrm>
            <a:custGeom>
              <a:avLst/>
              <a:gdLst>
                <a:gd name="T0" fmla="*/ 39 w 42"/>
                <a:gd name="T1" fmla="*/ 13 h 28"/>
                <a:gd name="T2" fmla="*/ 33 w 42"/>
                <a:gd name="T3" fmla="*/ 13 h 28"/>
                <a:gd name="T4" fmla="*/ 31 w 42"/>
                <a:gd name="T5" fmla="*/ 19 h 28"/>
                <a:gd name="T6" fmla="*/ 38 w 42"/>
                <a:gd name="T7" fmla="*/ 26 h 28"/>
                <a:gd name="T8" fmla="*/ 27 w 42"/>
                <a:gd name="T9" fmla="*/ 17 h 28"/>
                <a:gd name="T10" fmla="*/ 18 w 42"/>
                <a:gd name="T11" fmla="*/ 17 h 28"/>
                <a:gd name="T12" fmla="*/ 11 w 42"/>
                <a:gd name="T13" fmla="*/ 14 h 28"/>
                <a:gd name="T14" fmla="*/ 10 w 42"/>
                <a:gd name="T15" fmla="*/ 13 h 28"/>
                <a:gd name="T16" fmla="*/ 10 w 42"/>
                <a:gd name="T17" fmla="*/ 13 h 28"/>
                <a:gd name="T18" fmla="*/ 12 w 42"/>
                <a:gd name="T19" fmla="*/ 11 h 28"/>
                <a:gd name="T20" fmla="*/ 18 w 42"/>
                <a:gd name="T21" fmla="*/ 10 h 28"/>
                <a:gd name="T22" fmla="*/ 22 w 42"/>
                <a:gd name="T23" fmla="*/ 11 h 28"/>
                <a:gd name="T24" fmla="*/ 29 w 42"/>
                <a:gd name="T25" fmla="*/ 16 h 28"/>
                <a:gd name="T26" fmla="*/ 33 w 42"/>
                <a:gd name="T27" fmla="*/ 23 h 28"/>
                <a:gd name="T28" fmla="*/ 37 w 42"/>
                <a:gd name="T29" fmla="*/ 16 h 28"/>
                <a:gd name="T30" fmla="*/ 24 w 42"/>
                <a:gd name="T31" fmla="*/ 19 h 28"/>
                <a:gd name="T32" fmla="*/ 22 w 42"/>
                <a:gd name="T33" fmla="*/ 24 h 28"/>
                <a:gd name="T34" fmla="*/ 27 w 42"/>
                <a:gd name="T35" fmla="*/ 27 h 28"/>
                <a:gd name="T36" fmla="*/ 42 w 42"/>
                <a:gd name="T37" fmla="*/ 20 h 28"/>
                <a:gd name="T38" fmla="*/ 40 w 42"/>
                <a:gd name="T39" fmla="*/ 14 h 28"/>
                <a:gd name="T40" fmla="*/ 36 w 42"/>
                <a:gd name="T41" fmla="*/ 9 h 28"/>
                <a:gd name="T42" fmla="*/ 31 w 42"/>
                <a:gd name="T43" fmla="*/ 4 h 28"/>
                <a:gd name="T44" fmla="*/ 25 w 42"/>
                <a:gd name="T45" fmla="*/ 1 h 28"/>
                <a:gd name="T46" fmla="*/ 21 w 42"/>
                <a:gd name="T47" fmla="*/ 0 h 28"/>
                <a:gd name="T48" fmla="*/ 17 w 42"/>
                <a:gd name="T49" fmla="*/ 0 h 28"/>
                <a:gd name="T50" fmla="*/ 13 w 42"/>
                <a:gd name="T51" fmla="*/ 1 h 28"/>
                <a:gd name="T52" fmla="*/ 9 w 42"/>
                <a:gd name="T53" fmla="*/ 2 h 28"/>
                <a:gd name="T54" fmla="*/ 5 w 42"/>
                <a:gd name="T55" fmla="*/ 4 h 28"/>
                <a:gd name="T56" fmla="*/ 1 w 42"/>
                <a:gd name="T57" fmla="*/ 7 h 28"/>
                <a:gd name="T58" fmla="*/ 0 w 42"/>
                <a:gd name="T59" fmla="*/ 12 h 28"/>
                <a:gd name="T60" fmla="*/ 0 w 42"/>
                <a:gd name="T61" fmla="*/ 17 h 28"/>
                <a:gd name="T62" fmla="*/ 3 w 42"/>
                <a:gd name="T63" fmla="*/ 21 h 28"/>
                <a:gd name="T64" fmla="*/ 7 w 42"/>
                <a:gd name="T65" fmla="*/ 23 h 28"/>
                <a:gd name="T66" fmla="*/ 11 w 42"/>
                <a:gd name="T67" fmla="*/ 25 h 28"/>
                <a:gd name="T68" fmla="*/ 16 w 42"/>
                <a:gd name="T69" fmla="*/ 26 h 28"/>
                <a:gd name="T70" fmla="*/ 22 w 42"/>
                <a:gd name="T71" fmla="*/ 27 h 28"/>
                <a:gd name="T72" fmla="*/ 27 w 42"/>
                <a:gd name="T73" fmla="*/ 27 h 28"/>
                <a:gd name="T74" fmla="*/ 41 w 42"/>
                <a:gd name="T75" fmla="*/ 25 h 28"/>
                <a:gd name="T76" fmla="*/ 42 w 42"/>
                <a:gd name="T7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28">
                  <a:moveTo>
                    <a:pt x="41" y="15"/>
                  </a:moveTo>
                  <a:lnTo>
                    <a:pt x="39" y="13"/>
                  </a:lnTo>
                  <a:lnTo>
                    <a:pt x="36" y="12"/>
                  </a:lnTo>
                  <a:lnTo>
                    <a:pt x="33" y="13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3" y="23"/>
                  </a:lnTo>
                  <a:lnTo>
                    <a:pt x="38" y="26"/>
                  </a:lnTo>
                  <a:lnTo>
                    <a:pt x="37" y="16"/>
                  </a:lnTo>
                  <a:lnTo>
                    <a:pt x="27" y="17"/>
                  </a:lnTo>
                  <a:lnTo>
                    <a:pt x="22" y="17"/>
                  </a:lnTo>
                  <a:lnTo>
                    <a:pt x="18" y="17"/>
                  </a:lnTo>
                  <a:lnTo>
                    <a:pt x="14" y="15"/>
                  </a:lnTo>
                  <a:lnTo>
                    <a:pt x="11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11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1" y="19"/>
                  </a:lnTo>
                  <a:lnTo>
                    <a:pt x="33" y="23"/>
                  </a:lnTo>
                  <a:lnTo>
                    <a:pt x="38" y="26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4" y="27"/>
                  </a:lnTo>
                  <a:lnTo>
                    <a:pt x="27" y="27"/>
                  </a:lnTo>
                  <a:lnTo>
                    <a:pt x="38" y="26"/>
                  </a:lnTo>
                  <a:lnTo>
                    <a:pt x="42" y="20"/>
                  </a:lnTo>
                  <a:lnTo>
                    <a:pt x="41" y="15"/>
                  </a:lnTo>
                  <a:lnTo>
                    <a:pt x="40" y="14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38" y="26"/>
                  </a:lnTo>
                  <a:lnTo>
                    <a:pt x="41" y="25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2329D8D5-47A3-4B4A-9B96-FFBF5539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3551"/>
              <a:ext cx="24" cy="28"/>
            </a:xfrm>
            <a:custGeom>
              <a:avLst/>
              <a:gdLst>
                <a:gd name="T0" fmla="*/ 1 w 24"/>
                <a:gd name="T1" fmla="*/ 28 h 28"/>
                <a:gd name="T2" fmla="*/ 0 w 24"/>
                <a:gd name="T3" fmla="*/ 23 h 28"/>
                <a:gd name="T4" fmla="*/ 0 w 24"/>
                <a:gd name="T5" fmla="*/ 18 h 28"/>
                <a:gd name="T6" fmla="*/ 1 w 24"/>
                <a:gd name="T7" fmla="*/ 13 h 28"/>
                <a:gd name="T8" fmla="*/ 3 w 24"/>
                <a:gd name="T9" fmla="*/ 9 h 28"/>
                <a:gd name="T10" fmla="*/ 6 w 24"/>
                <a:gd name="T11" fmla="*/ 5 h 28"/>
                <a:gd name="T12" fmla="*/ 10 w 24"/>
                <a:gd name="T13" fmla="*/ 2 h 28"/>
                <a:gd name="T14" fmla="*/ 14 w 24"/>
                <a:gd name="T15" fmla="*/ 0 h 28"/>
                <a:gd name="T16" fmla="*/ 19 w 24"/>
                <a:gd name="T17" fmla="*/ 0 h 28"/>
                <a:gd name="T18" fmla="*/ 21 w 24"/>
                <a:gd name="T19" fmla="*/ 1 h 28"/>
                <a:gd name="T20" fmla="*/ 22 w 24"/>
                <a:gd name="T21" fmla="*/ 3 h 28"/>
                <a:gd name="T22" fmla="*/ 24 w 24"/>
                <a:gd name="T23" fmla="*/ 8 h 28"/>
                <a:gd name="T24" fmla="*/ 24 w 24"/>
                <a:gd name="T25" fmla="*/ 14 h 28"/>
                <a:gd name="T26" fmla="*/ 23 w 24"/>
                <a:gd name="T27" fmla="*/ 19 h 28"/>
                <a:gd name="T28" fmla="*/ 19 w 24"/>
                <a:gd name="T29" fmla="*/ 22 h 28"/>
                <a:gd name="T30" fmla="*/ 14 w 24"/>
                <a:gd name="T31" fmla="*/ 25 h 28"/>
                <a:gd name="T32" fmla="*/ 8 w 24"/>
                <a:gd name="T33" fmla="*/ 27 h 28"/>
                <a:gd name="T34" fmla="*/ 1 w 24"/>
                <a:gd name="T3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8">
                  <a:moveTo>
                    <a:pt x="1" y="28"/>
                  </a:moveTo>
                  <a:lnTo>
                    <a:pt x="0" y="23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3" y="19"/>
                  </a:lnTo>
                  <a:lnTo>
                    <a:pt x="19" y="22"/>
                  </a:lnTo>
                  <a:lnTo>
                    <a:pt x="14" y="25"/>
                  </a:lnTo>
                  <a:lnTo>
                    <a:pt x="8" y="27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7C86F14B-211D-4B35-A3D0-E4FCDEA35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3546"/>
              <a:ext cx="35" cy="38"/>
            </a:xfrm>
            <a:custGeom>
              <a:avLst/>
              <a:gdLst>
                <a:gd name="T0" fmla="*/ 16 w 35"/>
                <a:gd name="T1" fmla="*/ 36 h 38"/>
                <a:gd name="T2" fmla="*/ 17 w 35"/>
                <a:gd name="T3" fmla="*/ 30 h 38"/>
                <a:gd name="T4" fmla="*/ 12 w 35"/>
                <a:gd name="T5" fmla="*/ 27 h 38"/>
                <a:gd name="T6" fmla="*/ 10 w 35"/>
                <a:gd name="T7" fmla="*/ 27 h 38"/>
                <a:gd name="T8" fmla="*/ 11 w 35"/>
                <a:gd name="T9" fmla="*/ 19 h 38"/>
                <a:gd name="T10" fmla="*/ 14 w 35"/>
                <a:gd name="T11" fmla="*/ 13 h 38"/>
                <a:gd name="T12" fmla="*/ 20 w 35"/>
                <a:gd name="T13" fmla="*/ 10 h 38"/>
                <a:gd name="T14" fmla="*/ 23 w 35"/>
                <a:gd name="T15" fmla="*/ 10 h 38"/>
                <a:gd name="T16" fmla="*/ 24 w 35"/>
                <a:gd name="T17" fmla="*/ 14 h 38"/>
                <a:gd name="T18" fmla="*/ 23 w 35"/>
                <a:gd name="T19" fmla="*/ 21 h 38"/>
                <a:gd name="T20" fmla="*/ 17 w 35"/>
                <a:gd name="T21" fmla="*/ 26 h 38"/>
                <a:gd name="T22" fmla="*/ 10 w 35"/>
                <a:gd name="T23" fmla="*/ 27 h 38"/>
                <a:gd name="T24" fmla="*/ 8 w 35"/>
                <a:gd name="T25" fmla="*/ 24 h 38"/>
                <a:gd name="T26" fmla="*/ 2 w 35"/>
                <a:gd name="T27" fmla="*/ 24 h 38"/>
                <a:gd name="T28" fmla="*/ 0 w 35"/>
                <a:gd name="T29" fmla="*/ 29 h 38"/>
                <a:gd name="T30" fmla="*/ 6 w 35"/>
                <a:gd name="T31" fmla="*/ 38 h 38"/>
                <a:gd name="T32" fmla="*/ 14 w 35"/>
                <a:gd name="T33" fmla="*/ 37 h 38"/>
                <a:gd name="T34" fmla="*/ 21 w 35"/>
                <a:gd name="T35" fmla="*/ 35 h 38"/>
                <a:gd name="T36" fmla="*/ 28 w 35"/>
                <a:gd name="T37" fmla="*/ 31 h 38"/>
                <a:gd name="T38" fmla="*/ 32 w 35"/>
                <a:gd name="T39" fmla="*/ 25 h 38"/>
                <a:gd name="T40" fmla="*/ 35 w 35"/>
                <a:gd name="T41" fmla="*/ 19 h 38"/>
                <a:gd name="T42" fmla="*/ 34 w 35"/>
                <a:gd name="T43" fmla="*/ 11 h 38"/>
                <a:gd name="T44" fmla="*/ 31 w 35"/>
                <a:gd name="T45" fmla="*/ 4 h 38"/>
                <a:gd name="T46" fmla="*/ 28 w 35"/>
                <a:gd name="T47" fmla="*/ 2 h 38"/>
                <a:gd name="T48" fmla="*/ 24 w 35"/>
                <a:gd name="T49" fmla="*/ 0 h 38"/>
                <a:gd name="T50" fmla="*/ 18 w 35"/>
                <a:gd name="T51" fmla="*/ 0 h 38"/>
                <a:gd name="T52" fmla="*/ 12 w 35"/>
                <a:gd name="T53" fmla="*/ 3 h 38"/>
                <a:gd name="T54" fmla="*/ 7 w 35"/>
                <a:gd name="T55" fmla="*/ 7 h 38"/>
                <a:gd name="T56" fmla="*/ 3 w 35"/>
                <a:gd name="T57" fmla="*/ 12 h 38"/>
                <a:gd name="T58" fmla="*/ 1 w 35"/>
                <a:gd name="T59" fmla="*/ 17 h 38"/>
                <a:gd name="T60" fmla="*/ 0 w 35"/>
                <a:gd name="T61" fmla="*/ 22 h 38"/>
                <a:gd name="T62" fmla="*/ 0 w 35"/>
                <a:gd name="T63" fmla="*/ 29 h 38"/>
                <a:gd name="T64" fmla="*/ 3 w 35"/>
                <a:gd name="T65" fmla="*/ 37 h 38"/>
                <a:gd name="T66" fmla="*/ 13 w 35"/>
                <a:gd name="T6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8">
                  <a:moveTo>
                    <a:pt x="13" y="37"/>
                  </a:moveTo>
                  <a:lnTo>
                    <a:pt x="16" y="36"/>
                  </a:lnTo>
                  <a:lnTo>
                    <a:pt x="18" y="33"/>
                  </a:lnTo>
                  <a:lnTo>
                    <a:pt x="17" y="30"/>
                  </a:lnTo>
                  <a:lnTo>
                    <a:pt x="16" y="28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6" y="38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20" y="35"/>
                  </a:lnTo>
                  <a:lnTo>
                    <a:pt x="21" y="35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0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4" y="11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6" y="38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A584543A-9C32-4D46-8EC8-AFAD8AE7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641"/>
              <a:ext cx="28" cy="21"/>
            </a:xfrm>
            <a:custGeom>
              <a:avLst/>
              <a:gdLst>
                <a:gd name="T0" fmla="*/ 1 w 28"/>
                <a:gd name="T1" fmla="*/ 18 h 21"/>
                <a:gd name="T2" fmla="*/ 0 w 28"/>
                <a:gd name="T3" fmla="*/ 15 h 21"/>
                <a:gd name="T4" fmla="*/ 0 w 28"/>
                <a:gd name="T5" fmla="*/ 12 h 21"/>
                <a:gd name="T6" fmla="*/ 2 w 28"/>
                <a:gd name="T7" fmla="*/ 10 h 21"/>
                <a:gd name="T8" fmla="*/ 5 w 28"/>
                <a:gd name="T9" fmla="*/ 7 h 21"/>
                <a:gd name="T10" fmla="*/ 8 w 28"/>
                <a:gd name="T11" fmla="*/ 4 h 21"/>
                <a:gd name="T12" fmla="*/ 11 w 28"/>
                <a:gd name="T13" fmla="*/ 2 h 21"/>
                <a:gd name="T14" fmla="*/ 15 w 28"/>
                <a:gd name="T15" fmla="*/ 1 h 21"/>
                <a:gd name="T16" fmla="*/ 19 w 28"/>
                <a:gd name="T17" fmla="*/ 0 h 21"/>
                <a:gd name="T18" fmla="*/ 22 w 28"/>
                <a:gd name="T19" fmla="*/ 1 h 21"/>
                <a:gd name="T20" fmla="*/ 24 w 28"/>
                <a:gd name="T21" fmla="*/ 2 h 21"/>
                <a:gd name="T22" fmla="*/ 26 w 28"/>
                <a:gd name="T23" fmla="*/ 3 h 21"/>
                <a:gd name="T24" fmla="*/ 27 w 28"/>
                <a:gd name="T25" fmla="*/ 5 h 21"/>
                <a:gd name="T26" fmla="*/ 28 w 28"/>
                <a:gd name="T27" fmla="*/ 10 h 21"/>
                <a:gd name="T28" fmla="*/ 26 w 28"/>
                <a:gd name="T29" fmla="*/ 14 h 21"/>
                <a:gd name="T30" fmla="*/ 24 w 28"/>
                <a:gd name="T31" fmla="*/ 16 h 21"/>
                <a:gd name="T32" fmla="*/ 21 w 28"/>
                <a:gd name="T33" fmla="*/ 18 h 21"/>
                <a:gd name="T34" fmla="*/ 18 w 28"/>
                <a:gd name="T35" fmla="*/ 20 h 21"/>
                <a:gd name="T36" fmla="*/ 14 w 28"/>
                <a:gd name="T37" fmla="*/ 20 h 21"/>
                <a:gd name="T38" fmla="*/ 10 w 28"/>
                <a:gd name="T39" fmla="*/ 21 h 21"/>
                <a:gd name="T40" fmla="*/ 6 w 28"/>
                <a:gd name="T41" fmla="*/ 21 h 21"/>
                <a:gd name="T42" fmla="*/ 3 w 28"/>
                <a:gd name="T43" fmla="*/ 20 h 21"/>
                <a:gd name="T44" fmla="*/ 1 w 28"/>
                <a:gd name="T4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1">
                  <a:moveTo>
                    <a:pt x="1" y="18"/>
                  </a:move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BD0ADE1E-7447-4112-98E3-09A249061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3636"/>
              <a:ext cx="37" cy="31"/>
            </a:xfrm>
            <a:custGeom>
              <a:avLst/>
              <a:gdLst>
                <a:gd name="T0" fmla="*/ 8 w 37"/>
                <a:gd name="T1" fmla="*/ 30 h 31"/>
                <a:gd name="T2" fmla="*/ 13 w 37"/>
                <a:gd name="T3" fmla="*/ 26 h 31"/>
                <a:gd name="T4" fmla="*/ 11 w 37"/>
                <a:gd name="T5" fmla="*/ 21 h 31"/>
                <a:gd name="T6" fmla="*/ 10 w 37"/>
                <a:gd name="T7" fmla="*/ 20 h 31"/>
                <a:gd name="T8" fmla="*/ 11 w 37"/>
                <a:gd name="T9" fmla="*/ 18 h 31"/>
                <a:gd name="T10" fmla="*/ 16 w 37"/>
                <a:gd name="T11" fmla="*/ 13 h 31"/>
                <a:gd name="T12" fmla="*/ 21 w 37"/>
                <a:gd name="T13" fmla="*/ 11 h 31"/>
                <a:gd name="T14" fmla="*/ 25 w 37"/>
                <a:gd name="T15" fmla="*/ 11 h 31"/>
                <a:gd name="T16" fmla="*/ 27 w 37"/>
                <a:gd name="T17" fmla="*/ 12 h 31"/>
                <a:gd name="T18" fmla="*/ 27 w 37"/>
                <a:gd name="T19" fmla="*/ 14 h 31"/>
                <a:gd name="T20" fmla="*/ 26 w 37"/>
                <a:gd name="T21" fmla="*/ 17 h 31"/>
                <a:gd name="T22" fmla="*/ 21 w 37"/>
                <a:gd name="T23" fmla="*/ 20 h 31"/>
                <a:gd name="T24" fmla="*/ 15 w 37"/>
                <a:gd name="T25" fmla="*/ 21 h 31"/>
                <a:gd name="T26" fmla="*/ 10 w 37"/>
                <a:gd name="T27" fmla="*/ 20 h 31"/>
                <a:gd name="T28" fmla="*/ 10 w 37"/>
                <a:gd name="T29" fmla="*/ 19 h 31"/>
                <a:gd name="T30" fmla="*/ 5 w 37"/>
                <a:gd name="T31" fmla="*/ 15 h 31"/>
                <a:gd name="T32" fmla="*/ 0 w 37"/>
                <a:gd name="T33" fmla="*/ 19 h 31"/>
                <a:gd name="T34" fmla="*/ 1 w 37"/>
                <a:gd name="T35" fmla="*/ 24 h 31"/>
                <a:gd name="T36" fmla="*/ 5 w 37"/>
                <a:gd name="T37" fmla="*/ 28 h 31"/>
                <a:gd name="T38" fmla="*/ 9 w 37"/>
                <a:gd name="T39" fmla="*/ 30 h 31"/>
                <a:gd name="T40" fmla="*/ 15 w 37"/>
                <a:gd name="T41" fmla="*/ 31 h 31"/>
                <a:gd name="T42" fmla="*/ 19 w 37"/>
                <a:gd name="T43" fmla="*/ 30 h 31"/>
                <a:gd name="T44" fmla="*/ 24 w 37"/>
                <a:gd name="T45" fmla="*/ 30 h 31"/>
                <a:gd name="T46" fmla="*/ 28 w 37"/>
                <a:gd name="T47" fmla="*/ 28 h 31"/>
                <a:gd name="T48" fmla="*/ 32 w 37"/>
                <a:gd name="T49" fmla="*/ 26 h 31"/>
                <a:gd name="T50" fmla="*/ 35 w 37"/>
                <a:gd name="T51" fmla="*/ 23 h 31"/>
                <a:gd name="T52" fmla="*/ 37 w 37"/>
                <a:gd name="T53" fmla="*/ 16 h 31"/>
                <a:gd name="T54" fmla="*/ 37 w 37"/>
                <a:gd name="T55" fmla="*/ 10 h 31"/>
                <a:gd name="T56" fmla="*/ 35 w 37"/>
                <a:gd name="T57" fmla="*/ 6 h 31"/>
                <a:gd name="T58" fmla="*/ 33 w 37"/>
                <a:gd name="T59" fmla="*/ 3 h 31"/>
                <a:gd name="T60" fmla="*/ 28 w 37"/>
                <a:gd name="T61" fmla="*/ 1 h 31"/>
                <a:gd name="T62" fmla="*/ 24 w 37"/>
                <a:gd name="T63" fmla="*/ 0 h 31"/>
                <a:gd name="T64" fmla="*/ 19 w 37"/>
                <a:gd name="T65" fmla="*/ 1 h 31"/>
                <a:gd name="T66" fmla="*/ 15 w 37"/>
                <a:gd name="T67" fmla="*/ 3 h 31"/>
                <a:gd name="T68" fmla="*/ 10 w 37"/>
                <a:gd name="T69" fmla="*/ 5 h 31"/>
                <a:gd name="T70" fmla="*/ 6 w 37"/>
                <a:gd name="T71" fmla="*/ 8 h 31"/>
                <a:gd name="T72" fmla="*/ 3 w 37"/>
                <a:gd name="T73" fmla="*/ 11 h 31"/>
                <a:gd name="T74" fmla="*/ 1 w 37"/>
                <a:gd name="T75" fmla="*/ 15 h 31"/>
                <a:gd name="T76" fmla="*/ 0 w 37"/>
                <a:gd name="T77" fmla="*/ 19 h 31"/>
                <a:gd name="T78" fmla="*/ 1 w 37"/>
                <a:gd name="T79" fmla="*/ 24 h 31"/>
                <a:gd name="T80" fmla="*/ 5 w 37"/>
                <a:gd name="T81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1">
                  <a:moveTo>
                    <a:pt x="5" y="28"/>
                  </a:moveTo>
                  <a:lnTo>
                    <a:pt x="8" y="30"/>
                  </a:lnTo>
                  <a:lnTo>
                    <a:pt x="11" y="29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9"/>
                  </a:lnTo>
                  <a:lnTo>
                    <a:pt x="21" y="20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29" y="27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5" y="23"/>
                  </a:lnTo>
                  <a:lnTo>
                    <a:pt x="36" y="21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AB0AAB5D-AED1-48CA-A990-5A481626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3718"/>
              <a:ext cx="27" cy="20"/>
            </a:xfrm>
            <a:custGeom>
              <a:avLst/>
              <a:gdLst>
                <a:gd name="T0" fmla="*/ 0 w 27"/>
                <a:gd name="T1" fmla="*/ 2 h 20"/>
                <a:gd name="T2" fmla="*/ 1 w 27"/>
                <a:gd name="T3" fmla="*/ 1 h 20"/>
                <a:gd name="T4" fmla="*/ 4 w 27"/>
                <a:gd name="T5" fmla="*/ 0 h 20"/>
                <a:gd name="T6" fmla="*/ 11 w 27"/>
                <a:gd name="T7" fmla="*/ 0 h 20"/>
                <a:gd name="T8" fmla="*/ 18 w 27"/>
                <a:gd name="T9" fmla="*/ 2 h 20"/>
                <a:gd name="T10" fmla="*/ 22 w 27"/>
                <a:gd name="T11" fmla="*/ 3 h 20"/>
                <a:gd name="T12" fmla="*/ 24 w 27"/>
                <a:gd name="T13" fmla="*/ 4 h 20"/>
                <a:gd name="T14" fmla="*/ 26 w 27"/>
                <a:gd name="T15" fmla="*/ 8 h 20"/>
                <a:gd name="T16" fmla="*/ 27 w 27"/>
                <a:gd name="T17" fmla="*/ 12 h 20"/>
                <a:gd name="T18" fmla="*/ 26 w 27"/>
                <a:gd name="T19" fmla="*/ 16 h 20"/>
                <a:gd name="T20" fmla="*/ 24 w 27"/>
                <a:gd name="T21" fmla="*/ 19 h 20"/>
                <a:gd name="T22" fmla="*/ 21 w 27"/>
                <a:gd name="T23" fmla="*/ 20 h 20"/>
                <a:gd name="T24" fmla="*/ 16 w 27"/>
                <a:gd name="T25" fmla="*/ 20 h 20"/>
                <a:gd name="T26" fmla="*/ 10 w 27"/>
                <a:gd name="T27" fmla="*/ 19 h 20"/>
                <a:gd name="T28" fmla="*/ 8 w 27"/>
                <a:gd name="T29" fmla="*/ 18 h 20"/>
                <a:gd name="T30" fmla="*/ 6 w 27"/>
                <a:gd name="T31" fmla="*/ 16 h 20"/>
                <a:gd name="T32" fmla="*/ 2 w 27"/>
                <a:gd name="T33" fmla="*/ 12 h 20"/>
                <a:gd name="T34" fmla="*/ 1 w 27"/>
                <a:gd name="T35" fmla="*/ 8 h 20"/>
                <a:gd name="T36" fmla="*/ 0 w 27"/>
                <a:gd name="T37" fmla="*/ 5 h 20"/>
                <a:gd name="T38" fmla="*/ 0 w 27"/>
                <a:gd name="T3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0">
                  <a:moveTo>
                    <a:pt x="0" y="2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1" y="20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21D34F9D-4266-448E-9017-C3F24FCC5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3713"/>
              <a:ext cx="37" cy="31"/>
            </a:xfrm>
            <a:custGeom>
              <a:avLst/>
              <a:gdLst>
                <a:gd name="T0" fmla="*/ 0 w 37"/>
                <a:gd name="T1" fmla="*/ 12 h 31"/>
                <a:gd name="T2" fmla="*/ 6 w 37"/>
                <a:gd name="T3" fmla="*/ 14 h 31"/>
                <a:gd name="T4" fmla="*/ 10 w 37"/>
                <a:gd name="T5" fmla="*/ 10 h 31"/>
                <a:gd name="T6" fmla="*/ 0 w 37"/>
                <a:gd name="T7" fmla="*/ 6 h 31"/>
                <a:gd name="T8" fmla="*/ 8 w 37"/>
                <a:gd name="T9" fmla="*/ 11 h 31"/>
                <a:gd name="T10" fmla="*/ 15 w 37"/>
                <a:gd name="T11" fmla="*/ 11 h 31"/>
                <a:gd name="T12" fmla="*/ 24 w 37"/>
                <a:gd name="T13" fmla="*/ 12 h 31"/>
                <a:gd name="T14" fmla="*/ 27 w 37"/>
                <a:gd name="T15" fmla="*/ 15 h 31"/>
                <a:gd name="T16" fmla="*/ 27 w 37"/>
                <a:gd name="T17" fmla="*/ 19 h 31"/>
                <a:gd name="T18" fmla="*/ 25 w 37"/>
                <a:gd name="T19" fmla="*/ 20 h 31"/>
                <a:gd name="T20" fmla="*/ 17 w 37"/>
                <a:gd name="T21" fmla="*/ 19 h 31"/>
                <a:gd name="T22" fmla="*/ 14 w 37"/>
                <a:gd name="T23" fmla="*/ 18 h 31"/>
                <a:gd name="T24" fmla="*/ 10 w 37"/>
                <a:gd name="T25" fmla="*/ 12 h 31"/>
                <a:gd name="T26" fmla="*/ 10 w 37"/>
                <a:gd name="T27" fmla="*/ 7 h 31"/>
                <a:gd name="T28" fmla="*/ 8 w 37"/>
                <a:gd name="T29" fmla="*/ 11 h 31"/>
                <a:gd name="T30" fmla="*/ 11 w 37"/>
                <a:gd name="T31" fmla="*/ 7 h 31"/>
                <a:gd name="T32" fmla="*/ 9 w 37"/>
                <a:gd name="T33" fmla="*/ 2 h 31"/>
                <a:gd name="T34" fmla="*/ 3 w 37"/>
                <a:gd name="T35" fmla="*/ 2 h 31"/>
                <a:gd name="T36" fmla="*/ 0 w 37"/>
                <a:gd name="T37" fmla="*/ 6 h 31"/>
                <a:gd name="T38" fmla="*/ 0 w 37"/>
                <a:gd name="T39" fmla="*/ 11 h 31"/>
                <a:gd name="T40" fmla="*/ 1 w 37"/>
                <a:gd name="T41" fmla="*/ 15 h 31"/>
                <a:gd name="T42" fmla="*/ 4 w 37"/>
                <a:gd name="T43" fmla="*/ 21 h 31"/>
                <a:gd name="T44" fmla="*/ 8 w 37"/>
                <a:gd name="T45" fmla="*/ 25 h 31"/>
                <a:gd name="T46" fmla="*/ 10 w 37"/>
                <a:gd name="T47" fmla="*/ 27 h 31"/>
                <a:gd name="T48" fmla="*/ 14 w 37"/>
                <a:gd name="T49" fmla="*/ 29 h 31"/>
                <a:gd name="T50" fmla="*/ 21 w 37"/>
                <a:gd name="T51" fmla="*/ 31 h 31"/>
                <a:gd name="T52" fmla="*/ 28 w 37"/>
                <a:gd name="T53" fmla="*/ 30 h 31"/>
                <a:gd name="T54" fmla="*/ 33 w 37"/>
                <a:gd name="T55" fmla="*/ 27 h 31"/>
                <a:gd name="T56" fmla="*/ 36 w 37"/>
                <a:gd name="T57" fmla="*/ 22 h 31"/>
                <a:gd name="T58" fmla="*/ 37 w 37"/>
                <a:gd name="T59" fmla="*/ 16 h 31"/>
                <a:gd name="T60" fmla="*/ 36 w 37"/>
                <a:gd name="T61" fmla="*/ 11 h 31"/>
                <a:gd name="T62" fmla="*/ 32 w 37"/>
                <a:gd name="T63" fmla="*/ 5 h 31"/>
                <a:gd name="T64" fmla="*/ 28 w 37"/>
                <a:gd name="T65" fmla="*/ 3 h 31"/>
                <a:gd name="T66" fmla="*/ 24 w 37"/>
                <a:gd name="T67" fmla="*/ 2 h 31"/>
                <a:gd name="T68" fmla="*/ 16 w 37"/>
                <a:gd name="T69" fmla="*/ 0 h 31"/>
                <a:gd name="T70" fmla="*/ 8 w 37"/>
                <a:gd name="T71" fmla="*/ 1 h 31"/>
                <a:gd name="T72" fmla="*/ 3 w 37"/>
                <a:gd name="T73" fmla="*/ 2 h 31"/>
                <a:gd name="T74" fmla="*/ 0 w 37"/>
                <a:gd name="T75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31">
                  <a:moveTo>
                    <a:pt x="0" y="9"/>
                  </a:moveTo>
                  <a:lnTo>
                    <a:pt x="0" y="12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5" y="11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2" y="15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0" y="6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9" y="2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9" y="30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6" y="22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id="{94BF28A8-E8A3-4A77-B267-9971EDA8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3595"/>
              <a:ext cx="26" cy="20"/>
            </a:xfrm>
            <a:custGeom>
              <a:avLst/>
              <a:gdLst>
                <a:gd name="T0" fmla="*/ 0 w 26"/>
                <a:gd name="T1" fmla="*/ 19 h 20"/>
                <a:gd name="T2" fmla="*/ 3 w 26"/>
                <a:gd name="T3" fmla="*/ 11 h 20"/>
                <a:gd name="T4" fmla="*/ 7 w 26"/>
                <a:gd name="T5" fmla="*/ 4 h 20"/>
                <a:gd name="T6" fmla="*/ 9 w 26"/>
                <a:gd name="T7" fmla="*/ 2 h 20"/>
                <a:gd name="T8" fmla="*/ 11 w 26"/>
                <a:gd name="T9" fmla="*/ 1 h 20"/>
                <a:gd name="T10" fmla="*/ 14 w 26"/>
                <a:gd name="T11" fmla="*/ 0 h 20"/>
                <a:gd name="T12" fmla="*/ 17 w 26"/>
                <a:gd name="T13" fmla="*/ 0 h 20"/>
                <a:gd name="T14" fmla="*/ 20 w 26"/>
                <a:gd name="T15" fmla="*/ 0 h 20"/>
                <a:gd name="T16" fmla="*/ 22 w 26"/>
                <a:gd name="T17" fmla="*/ 1 h 20"/>
                <a:gd name="T18" fmla="*/ 24 w 26"/>
                <a:gd name="T19" fmla="*/ 3 h 20"/>
                <a:gd name="T20" fmla="*/ 25 w 26"/>
                <a:gd name="T21" fmla="*/ 5 h 20"/>
                <a:gd name="T22" fmla="*/ 26 w 26"/>
                <a:gd name="T23" fmla="*/ 8 h 20"/>
                <a:gd name="T24" fmla="*/ 26 w 26"/>
                <a:gd name="T25" fmla="*/ 10 h 20"/>
                <a:gd name="T26" fmla="*/ 25 w 26"/>
                <a:gd name="T27" fmla="*/ 13 h 20"/>
                <a:gd name="T28" fmla="*/ 24 w 26"/>
                <a:gd name="T29" fmla="*/ 15 h 20"/>
                <a:gd name="T30" fmla="*/ 20 w 26"/>
                <a:gd name="T31" fmla="*/ 18 h 20"/>
                <a:gd name="T32" fmla="*/ 14 w 26"/>
                <a:gd name="T33" fmla="*/ 20 h 20"/>
                <a:gd name="T34" fmla="*/ 6 w 26"/>
                <a:gd name="T35" fmla="*/ 20 h 20"/>
                <a:gd name="T36" fmla="*/ 0 w 26"/>
                <a:gd name="T3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0">
                  <a:moveTo>
                    <a:pt x="0" y="19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5" y="13"/>
                  </a:lnTo>
                  <a:lnTo>
                    <a:pt x="24" y="15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6" y="2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Freeform 61">
              <a:extLst>
                <a:ext uri="{FF2B5EF4-FFF2-40B4-BE49-F238E27FC236}">
                  <a16:creationId xmlns:a16="http://schemas.microsoft.com/office/drawing/2014/main" id="{A6B824EA-4F44-4D16-BF21-86F4D97CB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3590"/>
              <a:ext cx="36" cy="30"/>
            </a:xfrm>
            <a:custGeom>
              <a:avLst/>
              <a:gdLst>
                <a:gd name="T0" fmla="*/ 14 w 36"/>
                <a:gd name="T1" fmla="*/ 30 h 30"/>
                <a:gd name="T2" fmla="*/ 16 w 36"/>
                <a:gd name="T3" fmla="*/ 24 h 30"/>
                <a:gd name="T4" fmla="*/ 12 w 36"/>
                <a:gd name="T5" fmla="*/ 20 h 30"/>
                <a:gd name="T6" fmla="*/ 12 w 36"/>
                <a:gd name="T7" fmla="*/ 18 h 30"/>
                <a:gd name="T8" fmla="*/ 17 w 36"/>
                <a:gd name="T9" fmla="*/ 11 h 30"/>
                <a:gd name="T10" fmla="*/ 20 w 36"/>
                <a:gd name="T11" fmla="*/ 10 h 30"/>
                <a:gd name="T12" fmla="*/ 23 w 36"/>
                <a:gd name="T13" fmla="*/ 10 h 30"/>
                <a:gd name="T14" fmla="*/ 25 w 36"/>
                <a:gd name="T15" fmla="*/ 11 h 30"/>
                <a:gd name="T16" fmla="*/ 26 w 36"/>
                <a:gd name="T17" fmla="*/ 14 h 30"/>
                <a:gd name="T18" fmla="*/ 26 w 36"/>
                <a:gd name="T19" fmla="*/ 16 h 30"/>
                <a:gd name="T20" fmla="*/ 23 w 36"/>
                <a:gd name="T21" fmla="*/ 18 h 30"/>
                <a:gd name="T22" fmla="*/ 12 w 36"/>
                <a:gd name="T23" fmla="*/ 20 h 30"/>
                <a:gd name="T24" fmla="*/ 12 w 36"/>
                <a:gd name="T25" fmla="*/ 17 h 30"/>
                <a:gd name="T26" fmla="*/ 11 w 36"/>
                <a:gd name="T27" fmla="*/ 12 h 30"/>
                <a:gd name="T28" fmla="*/ 5 w 36"/>
                <a:gd name="T29" fmla="*/ 12 h 30"/>
                <a:gd name="T30" fmla="*/ 0 w 36"/>
                <a:gd name="T31" fmla="*/ 22 h 30"/>
                <a:gd name="T32" fmla="*/ 11 w 36"/>
                <a:gd name="T33" fmla="*/ 30 h 30"/>
                <a:gd name="T34" fmla="*/ 19 w 36"/>
                <a:gd name="T35" fmla="*/ 30 h 30"/>
                <a:gd name="T36" fmla="*/ 26 w 36"/>
                <a:gd name="T37" fmla="*/ 28 h 30"/>
                <a:gd name="T38" fmla="*/ 32 w 36"/>
                <a:gd name="T39" fmla="*/ 25 h 30"/>
                <a:gd name="T40" fmla="*/ 35 w 36"/>
                <a:gd name="T41" fmla="*/ 21 h 30"/>
                <a:gd name="T42" fmla="*/ 36 w 36"/>
                <a:gd name="T43" fmla="*/ 17 h 30"/>
                <a:gd name="T44" fmla="*/ 36 w 36"/>
                <a:gd name="T45" fmla="*/ 12 h 30"/>
                <a:gd name="T46" fmla="*/ 35 w 36"/>
                <a:gd name="T47" fmla="*/ 9 h 30"/>
                <a:gd name="T48" fmla="*/ 33 w 36"/>
                <a:gd name="T49" fmla="*/ 5 h 30"/>
                <a:gd name="T50" fmla="*/ 31 w 36"/>
                <a:gd name="T51" fmla="*/ 3 h 30"/>
                <a:gd name="T52" fmla="*/ 27 w 36"/>
                <a:gd name="T53" fmla="*/ 1 h 30"/>
                <a:gd name="T54" fmla="*/ 23 w 36"/>
                <a:gd name="T55" fmla="*/ 0 h 30"/>
                <a:gd name="T56" fmla="*/ 19 w 36"/>
                <a:gd name="T57" fmla="*/ 0 h 30"/>
                <a:gd name="T58" fmla="*/ 15 w 36"/>
                <a:gd name="T59" fmla="*/ 1 h 30"/>
                <a:gd name="T60" fmla="*/ 11 w 36"/>
                <a:gd name="T61" fmla="*/ 3 h 30"/>
                <a:gd name="T62" fmla="*/ 8 w 36"/>
                <a:gd name="T63" fmla="*/ 6 h 30"/>
                <a:gd name="T64" fmla="*/ 3 w 36"/>
                <a:gd name="T65" fmla="*/ 13 h 30"/>
                <a:gd name="T66" fmla="*/ 0 w 36"/>
                <a:gd name="T67" fmla="*/ 22 h 30"/>
                <a:gd name="T68" fmla="*/ 1 w 36"/>
                <a:gd name="T69" fmla="*/ 27 h 30"/>
                <a:gd name="T70" fmla="*/ 11 w 36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" h="30">
                  <a:moveTo>
                    <a:pt x="11" y="30"/>
                  </a:moveTo>
                  <a:lnTo>
                    <a:pt x="14" y="30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5" y="21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5" y="17"/>
                  </a:lnTo>
                  <a:lnTo>
                    <a:pt x="23" y="18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28" y="27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4" y="29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" name="Freeform 62">
              <a:extLst>
                <a:ext uri="{FF2B5EF4-FFF2-40B4-BE49-F238E27FC236}">
                  <a16:creationId xmlns:a16="http://schemas.microsoft.com/office/drawing/2014/main" id="{207D33A5-6F4F-4DA0-8E83-D047833BB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706"/>
              <a:ext cx="26" cy="19"/>
            </a:xfrm>
            <a:custGeom>
              <a:avLst/>
              <a:gdLst>
                <a:gd name="T0" fmla="*/ 1 w 26"/>
                <a:gd name="T1" fmla="*/ 3 h 19"/>
                <a:gd name="T2" fmla="*/ 4 w 26"/>
                <a:gd name="T3" fmla="*/ 1 h 19"/>
                <a:gd name="T4" fmla="*/ 9 w 26"/>
                <a:gd name="T5" fmla="*/ 0 h 19"/>
                <a:gd name="T6" fmla="*/ 14 w 26"/>
                <a:gd name="T7" fmla="*/ 1 h 19"/>
                <a:gd name="T8" fmla="*/ 19 w 26"/>
                <a:gd name="T9" fmla="*/ 2 h 19"/>
                <a:gd name="T10" fmla="*/ 23 w 26"/>
                <a:gd name="T11" fmla="*/ 6 h 19"/>
                <a:gd name="T12" fmla="*/ 25 w 26"/>
                <a:gd name="T13" fmla="*/ 10 h 19"/>
                <a:gd name="T14" fmla="*/ 26 w 26"/>
                <a:gd name="T15" fmla="*/ 12 h 19"/>
                <a:gd name="T16" fmla="*/ 26 w 26"/>
                <a:gd name="T17" fmla="*/ 13 h 19"/>
                <a:gd name="T18" fmla="*/ 24 w 26"/>
                <a:gd name="T19" fmla="*/ 17 h 19"/>
                <a:gd name="T20" fmla="*/ 20 w 26"/>
                <a:gd name="T21" fmla="*/ 19 h 19"/>
                <a:gd name="T22" fmla="*/ 15 w 26"/>
                <a:gd name="T23" fmla="*/ 19 h 19"/>
                <a:gd name="T24" fmla="*/ 9 w 26"/>
                <a:gd name="T25" fmla="*/ 18 h 19"/>
                <a:gd name="T26" fmla="*/ 7 w 26"/>
                <a:gd name="T27" fmla="*/ 17 h 19"/>
                <a:gd name="T28" fmla="*/ 5 w 26"/>
                <a:gd name="T29" fmla="*/ 16 h 19"/>
                <a:gd name="T30" fmla="*/ 3 w 26"/>
                <a:gd name="T31" fmla="*/ 12 h 19"/>
                <a:gd name="T32" fmla="*/ 1 w 26"/>
                <a:gd name="T33" fmla="*/ 8 h 19"/>
                <a:gd name="T34" fmla="*/ 0 w 26"/>
                <a:gd name="T35" fmla="*/ 5 h 19"/>
                <a:gd name="T36" fmla="*/ 1 w 26"/>
                <a:gd name="T3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9">
                  <a:moveTo>
                    <a:pt x="1" y="3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2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4" y="17"/>
                  </a:lnTo>
                  <a:lnTo>
                    <a:pt x="20" y="19"/>
                  </a:lnTo>
                  <a:lnTo>
                    <a:pt x="15" y="19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1F72F1CA-923C-4312-A4DC-563F757A5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3701"/>
              <a:ext cx="36" cy="29"/>
            </a:xfrm>
            <a:custGeom>
              <a:avLst/>
              <a:gdLst>
                <a:gd name="T0" fmla="*/ 1 w 36"/>
                <a:gd name="T1" fmla="*/ 12 h 29"/>
                <a:gd name="T2" fmla="*/ 5 w 36"/>
                <a:gd name="T3" fmla="*/ 15 h 29"/>
                <a:gd name="T4" fmla="*/ 10 w 36"/>
                <a:gd name="T5" fmla="*/ 12 h 29"/>
                <a:gd name="T6" fmla="*/ 10 w 36"/>
                <a:gd name="T7" fmla="*/ 11 h 29"/>
                <a:gd name="T8" fmla="*/ 18 w 36"/>
                <a:gd name="T9" fmla="*/ 10 h 29"/>
                <a:gd name="T10" fmla="*/ 24 w 36"/>
                <a:gd name="T11" fmla="*/ 14 h 29"/>
                <a:gd name="T12" fmla="*/ 26 w 36"/>
                <a:gd name="T13" fmla="*/ 17 h 29"/>
                <a:gd name="T14" fmla="*/ 25 w 36"/>
                <a:gd name="T15" fmla="*/ 18 h 29"/>
                <a:gd name="T16" fmla="*/ 20 w 36"/>
                <a:gd name="T17" fmla="*/ 19 h 29"/>
                <a:gd name="T18" fmla="*/ 15 w 36"/>
                <a:gd name="T19" fmla="*/ 18 h 29"/>
                <a:gd name="T20" fmla="*/ 12 w 36"/>
                <a:gd name="T21" fmla="*/ 14 h 29"/>
                <a:gd name="T22" fmla="*/ 10 w 36"/>
                <a:gd name="T23" fmla="*/ 10 h 29"/>
                <a:gd name="T24" fmla="*/ 11 w 36"/>
                <a:gd name="T25" fmla="*/ 11 h 29"/>
                <a:gd name="T26" fmla="*/ 14 w 36"/>
                <a:gd name="T27" fmla="*/ 5 h 29"/>
                <a:gd name="T28" fmla="*/ 9 w 36"/>
                <a:gd name="T29" fmla="*/ 1 h 29"/>
                <a:gd name="T30" fmla="*/ 3 w 36"/>
                <a:gd name="T31" fmla="*/ 3 h 29"/>
                <a:gd name="T32" fmla="*/ 1 w 36"/>
                <a:gd name="T33" fmla="*/ 8 h 29"/>
                <a:gd name="T34" fmla="*/ 1 w 36"/>
                <a:gd name="T35" fmla="*/ 14 h 29"/>
                <a:gd name="T36" fmla="*/ 3 w 36"/>
                <a:gd name="T37" fmla="*/ 19 h 29"/>
                <a:gd name="T38" fmla="*/ 6 w 36"/>
                <a:gd name="T39" fmla="*/ 24 h 29"/>
                <a:gd name="T40" fmla="*/ 9 w 36"/>
                <a:gd name="T41" fmla="*/ 26 h 29"/>
                <a:gd name="T42" fmla="*/ 12 w 36"/>
                <a:gd name="T43" fmla="*/ 28 h 29"/>
                <a:gd name="T44" fmla="*/ 19 w 36"/>
                <a:gd name="T45" fmla="*/ 29 h 29"/>
                <a:gd name="T46" fmla="*/ 26 w 36"/>
                <a:gd name="T47" fmla="*/ 29 h 29"/>
                <a:gd name="T48" fmla="*/ 31 w 36"/>
                <a:gd name="T49" fmla="*/ 26 h 29"/>
                <a:gd name="T50" fmla="*/ 35 w 36"/>
                <a:gd name="T51" fmla="*/ 21 h 29"/>
                <a:gd name="T52" fmla="*/ 36 w 36"/>
                <a:gd name="T53" fmla="*/ 17 h 29"/>
                <a:gd name="T54" fmla="*/ 35 w 36"/>
                <a:gd name="T55" fmla="*/ 13 h 29"/>
                <a:gd name="T56" fmla="*/ 32 w 36"/>
                <a:gd name="T57" fmla="*/ 8 h 29"/>
                <a:gd name="T58" fmla="*/ 28 w 36"/>
                <a:gd name="T59" fmla="*/ 4 h 29"/>
                <a:gd name="T60" fmla="*/ 21 w 36"/>
                <a:gd name="T61" fmla="*/ 1 h 29"/>
                <a:gd name="T62" fmla="*/ 14 w 36"/>
                <a:gd name="T63" fmla="*/ 0 h 29"/>
                <a:gd name="T64" fmla="*/ 8 w 36"/>
                <a:gd name="T65" fmla="*/ 1 h 29"/>
                <a:gd name="T66" fmla="*/ 3 w 36"/>
                <a:gd name="T67" fmla="*/ 3 h 29"/>
                <a:gd name="T68" fmla="*/ 1 w 36"/>
                <a:gd name="T6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29">
                  <a:moveTo>
                    <a:pt x="1" y="8"/>
                  </a:moveTo>
                  <a:lnTo>
                    <a:pt x="1" y="12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20" y="19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9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6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5" y="21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" name="Freeform 64">
              <a:extLst>
                <a:ext uri="{FF2B5EF4-FFF2-40B4-BE49-F238E27FC236}">
                  <a16:creationId xmlns:a16="http://schemas.microsoft.com/office/drawing/2014/main" id="{05E92AB4-3657-4CFD-896B-240DAF19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3450"/>
              <a:ext cx="19" cy="19"/>
            </a:xfrm>
            <a:custGeom>
              <a:avLst/>
              <a:gdLst>
                <a:gd name="T0" fmla="*/ 9 w 19"/>
                <a:gd name="T1" fmla="*/ 19 h 19"/>
                <a:gd name="T2" fmla="*/ 13 w 19"/>
                <a:gd name="T3" fmla="*/ 18 h 19"/>
                <a:gd name="T4" fmla="*/ 16 w 19"/>
                <a:gd name="T5" fmla="*/ 16 h 19"/>
                <a:gd name="T6" fmla="*/ 18 w 19"/>
                <a:gd name="T7" fmla="*/ 13 h 19"/>
                <a:gd name="T8" fmla="*/ 19 w 19"/>
                <a:gd name="T9" fmla="*/ 9 h 19"/>
                <a:gd name="T10" fmla="*/ 18 w 19"/>
                <a:gd name="T11" fmla="*/ 6 h 19"/>
                <a:gd name="T12" fmla="*/ 16 w 19"/>
                <a:gd name="T13" fmla="*/ 3 h 19"/>
                <a:gd name="T14" fmla="*/ 13 w 19"/>
                <a:gd name="T15" fmla="*/ 0 h 19"/>
                <a:gd name="T16" fmla="*/ 9 w 19"/>
                <a:gd name="T17" fmla="*/ 0 h 19"/>
                <a:gd name="T18" fmla="*/ 5 w 19"/>
                <a:gd name="T19" fmla="*/ 0 h 19"/>
                <a:gd name="T20" fmla="*/ 2 w 19"/>
                <a:gd name="T21" fmla="*/ 3 h 19"/>
                <a:gd name="T22" fmla="*/ 0 w 19"/>
                <a:gd name="T23" fmla="*/ 6 h 19"/>
                <a:gd name="T24" fmla="*/ 0 w 19"/>
                <a:gd name="T25" fmla="*/ 9 h 19"/>
                <a:gd name="T26" fmla="*/ 0 w 19"/>
                <a:gd name="T27" fmla="*/ 13 h 19"/>
                <a:gd name="T28" fmla="*/ 2 w 19"/>
                <a:gd name="T29" fmla="*/ 16 h 19"/>
                <a:gd name="T30" fmla="*/ 5 w 19"/>
                <a:gd name="T31" fmla="*/ 18 h 19"/>
                <a:gd name="T32" fmla="*/ 9 w 19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13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Freeform 65">
              <a:extLst>
                <a:ext uri="{FF2B5EF4-FFF2-40B4-BE49-F238E27FC236}">
                  <a16:creationId xmlns:a16="http://schemas.microsoft.com/office/drawing/2014/main" id="{14EDF376-E041-479F-9C75-8C3E7E84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3441"/>
              <a:ext cx="19" cy="19"/>
            </a:xfrm>
            <a:custGeom>
              <a:avLst/>
              <a:gdLst>
                <a:gd name="T0" fmla="*/ 10 w 19"/>
                <a:gd name="T1" fmla="*/ 19 h 19"/>
                <a:gd name="T2" fmla="*/ 13 w 19"/>
                <a:gd name="T3" fmla="*/ 19 h 19"/>
                <a:gd name="T4" fmla="*/ 17 w 19"/>
                <a:gd name="T5" fmla="*/ 17 h 19"/>
                <a:gd name="T6" fmla="*/ 19 w 19"/>
                <a:gd name="T7" fmla="*/ 14 h 19"/>
                <a:gd name="T8" fmla="*/ 19 w 19"/>
                <a:gd name="T9" fmla="*/ 10 h 19"/>
                <a:gd name="T10" fmla="*/ 19 w 19"/>
                <a:gd name="T11" fmla="*/ 6 h 19"/>
                <a:gd name="T12" fmla="*/ 17 w 19"/>
                <a:gd name="T13" fmla="*/ 3 h 19"/>
                <a:gd name="T14" fmla="*/ 13 w 19"/>
                <a:gd name="T15" fmla="*/ 1 h 19"/>
                <a:gd name="T16" fmla="*/ 10 w 19"/>
                <a:gd name="T17" fmla="*/ 0 h 19"/>
                <a:gd name="T18" fmla="*/ 6 w 19"/>
                <a:gd name="T19" fmla="*/ 1 h 19"/>
                <a:gd name="T20" fmla="*/ 3 w 19"/>
                <a:gd name="T21" fmla="*/ 3 h 19"/>
                <a:gd name="T22" fmla="*/ 1 w 19"/>
                <a:gd name="T23" fmla="*/ 6 h 19"/>
                <a:gd name="T24" fmla="*/ 0 w 19"/>
                <a:gd name="T25" fmla="*/ 10 h 19"/>
                <a:gd name="T26" fmla="*/ 1 w 19"/>
                <a:gd name="T27" fmla="*/ 14 h 19"/>
                <a:gd name="T28" fmla="*/ 3 w 19"/>
                <a:gd name="T29" fmla="*/ 17 h 19"/>
                <a:gd name="T30" fmla="*/ 6 w 19"/>
                <a:gd name="T31" fmla="*/ 19 h 19"/>
                <a:gd name="T32" fmla="*/ 10 w 19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C891966A-024F-4C77-BEEE-057BF8C2BE46}"/>
              </a:ext>
            </a:extLst>
          </p:cNvPr>
          <p:cNvSpPr/>
          <p:nvPr/>
        </p:nvSpPr>
        <p:spPr>
          <a:xfrm>
            <a:off x="7117095" y="5385043"/>
            <a:ext cx="673794" cy="606218"/>
          </a:xfrm>
          <a:custGeom>
            <a:avLst/>
            <a:gdLst>
              <a:gd name="connsiteX0" fmla="*/ 0 w 673794"/>
              <a:gd name="connsiteY0" fmla="*/ 442932 h 606218"/>
              <a:gd name="connsiteX1" fmla="*/ 16328 w 673794"/>
              <a:gd name="connsiteY1" fmla="*/ 361289 h 606218"/>
              <a:gd name="connsiteX2" fmla="*/ 114300 w 673794"/>
              <a:gd name="connsiteY2" fmla="*/ 312303 h 606218"/>
              <a:gd name="connsiteX3" fmla="*/ 163286 w 673794"/>
              <a:gd name="connsiteY3" fmla="*/ 328632 h 606218"/>
              <a:gd name="connsiteX4" fmla="*/ 146957 w 673794"/>
              <a:gd name="connsiteY4" fmla="*/ 377618 h 606218"/>
              <a:gd name="connsiteX5" fmla="*/ 195943 w 673794"/>
              <a:gd name="connsiteY5" fmla="*/ 393946 h 606218"/>
              <a:gd name="connsiteX6" fmla="*/ 146957 w 673794"/>
              <a:gd name="connsiteY6" fmla="*/ 426603 h 606218"/>
              <a:gd name="connsiteX7" fmla="*/ 163286 w 673794"/>
              <a:gd name="connsiteY7" fmla="*/ 377618 h 606218"/>
              <a:gd name="connsiteX8" fmla="*/ 228600 w 673794"/>
              <a:gd name="connsiteY8" fmla="*/ 393946 h 606218"/>
              <a:gd name="connsiteX9" fmla="*/ 195943 w 673794"/>
              <a:gd name="connsiteY9" fmla="*/ 442932 h 606218"/>
              <a:gd name="connsiteX10" fmla="*/ 146957 w 673794"/>
              <a:gd name="connsiteY10" fmla="*/ 377618 h 606218"/>
              <a:gd name="connsiteX11" fmla="*/ 212271 w 673794"/>
              <a:gd name="connsiteY11" fmla="*/ 361289 h 606218"/>
              <a:gd name="connsiteX12" fmla="*/ 342900 w 673794"/>
              <a:gd name="connsiteY12" fmla="*/ 377618 h 606218"/>
              <a:gd name="connsiteX13" fmla="*/ 326571 w 673794"/>
              <a:gd name="connsiteY13" fmla="*/ 442932 h 606218"/>
              <a:gd name="connsiteX14" fmla="*/ 277586 w 673794"/>
              <a:gd name="connsiteY14" fmla="*/ 459261 h 606218"/>
              <a:gd name="connsiteX15" fmla="*/ 261257 w 673794"/>
              <a:gd name="connsiteY15" fmla="*/ 410275 h 606218"/>
              <a:gd name="connsiteX16" fmla="*/ 359228 w 673794"/>
              <a:gd name="connsiteY16" fmla="*/ 344961 h 606218"/>
              <a:gd name="connsiteX17" fmla="*/ 506186 w 673794"/>
              <a:gd name="connsiteY17" fmla="*/ 279646 h 606218"/>
              <a:gd name="connsiteX18" fmla="*/ 571500 w 673794"/>
              <a:gd name="connsiteY18" fmla="*/ 295975 h 606218"/>
              <a:gd name="connsiteX19" fmla="*/ 555171 w 673794"/>
              <a:gd name="connsiteY19" fmla="*/ 361289 h 606218"/>
              <a:gd name="connsiteX20" fmla="*/ 522514 w 673794"/>
              <a:gd name="connsiteY20" fmla="*/ 312303 h 606218"/>
              <a:gd name="connsiteX21" fmla="*/ 571500 w 673794"/>
              <a:gd name="connsiteY21" fmla="*/ 344961 h 606218"/>
              <a:gd name="connsiteX22" fmla="*/ 555171 w 673794"/>
              <a:gd name="connsiteY22" fmla="*/ 393946 h 606218"/>
              <a:gd name="connsiteX23" fmla="*/ 506186 w 673794"/>
              <a:gd name="connsiteY23" fmla="*/ 377618 h 606218"/>
              <a:gd name="connsiteX24" fmla="*/ 571500 w 673794"/>
              <a:gd name="connsiteY24" fmla="*/ 393946 h 606218"/>
              <a:gd name="connsiteX25" fmla="*/ 522514 w 673794"/>
              <a:gd name="connsiteY25" fmla="*/ 426603 h 606218"/>
              <a:gd name="connsiteX26" fmla="*/ 489857 w 673794"/>
              <a:gd name="connsiteY26" fmla="*/ 377618 h 606218"/>
              <a:gd name="connsiteX27" fmla="*/ 587828 w 673794"/>
              <a:gd name="connsiteY27" fmla="*/ 328632 h 606218"/>
              <a:gd name="connsiteX28" fmla="*/ 620486 w 673794"/>
              <a:gd name="connsiteY28" fmla="*/ 361289 h 606218"/>
              <a:gd name="connsiteX29" fmla="*/ 522514 w 673794"/>
              <a:gd name="connsiteY29" fmla="*/ 459261 h 606218"/>
              <a:gd name="connsiteX30" fmla="*/ 457200 w 673794"/>
              <a:gd name="connsiteY30" fmla="*/ 475589 h 606218"/>
              <a:gd name="connsiteX31" fmla="*/ 359228 w 673794"/>
              <a:gd name="connsiteY31" fmla="*/ 459261 h 606218"/>
              <a:gd name="connsiteX32" fmla="*/ 310243 w 673794"/>
              <a:gd name="connsiteY32" fmla="*/ 393946 h 606218"/>
              <a:gd name="connsiteX33" fmla="*/ 228600 w 673794"/>
              <a:gd name="connsiteY33" fmla="*/ 377618 h 606218"/>
              <a:gd name="connsiteX34" fmla="*/ 130628 w 673794"/>
              <a:gd name="connsiteY34" fmla="*/ 344961 h 606218"/>
              <a:gd name="connsiteX35" fmla="*/ 114300 w 673794"/>
              <a:gd name="connsiteY35" fmla="*/ 295975 h 606218"/>
              <a:gd name="connsiteX36" fmla="*/ 48986 w 673794"/>
              <a:gd name="connsiteY36" fmla="*/ 279646 h 606218"/>
              <a:gd name="connsiteX37" fmla="*/ 65314 w 673794"/>
              <a:gd name="connsiteY37" fmla="*/ 116361 h 606218"/>
              <a:gd name="connsiteX38" fmla="*/ 130628 w 673794"/>
              <a:gd name="connsiteY38" fmla="*/ 83703 h 606218"/>
              <a:gd name="connsiteX39" fmla="*/ 261257 w 673794"/>
              <a:gd name="connsiteY39" fmla="*/ 51046 h 606218"/>
              <a:gd name="connsiteX40" fmla="*/ 310243 w 673794"/>
              <a:gd name="connsiteY40" fmla="*/ 67375 h 606218"/>
              <a:gd name="connsiteX41" fmla="*/ 244928 w 673794"/>
              <a:gd name="connsiteY41" fmla="*/ 116361 h 606218"/>
              <a:gd name="connsiteX42" fmla="*/ 261257 w 673794"/>
              <a:gd name="connsiteY42" fmla="*/ 51046 h 606218"/>
              <a:gd name="connsiteX43" fmla="*/ 326571 w 673794"/>
              <a:gd name="connsiteY43" fmla="*/ 34718 h 606218"/>
              <a:gd name="connsiteX44" fmla="*/ 342900 w 673794"/>
              <a:gd name="connsiteY44" fmla="*/ 83703 h 606218"/>
              <a:gd name="connsiteX45" fmla="*/ 310243 w 673794"/>
              <a:gd name="connsiteY45" fmla="*/ 34718 h 606218"/>
              <a:gd name="connsiteX46" fmla="*/ 375557 w 673794"/>
              <a:gd name="connsiteY46" fmla="*/ 2061 h 606218"/>
              <a:gd name="connsiteX47" fmla="*/ 457200 w 673794"/>
              <a:gd name="connsiteY47" fmla="*/ 67375 h 606218"/>
              <a:gd name="connsiteX48" fmla="*/ 489857 w 673794"/>
              <a:gd name="connsiteY48" fmla="*/ 116361 h 606218"/>
              <a:gd name="connsiteX49" fmla="*/ 506186 w 673794"/>
              <a:gd name="connsiteY49" fmla="*/ 132689 h 606218"/>
              <a:gd name="connsiteX50" fmla="*/ 555171 w 673794"/>
              <a:gd name="connsiteY50" fmla="*/ 116361 h 606218"/>
              <a:gd name="connsiteX51" fmla="*/ 653143 w 673794"/>
              <a:gd name="connsiteY51" fmla="*/ 132689 h 606218"/>
              <a:gd name="connsiteX52" fmla="*/ 571500 w 673794"/>
              <a:gd name="connsiteY52" fmla="*/ 312303 h 606218"/>
              <a:gd name="connsiteX53" fmla="*/ 587828 w 673794"/>
              <a:gd name="connsiteY53" fmla="*/ 377618 h 606218"/>
              <a:gd name="connsiteX54" fmla="*/ 620486 w 673794"/>
              <a:gd name="connsiteY54" fmla="*/ 410275 h 606218"/>
              <a:gd name="connsiteX55" fmla="*/ 538843 w 673794"/>
              <a:gd name="connsiteY55" fmla="*/ 459261 h 606218"/>
              <a:gd name="connsiteX56" fmla="*/ 620486 w 673794"/>
              <a:gd name="connsiteY56" fmla="*/ 410275 h 606218"/>
              <a:gd name="connsiteX57" fmla="*/ 669471 w 673794"/>
              <a:gd name="connsiteY57" fmla="*/ 426603 h 606218"/>
              <a:gd name="connsiteX58" fmla="*/ 669471 w 673794"/>
              <a:gd name="connsiteY58" fmla="*/ 410275 h 606218"/>
              <a:gd name="connsiteX59" fmla="*/ 571500 w 673794"/>
              <a:gd name="connsiteY59" fmla="*/ 442932 h 606218"/>
              <a:gd name="connsiteX60" fmla="*/ 522514 w 673794"/>
              <a:gd name="connsiteY60" fmla="*/ 475589 h 606218"/>
              <a:gd name="connsiteX61" fmla="*/ 408214 w 673794"/>
              <a:gd name="connsiteY61" fmla="*/ 508246 h 606218"/>
              <a:gd name="connsiteX62" fmla="*/ 359228 w 673794"/>
              <a:gd name="connsiteY62" fmla="*/ 557232 h 606218"/>
              <a:gd name="connsiteX63" fmla="*/ 326571 w 673794"/>
              <a:gd name="connsiteY63" fmla="*/ 606218 h 606218"/>
              <a:gd name="connsiteX64" fmla="*/ 293914 w 673794"/>
              <a:gd name="connsiteY64" fmla="*/ 557232 h 606218"/>
              <a:gd name="connsiteX65" fmla="*/ 342900 w 673794"/>
              <a:gd name="connsiteY65" fmla="*/ 540903 h 606218"/>
              <a:gd name="connsiteX66" fmla="*/ 277586 w 673794"/>
              <a:gd name="connsiteY66" fmla="*/ 573561 h 606218"/>
              <a:gd name="connsiteX67" fmla="*/ 97971 w 673794"/>
              <a:gd name="connsiteY67" fmla="*/ 540903 h 606218"/>
              <a:gd name="connsiteX68" fmla="*/ 48986 w 673794"/>
              <a:gd name="connsiteY68" fmla="*/ 459261 h 606218"/>
              <a:gd name="connsiteX69" fmla="*/ 65314 w 673794"/>
              <a:gd name="connsiteY69" fmla="*/ 393946 h 606218"/>
              <a:gd name="connsiteX70" fmla="*/ 97971 w 673794"/>
              <a:gd name="connsiteY70" fmla="*/ 312303 h 606218"/>
              <a:gd name="connsiteX71" fmla="*/ 146957 w 673794"/>
              <a:gd name="connsiteY71" fmla="*/ 279646 h 606218"/>
              <a:gd name="connsiteX72" fmla="*/ 326571 w 673794"/>
              <a:gd name="connsiteY72" fmla="*/ 214332 h 606218"/>
              <a:gd name="connsiteX73" fmla="*/ 555171 w 673794"/>
              <a:gd name="connsiteY73" fmla="*/ 410275 h 606218"/>
              <a:gd name="connsiteX74" fmla="*/ 506186 w 673794"/>
              <a:gd name="connsiteY74" fmla="*/ 442932 h 606218"/>
              <a:gd name="connsiteX75" fmla="*/ 489857 w 673794"/>
              <a:gd name="connsiteY75" fmla="*/ 377618 h 606218"/>
              <a:gd name="connsiteX76" fmla="*/ 587828 w 673794"/>
              <a:gd name="connsiteY76" fmla="*/ 377618 h 606218"/>
              <a:gd name="connsiteX77" fmla="*/ 522514 w 673794"/>
              <a:gd name="connsiteY77" fmla="*/ 426603 h 606218"/>
              <a:gd name="connsiteX78" fmla="*/ 457200 w 673794"/>
              <a:gd name="connsiteY78" fmla="*/ 263318 h 606218"/>
              <a:gd name="connsiteX79" fmla="*/ 522514 w 673794"/>
              <a:gd name="connsiteY79" fmla="*/ 442932 h 606218"/>
              <a:gd name="connsiteX80" fmla="*/ 440871 w 673794"/>
              <a:gd name="connsiteY80" fmla="*/ 475589 h 606218"/>
              <a:gd name="connsiteX81" fmla="*/ 277586 w 673794"/>
              <a:gd name="connsiteY81" fmla="*/ 557232 h 606218"/>
              <a:gd name="connsiteX82" fmla="*/ 212271 w 673794"/>
              <a:gd name="connsiteY82" fmla="*/ 540903 h 606218"/>
              <a:gd name="connsiteX83" fmla="*/ 326571 w 673794"/>
              <a:gd name="connsiteY83" fmla="*/ 361289 h 606218"/>
              <a:gd name="connsiteX84" fmla="*/ 391886 w 673794"/>
              <a:gd name="connsiteY84" fmla="*/ 328632 h 606218"/>
              <a:gd name="connsiteX85" fmla="*/ 440871 w 673794"/>
              <a:gd name="connsiteY85" fmla="*/ 361289 h 606218"/>
              <a:gd name="connsiteX86" fmla="*/ 326571 w 673794"/>
              <a:gd name="connsiteY86" fmla="*/ 442932 h 606218"/>
              <a:gd name="connsiteX87" fmla="*/ 261257 w 673794"/>
              <a:gd name="connsiteY87" fmla="*/ 475589 h 606218"/>
              <a:gd name="connsiteX88" fmla="*/ 359228 w 673794"/>
              <a:gd name="connsiteY88" fmla="*/ 393946 h 606218"/>
              <a:gd name="connsiteX89" fmla="*/ 408214 w 673794"/>
              <a:gd name="connsiteY89" fmla="*/ 426603 h 606218"/>
              <a:gd name="connsiteX90" fmla="*/ 359228 w 673794"/>
              <a:gd name="connsiteY90" fmla="*/ 459261 h 606218"/>
              <a:gd name="connsiteX91" fmla="*/ 424543 w 673794"/>
              <a:gd name="connsiteY91" fmla="*/ 475589 h 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73794" h="606218">
                <a:moveTo>
                  <a:pt x="0" y="442932"/>
                </a:moveTo>
                <a:cubicBezTo>
                  <a:pt x="5443" y="415718"/>
                  <a:pt x="2559" y="385386"/>
                  <a:pt x="16328" y="361289"/>
                </a:cubicBezTo>
                <a:cubicBezTo>
                  <a:pt x="31223" y="335222"/>
                  <a:pt x="89157" y="320684"/>
                  <a:pt x="114300" y="312303"/>
                </a:cubicBezTo>
                <a:cubicBezTo>
                  <a:pt x="130629" y="317746"/>
                  <a:pt x="155589" y="313237"/>
                  <a:pt x="163286" y="328632"/>
                </a:cubicBezTo>
                <a:cubicBezTo>
                  <a:pt x="170983" y="344027"/>
                  <a:pt x="139260" y="362223"/>
                  <a:pt x="146957" y="377618"/>
                </a:cubicBezTo>
                <a:cubicBezTo>
                  <a:pt x="154654" y="393013"/>
                  <a:pt x="179614" y="388503"/>
                  <a:pt x="195943" y="393946"/>
                </a:cubicBezTo>
                <a:cubicBezTo>
                  <a:pt x="179614" y="404832"/>
                  <a:pt x="164510" y="435379"/>
                  <a:pt x="146957" y="426603"/>
                </a:cubicBezTo>
                <a:cubicBezTo>
                  <a:pt x="131562" y="418906"/>
                  <a:pt x="147305" y="384010"/>
                  <a:pt x="163286" y="377618"/>
                </a:cubicBezTo>
                <a:cubicBezTo>
                  <a:pt x="184122" y="369284"/>
                  <a:pt x="206829" y="388503"/>
                  <a:pt x="228600" y="393946"/>
                </a:cubicBezTo>
                <a:cubicBezTo>
                  <a:pt x="217714" y="410275"/>
                  <a:pt x="214812" y="437541"/>
                  <a:pt x="195943" y="442932"/>
                </a:cubicBezTo>
                <a:cubicBezTo>
                  <a:pt x="115078" y="466036"/>
                  <a:pt x="84748" y="419091"/>
                  <a:pt x="146957" y="377618"/>
                </a:cubicBezTo>
                <a:cubicBezTo>
                  <a:pt x="165629" y="365170"/>
                  <a:pt x="190500" y="366732"/>
                  <a:pt x="212271" y="361289"/>
                </a:cubicBezTo>
                <a:cubicBezTo>
                  <a:pt x="255814" y="366732"/>
                  <a:pt x="307192" y="352112"/>
                  <a:pt x="342900" y="377618"/>
                </a:cubicBezTo>
                <a:cubicBezTo>
                  <a:pt x="361161" y="390662"/>
                  <a:pt x="340590" y="425408"/>
                  <a:pt x="326571" y="442932"/>
                </a:cubicBezTo>
                <a:cubicBezTo>
                  <a:pt x="315819" y="456372"/>
                  <a:pt x="293914" y="453818"/>
                  <a:pt x="277586" y="459261"/>
                </a:cubicBezTo>
                <a:cubicBezTo>
                  <a:pt x="272143" y="442932"/>
                  <a:pt x="258427" y="427253"/>
                  <a:pt x="261257" y="410275"/>
                </a:cubicBezTo>
                <a:cubicBezTo>
                  <a:pt x="271400" y="349417"/>
                  <a:pt x="314856" y="358273"/>
                  <a:pt x="359228" y="344961"/>
                </a:cubicBezTo>
                <a:cubicBezTo>
                  <a:pt x="465216" y="313164"/>
                  <a:pt x="434601" y="327369"/>
                  <a:pt x="506186" y="279646"/>
                </a:cubicBezTo>
                <a:cubicBezTo>
                  <a:pt x="527957" y="285089"/>
                  <a:pt x="559954" y="276732"/>
                  <a:pt x="571500" y="295975"/>
                </a:cubicBezTo>
                <a:cubicBezTo>
                  <a:pt x="583046" y="315218"/>
                  <a:pt x="576461" y="354193"/>
                  <a:pt x="555171" y="361289"/>
                </a:cubicBezTo>
                <a:cubicBezTo>
                  <a:pt x="536553" y="367495"/>
                  <a:pt x="508637" y="326179"/>
                  <a:pt x="522514" y="312303"/>
                </a:cubicBezTo>
                <a:cubicBezTo>
                  <a:pt x="536391" y="298427"/>
                  <a:pt x="555171" y="334075"/>
                  <a:pt x="571500" y="344961"/>
                </a:cubicBezTo>
                <a:cubicBezTo>
                  <a:pt x="566057" y="361289"/>
                  <a:pt x="570566" y="386249"/>
                  <a:pt x="555171" y="393946"/>
                </a:cubicBezTo>
                <a:cubicBezTo>
                  <a:pt x="539777" y="401643"/>
                  <a:pt x="488974" y="377618"/>
                  <a:pt x="506186" y="377618"/>
                </a:cubicBezTo>
                <a:cubicBezTo>
                  <a:pt x="528627" y="377618"/>
                  <a:pt x="549729" y="388503"/>
                  <a:pt x="571500" y="393946"/>
                </a:cubicBezTo>
                <a:cubicBezTo>
                  <a:pt x="555171" y="404832"/>
                  <a:pt x="541757" y="430452"/>
                  <a:pt x="522514" y="426603"/>
                </a:cubicBezTo>
                <a:cubicBezTo>
                  <a:pt x="503271" y="422754"/>
                  <a:pt x="486008" y="396861"/>
                  <a:pt x="489857" y="377618"/>
                </a:cubicBezTo>
                <a:cubicBezTo>
                  <a:pt x="494379" y="355010"/>
                  <a:pt x="571783" y="333981"/>
                  <a:pt x="587828" y="328632"/>
                </a:cubicBezTo>
                <a:cubicBezTo>
                  <a:pt x="598714" y="339518"/>
                  <a:pt x="617955" y="346104"/>
                  <a:pt x="620486" y="361289"/>
                </a:cubicBezTo>
                <a:cubicBezTo>
                  <a:pt x="633229" y="437747"/>
                  <a:pt x="577736" y="440853"/>
                  <a:pt x="522514" y="459261"/>
                </a:cubicBezTo>
                <a:cubicBezTo>
                  <a:pt x="501224" y="466358"/>
                  <a:pt x="478971" y="470146"/>
                  <a:pt x="457200" y="475589"/>
                </a:cubicBezTo>
                <a:cubicBezTo>
                  <a:pt x="424543" y="470146"/>
                  <a:pt x="380423" y="484695"/>
                  <a:pt x="359228" y="459261"/>
                </a:cubicBezTo>
                <a:cubicBezTo>
                  <a:pt x="291320" y="377771"/>
                  <a:pt x="474155" y="352969"/>
                  <a:pt x="310243" y="393946"/>
                </a:cubicBezTo>
                <a:cubicBezTo>
                  <a:pt x="283029" y="388503"/>
                  <a:pt x="255375" y="384920"/>
                  <a:pt x="228600" y="377618"/>
                </a:cubicBezTo>
                <a:cubicBezTo>
                  <a:pt x="195389" y="368561"/>
                  <a:pt x="130628" y="344961"/>
                  <a:pt x="130628" y="344961"/>
                </a:cubicBezTo>
                <a:cubicBezTo>
                  <a:pt x="125185" y="328632"/>
                  <a:pt x="127740" y="306727"/>
                  <a:pt x="114300" y="295975"/>
                </a:cubicBezTo>
                <a:cubicBezTo>
                  <a:pt x="96776" y="281956"/>
                  <a:pt x="54891" y="301297"/>
                  <a:pt x="48986" y="279646"/>
                </a:cubicBezTo>
                <a:cubicBezTo>
                  <a:pt x="34593" y="226874"/>
                  <a:pt x="44276" y="166853"/>
                  <a:pt x="65314" y="116361"/>
                </a:cubicBezTo>
                <a:cubicBezTo>
                  <a:pt x="74676" y="93892"/>
                  <a:pt x="108255" y="93292"/>
                  <a:pt x="130628" y="83703"/>
                </a:cubicBezTo>
                <a:cubicBezTo>
                  <a:pt x="174556" y="64877"/>
                  <a:pt x="213346" y="60628"/>
                  <a:pt x="261257" y="51046"/>
                </a:cubicBezTo>
                <a:cubicBezTo>
                  <a:pt x="277586" y="56489"/>
                  <a:pt x="303851" y="51394"/>
                  <a:pt x="310243" y="67375"/>
                </a:cubicBezTo>
                <a:cubicBezTo>
                  <a:pt x="351248" y="169889"/>
                  <a:pt x="268028" y="124061"/>
                  <a:pt x="244928" y="116361"/>
                </a:cubicBezTo>
                <a:cubicBezTo>
                  <a:pt x="250371" y="94589"/>
                  <a:pt x="245388" y="66915"/>
                  <a:pt x="261257" y="51046"/>
                </a:cubicBezTo>
                <a:cubicBezTo>
                  <a:pt x="277125" y="35178"/>
                  <a:pt x="305735" y="26384"/>
                  <a:pt x="326571" y="34718"/>
                </a:cubicBezTo>
                <a:cubicBezTo>
                  <a:pt x="342552" y="41110"/>
                  <a:pt x="360112" y="83703"/>
                  <a:pt x="342900" y="83703"/>
                </a:cubicBezTo>
                <a:cubicBezTo>
                  <a:pt x="323276" y="83703"/>
                  <a:pt x="321129" y="51046"/>
                  <a:pt x="310243" y="34718"/>
                </a:cubicBezTo>
                <a:cubicBezTo>
                  <a:pt x="332014" y="23832"/>
                  <a:pt x="351404" y="5080"/>
                  <a:pt x="375557" y="2061"/>
                </a:cubicBezTo>
                <a:cubicBezTo>
                  <a:pt x="457469" y="-8178"/>
                  <a:pt x="433851" y="20677"/>
                  <a:pt x="457200" y="67375"/>
                </a:cubicBezTo>
                <a:cubicBezTo>
                  <a:pt x="465976" y="84928"/>
                  <a:pt x="478971" y="100032"/>
                  <a:pt x="489857" y="116361"/>
                </a:cubicBezTo>
                <a:cubicBezTo>
                  <a:pt x="454957" y="325754"/>
                  <a:pt x="473407" y="172024"/>
                  <a:pt x="506186" y="132689"/>
                </a:cubicBezTo>
                <a:cubicBezTo>
                  <a:pt x="517205" y="119467"/>
                  <a:pt x="538843" y="121804"/>
                  <a:pt x="555171" y="116361"/>
                </a:cubicBezTo>
                <a:lnTo>
                  <a:pt x="653143" y="132689"/>
                </a:lnTo>
                <a:cubicBezTo>
                  <a:pt x="707680" y="282664"/>
                  <a:pt x="645060" y="287784"/>
                  <a:pt x="571500" y="312303"/>
                </a:cubicBezTo>
                <a:cubicBezTo>
                  <a:pt x="576943" y="334075"/>
                  <a:pt x="577792" y="357546"/>
                  <a:pt x="587828" y="377618"/>
                </a:cubicBezTo>
                <a:cubicBezTo>
                  <a:pt x="594713" y="391388"/>
                  <a:pt x="620486" y="394880"/>
                  <a:pt x="620486" y="410275"/>
                </a:cubicBezTo>
                <a:cubicBezTo>
                  <a:pt x="620486" y="440159"/>
                  <a:pt x="552314" y="454771"/>
                  <a:pt x="538843" y="459261"/>
                </a:cubicBezTo>
                <a:cubicBezTo>
                  <a:pt x="564712" y="433391"/>
                  <a:pt x="578091" y="410275"/>
                  <a:pt x="620486" y="410275"/>
                </a:cubicBezTo>
                <a:cubicBezTo>
                  <a:pt x="637698" y="410275"/>
                  <a:pt x="653143" y="421160"/>
                  <a:pt x="669471" y="426603"/>
                </a:cubicBezTo>
                <a:cubicBezTo>
                  <a:pt x="577694" y="518383"/>
                  <a:pt x="685949" y="414395"/>
                  <a:pt x="669471" y="410275"/>
                </a:cubicBezTo>
                <a:cubicBezTo>
                  <a:pt x="636075" y="401926"/>
                  <a:pt x="602957" y="428951"/>
                  <a:pt x="571500" y="442932"/>
                </a:cubicBezTo>
                <a:cubicBezTo>
                  <a:pt x="553567" y="450902"/>
                  <a:pt x="540067" y="466813"/>
                  <a:pt x="522514" y="475589"/>
                </a:cubicBezTo>
                <a:cubicBezTo>
                  <a:pt x="499085" y="487303"/>
                  <a:pt x="429146" y="503013"/>
                  <a:pt x="408214" y="508246"/>
                </a:cubicBezTo>
                <a:cubicBezTo>
                  <a:pt x="391885" y="524575"/>
                  <a:pt x="374011" y="539492"/>
                  <a:pt x="359228" y="557232"/>
                </a:cubicBezTo>
                <a:cubicBezTo>
                  <a:pt x="346665" y="572308"/>
                  <a:pt x="346196" y="606218"/>
                  <a:pt x="326571" y="606218"/>
                </a:cubicBezTo>
                <a:cubicBezTo>
                  <a:pt x="306946" y="606218"/>
                  <a:pt x="304800" y="573561"/>
                  <a:pt x="293914" y="557232"/>
                </a:cubicBezTo>
                <a:cubicBezTo>
                  <a:pt x="310243" y="551789"/>
                  <a:pt x="355070" y="528732"/>
                  <a:pt x="342900" y="540903"/>
                </a:cubicBezTo>
                <a:cubicBezTo>
                  <a:pt x="325689" y="558115"/>
                  <a:pt x="301806" y="571139"/>
                  <a:pt x="277586" y="573561"/>
                </a:cubicBezTo>
                <a:cubicBezTo>
                  <a:pt x="263658" y="574954"/>
                  <a:pt x="118679" y="545045"/>
                  <a:pt x="97971" y="540903"/>
                </a:cubicBezTo>
                <a:cubicBezTo>
                  <a:pt x="141515" y="366733"/>
                  <a:pt x="114300" y="568116"/>
                  <a:pt x="48986" y="459261"/>
                </a:cubicBezTo>
                <a:cubicBezTo>
                  <a:pt x="37440" y="440017"/>
                  <a:pt x="58217" y="415236"/>
                  <a:pt x="65314" y="393946"/>
                </a:cubicBezTo>
                <a:cubicBezTo>
                  <a:pt x="74583" y="366139"/>
                  <a:pt x="80934" y="336154"/>
                  <a:pt x="97971" y="312303"/>
                </a:cubicBezTo>
                <a:cubicBezTo>
                  <a:pt x="109378" y="296334"/>
                  <a:pt x="129404" y="288422"/>
                  <a:pt x="146957" y="279646"/>
                </a:cubicBezTo>
                <a:cubicBezTo>
                  <a:pt x="192398" y="256926"/>
                  <a:pt x="280847" y="229573"/>
                  <a:pt x="326571" y="214332"/>
                </a:cubicBezTo>
                <a:cubicBezTo>
                  <a:pt x="561715" y="243725"/>
                  <a:pt x="656389" y="167349"/>
                  <a:pt x="555171" y="410275"/>
                </a:cubicBezTo>
                <a:cubicBezTo>
                  <a:pt x="547623" y="428390"/>
                  <a:pt x="522514" y="432046"/>
                  <a:pt x="506186" y="442932"/>
                </a:cubicBezTo>
                <a:cubicBezTo>
                  <a:pt x="500743" y="421161"/>
                  <a:pt x="481523" y="398454"/>
                  <a:pt x="489857" y="377618"/>
                </a:cubicBezTo>
                <a:cubicBezTo>
                  <a:pt x="505225" y="339197"/>
                  <a:pt x="572459" y="372495"/>
                  <a:pt x="587828" y="377618"/>
                </a:cubicBezTo>
                <a:cubicBezTo>
                  <a:pt x="566057" y="393946"/>
                  <a:pt x="549562" y="429608"/>
                  <a:pt x="522514" y="426603"/>
                </a:cubicBezTo>
                <a:cubicBezTo>
                  <a:pt x="402900" y="413312"/>
                  <a:pt x="446653" y="326599"/>
                  <a:pt x="457200" y="263318"/>
                </a:cubicBezTo>
                <a:cubicBezTo>
                  <a:pt x="557260" y="283329"/>
                  <a:pt x="611024" y="265914"/>
                  <a:pt x="522514" y="442932"/>
                </a:cubicBezTo>
                <a:cubicBezTo>
                  <a:pt x="509406" y="469148"/>
                  <a:pt x="466493" y="461354"/>
                  <a:pt x="440871" y="475589"/>
                </a:cubicBezTo>
                <a:cubicBezTo>
                  <a:pt x="266770" y="572312"/>
                  <a:pt x="504146" y="481712"/>
                  <a:pt x="277586" y="557232"/>
                </a:cubicBezTo>
                <a:cubicBezTo>
                  <a:pt x="255814" y="551789"/>
                  <a:pt x="212271" y="563345"/>
                  <a:pt x="212271" y="540903"/>
                </a:cubicBezTo>
                <a:cubicBezTo>
                  <a:pt x="212271" y="493895"/>
                  <a:pt x="279043" y="395238"/>
                  <a:pt x="326571" y="361289"/>
                </a:cubicBezTo>
                <a:cubicBezTo>
                  <a:pt x="346378" y="347141"/>
                  <a:pt x="370114" y="339518"/>
                  <a:pt x="391886" y="328632"/>
                </a:cubicBezTo>
                <a:cubicBezTo>
                  <a:pt x="408214" y="339518"/>
                  <a:pt x="440871" y="341665"/>
                  <a:pt x="440871" y="361289"/>
                </a:cubicBezTo>
                <a:cubicBezTo>
                  <a:pt x="440871" y="435040"/>
                  <a:pt x="366789" y="427850"/>
                  <a:pt x="326571" y="442932"/>
                </a:cubicBezTo>
                <a:cubicBezTo>
                  <a:pt x="303780" y="451479"/>
                  <a:pt x="283028" y="464703"/>
                  <a:pt x="261257" y="475589"/>
                </a:cubicBezTo>
                <a:cubicBezTo>
                  <a:pt x="281144" y="449073"/>
                  <a:pt x="309360" y="385635"/>
                  <a:pt x="359228" y="393946"/>
                </a:cubicBezTo>
                <a:cubicBezTo>
                  <a:pt x="378586" y="397172"/>
                  <a:pt x="391885" y="415717"/>
                  <a:pt x="408214" y="426603"/>
                </a:cubicBezTo>
                <a:cubicBezTo>
                  <a:pt x="391885" y="437489"/>
                  <a:pt x="359228" y="439636"/>
                  <a:pt x="359228" y="459261"/>
                </a:cubicBezTo>
                <a:cubicBezTo>
                  <a:pt x="359228" y="477310"/>
                  <a:pt x="408126" y="475589"/>
                  <a:pt x="424543" y="475589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5281478-3A7C-4AFE-A374-BFB99068E946}"/>
              </a:ext>
            </a:extLst>
          </p:cNvPr>
          <p:cNvSpPr txBox="1"/>
          <p:nvPr/>
        </p:nvSpPr>
        <p:spPr>
          <a:xfrm>
            <a:off x="8175476" y="571642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免疫細胞</a:t>
            </a:r>
          </a:p>
        </p:txBody>
      </p:sp>
      <p:sp>
        <p:nvSpPr>
          <p:cNvPr id="82" name="稲妻 81">
            <a:extLst>
              <a:ext uri="{FF2B5EF4-FFF2-40B4-BE49-F238E27FC236}">
                <a16:creationId xmlns:a16="http://schemas.microsoft.com/office/drawing/2014/main" id="{2AE19E25-6E7A-4A43-B49E-FF056CADE1D0}"/>
              </a:ext>
            </a:extLst>
          </p:cNvPr>
          <p:cNvSpPr/>
          <p:nvPr/>
        </p:nvSpPr>
        <p:spPr>
          <a:xfrm rot="8078108">
            <a:off x="5183221" y="4998057"/>
            <a:ext cx="1413118" cy="143437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稲妻 144">
            <a:extLst>
              <a:ext uri="{FF2B5EF4-FFF2-40B4-BE49-F238E27FC236}">
                <a16:creationId xmlns:a16="http://schemas.microsoft.com/office/drawing/2014/main" id="{7F6FD7BD-A169-4E1F-BCA1-6053035D8D98}"/>
              </a:ext>
            </a:extLst>
          </p:cNvPr>
          <p:cNvSpPr/>
          <p:nvPr/>
        </p:nvSpPr>
        <p:spPr>
          <a:xfrm rot="8308332">
            <a:off x="5441759" y="3829898"/>
            <a:ext cx="914400" cy="18985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732E7394-B6CF-5D0B-E4B0-CDAF6836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CE8EB0E-E60E-D383-41E6-CBBFF85B2B8E}"/>
              </a:ext>
            </a:extLst>
          </p:cNvPr>
          <p:cNvSpPr txBox="1"/>
          <p:nvPr/>
        </p:nvSpPr>
        <p:spPr>
          <a:xfrm>
            <a:off x="4516499" y="6117011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6632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1"/>
    </mc:Choice>
    <mc:Fallback xmlns="">
      <p:transition spd="slow" advTm="313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091900-DE04-4FCE-8A40-78AEEF63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2" y="293915"/>
            <a:ext cx="9976757" cy="70212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がん細胞が増えづけると・・・</a:t>
            </a:r>
            <a:endParaRPr kumimoji="1" lang="ja-JP" altLang="en-US" dirty="0"/>
          </a:p>
        </p:txBody>
      </p:sp>
      <p:sp>
        <p:nvSpPr>
          <p:cNvPr id="3" name="爆発: 8 pt 2">
            <a:extLst>
              <a:ext uri="{FF2B5EF4-FFF2-40B4-BE49-F238E27FC236}">
                <a16:creationId xmlns:a16="http://schemas.microsoft.com/office/drawing/2014/main" id="{E8EFFA24-4435-4630-B9A8-F1EB06F80B5B}"/>
              </a:ext>
            </a:extLst>
          </p:cNvPr>
          <p:cNvSpPr/>
          <p:nvPr/>
        </p:nvSpPr>
        <p:spPr>
          <a:xfrm>
            <a:off x="357839" y="2747750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4" name="爆発: 8 pt 3">
            <a:extLst>
              <a:ext uri="{FF2B5EF4-FFF2-40B4-BE49-F238E27FC236}">
                <a16:creationId xmlns:a16="http://schemas.microsoft.com/office/drawing/2014/main" id="{A82CF1B4-05E0-4791-8142-C044567796AC}"/>
              </a:ext>
            </a:extLst>
          </p:cNvPr>
          <p:cNvSpPr/>
          <p:nvPr/>
        </p:nvSpPr>
        <p:spPr>
          <a:xfrm>
            <a:off x="1668955" y="1692044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5" name="爆発: 8 pt 4">
            <a:extLst>
              <a:ext uri="{FF2B5EF4-FFF2-40B4-BE49-F238E27FC236}">
                <a16:creationId xmlns:a16="http://schemas.microsoft.com/office/drawing/2014/main" id="{99EA1707-AD34-4E23-B2DE-6499411A9A5A}"/>
              </a:ext>
            </a:extLst>
          </p:cNvPr>
          <p:cNvSpPr/>
          <p:nvPr/>
        </p:nvSpPr>
        <p:spPr>
          <a:xfrm>
            <a:off x="1834704" y="3812002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6" name="爆発: 8 pt 5">
            <a:extLst>
              <a:ext uri="{FF2B5EF4-FFF2-40B4-BE49-F238E27FC236}">
                <a16:creationId xmlns:a16="http://schemas.microsoft.com/office/drawing/2014/main" id="{E8558038-09F0-46F3-A08D-37B5774CC1FA}"/>
              </a:ext>
            </a:extLst>
          </p:cNvPr>
          <p:cNvSpPr/>
          <p:nvPr/>
        </p:nvSpPr>
        <p:spPr>
          <a:xfrm>
            <a:off x="3475749" y="3566559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7" name="爆発: 8 pt 6">
            <a:extLst>
              <a:ext uri="{FF2B5EF4-FFF2-40B4-BE49-F238E27FC236}">
                <a16:creationId xmlns:a16="http://schemas.microsoft.com/office/drawing/2014/main" id="{A446B042-2628-4F99-9AAA-7973E7FFBCC9}"/>
              </a:ext>
            </a:extLst>
          </p:cNvPr>
          <p:cNvSpPr/>
          <p:nvPr/>
        </p:nvSpPr>
        <p:spPr>
          <a:xfrm>
            <a:off x="3355544" y="2339536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8" name="爆発: 8 pt 7">
            <a:extLst>
              <a:ext uri="{FF2B5EF4-FFF2-40B4-BE49-F238E27FC236}">
                <a16:creationId xmlns:a16="http://schemas.microsoft.com/office/drawing/2014/main" id="{BCCF96A8-1945-4375-A765-3F147B3C9320}"/>
              </a:ext>
            </a:extLst>
          </p:cNvPr>
          <p:cNvSpPr/>
          <p:nvPr/>
        </p:nvSpPr>
        <p:spPr>
          <a:xfrm>
            <a:off x="3355544" y="1195420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9" name="爆発: 8 pt 8">
            <a:extLst>
              <a:ext uri="{FF2B5EF4-FFF2-40B4-BE49-F238E27FC236}">
                <a16:creationId xmlns:a16="http://schemas.microsoft.com/office/drawing/2014/main" id="{0E1FD944-8105-420E-907C-CA9C5A6FEA3C}"/>
              </a:ext>
            </a:extLst>
          </p:cNvPr>
          <p:cNvSpPr/>
          <p:nvPr/>
        </p:nvSpPr>
        <p:spPr>
          <a:xfrm>
            <a:off x="3475749" y="4793582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0" name="爆発: 8 pt 9">
            <a:extLst>
              <a:ext uri="{FF2B5EF4-FFF2-40B4-BE49-F238E27FC236}">
                <a16:creationId xmlns:a16="http://schemas.microsoft.com/office/drawing/2014/main" id="{3EBCE716-0E14-46AB-A1D2-AB89A17AFA1D}"/>
              </a:ext>
            </a:extLst>
          </p:cNvPr>
          <p:cNvSpPr/>
          <p:nvPr/>
        </p:nvSpPr>
        <p:spPr>
          <a:xfrm>
            <a:off x="9169633" y="2667223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2" name="爆発: 8 pt 11">
            <a:extLst>
              <a:ext uri="{FF2B5EF4-FFF2-40B4-BE49-F238E27FC236}">
                <a16:creationId xmlns:a16="http://schemas.microsoft.com/office/drawing/2014/main" id="{BDCB2354-F8FC-410C-A1F0-B186F4F88449}"/>
              </a:ext>
            </a:extLst>
          </p:cNvPr>
          <p:cNvSpPr/>
          <p:nvPr/>
        </p:nvSpPr>
        <p:spPr>
          <a:xfrm>
            <a:off x="9534956" y="2498680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3" name="爆発: 8 pt 12">
            <a:extLst>
              <a:ext uri="{FF2B5EF4-FFF2-40B4-BE49-F238E27FC236}">
                <a16:creationId xmlns:a16="http://schemas.microsoft.com/office/drawing/2014/main" id="{D8C519D6-2757-416C-B4CD-889ACA3C3033}"/>
              </a:ext>
            </a:extLst>
          </p:cNvPr>
          <p:cNvSpPr/>
          <p:nvPr/>
        </p:nvSpPr>
        <p:spPr>
          <a:xfrm>
            <a:off x="9104504" y="2198245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4" name="爆発: 8 pt 13">
            <a:extLst>
              <a:ext uri="{FF2B5EF4-FFF2-40B4-BE49-F238E27FC236}">
                <a16:creationId xmlns:a16="http://schemas.microsoft.com/office/drawing/2014/main" id="{7DC415F1-2005-411B-A9A2-0768B3B82593}"/>
              </a:ext>
            </a:extLst>
          </p:cNvPr>
          <p:cNvSpPr/>
          <p:nvPr/>
        </p:nvSpPr>
        <p:spPr>
          <a:xfrm>
            <a:off x="9722503" y="3097581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5" name="爆発: 8 pt 14">
            <a:extLst>
              <a:ext uri="{FF2B5EF4-FFF2-40B4-BE49-F238E27FC236}">
                <a16:creationId xmlns:a16="http://schemas.microsoft.com/office/drawing/2014/main" id="{656AAC0E-9516-4378-9DD5-26486E3E0C58}"/>
              </a:ext>
            </a:extLst>
          </p:cNvPr>
          <p:cNvSpPr/>
          <p:nvPr/>
        </p:nvSpPr>
        <p:spPr>
          <a:xfrm>
            <a:off x="9042457" y="3197418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3AECFF-8E41-482F-A13B-A76CC41A1807}"/>
              </a:ext>
            </a:extLst>
          </p:cNvPr>
          <p:cNvSpPr txBox="1"/>
          <p:nvPr/>
        </p:nvSpPr>
        <p:spPr>
          <a:xfrm>
            <a:off x="7698817" y="105773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転移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210959-2381-4947-A439-8EE62080DDA9}"/>
              </a:ext>
            </a:extLst>
          </p:cNvPr>
          <p:cNvSpPr txBox="1"/>
          <p:nvPr/>
        </p:nvSpPr>
        <p:spPr>
          <a:xfrm>
            <a:off x="6283117" y="288705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やせ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607095-0940-423E-B52C-91B2176B7F03}"/>
              </a:ext>
            </a:extLst>
          </p:cNvPr>
          <p:cNvSpPr txBox="1"/>
          <p:nvPr/>
        </p:nvSpPr>
        <p:spPr>
          <a:xfrm>
            <a:off x="8032546" y="5074825"/>
            <a:ext cx="210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痛み・出血</a:t>
            </a:r>
          </a:p>
        </p:txBody>
      </p:sp>
      <p:sp>
        <p:nvSpPr>
          <p:cNvPr id="19" name="円形吹き出し 25">
            <a:extLst>
              <a:ext uri="{FF2B5EF4-FFF2-40B4-BE49-F238E27FC236}">
                <a16:creationId xmlns:a16="http://schemas.microsoft.com/office/drawing/2014/main" id="{A5832BAD-CC9E-4949-9B62-E316A7392C0C}"/>
              </a:ext>
            </a:extLst>
          </p:cNvPr>
          <p:cNvSpPr/>
          <p:nvPr/>
        </p:nvSpPr>
        <p:spPr bwMode="auto">
          <a:xfrm>
            <a:off x="8671341" y="810884"/>
            <a:ext cx="3134199" cy="898141"/>
          </a:xfrm>
          <a:prstGeom prst="wedgeEllipseCallout">
            <a:avLst>
              <a:gd name="adj1" fmla="val -12346"/>
              <a:gd name="adj2" fmla="val 567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+mj-ea"/>
                <a:ea typeface="+mj-ea"/>
              </a:rPr>
              <a:t>他の</a:t>
            </a:r>
            <a:br>
              <a:rPr lang="en-US" altLang="ja-JP" sz="2000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ja-JP" altLang="en-US" sz="2000" dirty="0">
                <a:solidFill>
                  <a:srgbClr val="000000"/>
                </a:solidFill>
                <a:latin typeface="+mj-ea"/>
                <a:ea typeface="+mj-ea"/>
              </a:rPr>
              <a:t>ところに行こう！</a:t>
            </a:r>
          </a:p>
        </p:txBody>
      </p:sp>
      <p:sp>
        <p:nvSpPr>
          <p:cNvPr id="20" name="雲形吹き出し 76">
            <a:extLst>
              <a:ext uri="{FF2B5EF4-FFF2-40B4-BE49-F238E27FC236}">
                <a16:creationId xmlns:a16="http://schemas.microsoft.com/office/drawing/2014/main" id="{1C17AB1E-7252-4A91-919B-7AAA0D4E5CC0}"/>
              </a:ext>
            </a:extLst>
          </p:cNvPr>
          <p:cNvSpPr/>
          <p:nvPr/>
        </p:nvSpPr>
        <p:spPr bwMode="auto">
          <a:xfrm>
            <a:off x="8150223" y="5619301"/>
            <a:ext cx="3416849" cy="898141"/>
          </a:xfrm>
          <a:prstGeom prst="cloudCallout">
            <a:avLst>
              <a:gd name="adj1" fmla="val 42789"/>
              <a:gd name="adj2" fmla="val -771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+mj-ea"/>
                <a:ea typeface="+mj-ea"/>
              </a:rPr>
              <a:t>邪魔だなあ</a:t>
            </a:r>
            <a:br>
              <a:rPr lang="en-US" altLang="ja-JP" sz="2000" dirty="0">
                <a:solidFill>
                  <a:srgbClr val="000000"/>
                </a:solidFill>
                <a:latin typeface="+mj-ea"/>
                <a:ea typeface="+mj-ea"/>
              </a:rPr>
            </a:br>
            <a:r>
              <a:rPr lang="ja-JP" altLang="en-US" sz="2000" dirty="0">
                <a:solidFill>
                  <a:srgbClr val="000000"/>
                </a:solidFill>
                <a:latin typeface="+mj-ea"/>
                <a:ea typeface="+mj-ea"/>
              </a:rPr>
              <a:t>かみついちゃえ！</a:t>
            </a:r>
          </a:p>
        </p:txBody>
      </p:sp>
      <p:sp>
        <p:nvSpPr>
          <p:cNvPr id="21" name="角丸四角形吹き出し 19">
            <a:extLst>
              <a:ext uri="{FF2B5EF4-FFF2-40B4-BE49-F238E27FC236}">
                <a16:creationId xmlns:a16="http://schemas.microsoft.com/office/drawing/2014/main" id="{0308FF9E-2F10-4199-BEAE-ECB5410B8EB3}"/>
              </a:ext>
            </a:extLst>
          </p:cNvPr>
          <p:cNvSpPr/>
          <p:nvPr/>
        </p:nvSpPr>
        <p:spPr bwMode="auto">
          <a:xfrm>
            <a:off x="6283734" y="3474387"/>
            <a:ext cx="2100852" cy="523220"/>
          </a:xfrm>
          <a:prstGeom prst="wedgeRoundRectCallout">
            <a:avLst>
              <a:gd name="adj1" fmla="val 43632"/>
              <a:gd name="adj2" fmla="val 11623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+mj-ea"/>
                <a:ea typeface="+mj-ea"/>
              </a:rPr>
              <a:t>栄養をくれ！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F43425-139F-4C89-9F26-72D37942E1B3}"/>
              </a:ext>
            </a:extLst>
          </p:cNvPr>
          <p:cNvSpPr txBox="1"/>
          <p:nvPr/>
        </p:nvSpPr>
        <p:spPr>
          <a:xfrm>
            <a:off x="1555319" y="5467411"/>
            <a:ext cx="1800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分裂</a:t>
            </a:r>
          </a:p>
        </p:txBody>
      </p:sp>
      <p:sp>
        <p:nvSpPr>
          <p:cNvPr id="24" name="矢印: ストライプ 23">
            <a:extLst>
              <a:ext uri="{FF2B5EF4-FFF2-40B4-BE49-F238E27FC236}">
                <a16:creationId xmlns:a16="http://schemas.microsoft.com/office/drawing/2014/main" id="{3FE86861-2EC8-4AD4-AE90-5880DBB4575A}"/>
              </a:ext>
            </a:extLst>
          </p:cNvPr>
          <p:cNvSpPr/>
          <p:nvPr/>
        </p:nvSpPr>
        <p:spPr>
          <a:xfrm rot="20574465">
            <a:off x="2654792" y="1776422"/>
            <a:ext cx="848573" cy="169474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ストライプ 24">
            <a:extLst>
              <a:ext uri="{FF2B5EF4-FFF2-40B4-BE49-F238E27FC236}">
                <a16:creationId xmlns:a16="http://schemas.microsoft.com/office/drawing/2014/main" id="{79D37F7E-BA7F-4164-B890-F64A9AA33E1E}"/>
              </a:ext>
            </a:extLst>
          </p:cNvPr>
          <p:cNvSpPr/>
          <p:nvPr/>
        </p:nvSpPr>
        <p:spPr>
          <a:xfrm rot="1448170">
            <a:off x="2544108" y="2675475"/>
            <a:ext cx="895304" cy="143060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ストライプ 25">
            <a:extLst>
              <a:ext uri="{FF2B5EF4-FFF2-40B4-BE49-F238E27FC236}">
                <a16:creationId xmlns:a16="http://schemas.microsoft.com/office/drawing/2014/main" id="{B65EDFB4-C540-4502-B61A-F63A42455A1C}"/>
              </a:ext>
            </a:extLst>
          </p:cNvPr>
          <p:cNvSpPr/>
          <p:nvPr/>
        </p:nvSpPr>
        <p:spPr>
          <a:xfrm rot="19710103">
            <a:off x="870813" y="2522315"/>
            <a:ext cx="756893" cy="202911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ストライプ 26">
            <a:extLst>
              <a:ext uri="{FF2B5EF4-FFF2-40B4-BE49-F238E27FC236}">
                <a16:creationId xmlns:a16="http://schemas.microsoft.com/office/drawing/2014/main" id="{37F8F42F-FC16-436F-9A9F-44EF70E4BE52}"/>
              </a:ext>
            </a:extLst>
          </p:cNvPr>
          <p:cNvSpPr/>
          <p:nvPr/>
        </p:nvSpPr>
        <p:spPr>
          <a:xfrm rot="2110308">
            <a:off x="1053653" y="3742326"/>
            <a:ext cx="729267" cy="406482"/>
          </a:xfrm>
          <a:prstGeom prst="stripedRightArrow">
            <a:avLst>
              <a:gd name="adj1" fmla="val 50000"/>
              <a:gd name="adj2" fmla="val 12756"/>
            </a:avLst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ストライプ 27">
            <a:extLst>
              <a:ext uri="{FF2B5EF4-FFF2-40B4-BE49-F238E27FC236}">
                <a16:creationId xmlns:a16="http://schemas.microsoft.com/office/drawing/2014/main" id="{22C90182-2541-44B2-86FF-79E993C9DC20}"/>
              </a:ext>
            </a:extLst>
          </p:cNvPr>
          <p:cNvSpPr/>
          <p:nvPr/>
        </p:nvSpPr>
        <p:spPr>
          <a:xfrm>
            <a:off x="2755017" y="4153659"/>
            <a:ext cx="661321" cy="216022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ストライプ 28">
            <a:extLst>
              <a:ext uri="{FF2B5EF4-FFF2-40B4-BE49-F238E27FC236}">
                <a16:creationId xmlns:a16="http://schemas.microsoft.com/office/drawing/2014/main" id="{2B1813DE-1328-4957-9F42-B6E6D6F82476}"/>
              </a:ext>
            </a:extLst>
          </p:cNvPr>
          <p:cNvSpPr/>
          <p:nvPr/>
        </p:nvSpPr>
        <p:spPr>
          <a:xfrm rot="1631734">
            <a:off x="2640365" y="4729185"/>
            <a:ext cx="785829" cy="311646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爆発: 8 pt 30">
            <a:extLst>
              <a:ext uri="{FF2B5EF4-FFF2-40B4-BE49-F238E27FC236}">
                <a16:creationId xmlns:a16="http://schemas.microsoft.com/office/drawing/2014/main" id="{8CE9605F-4434-4DE7-A7EB-922AABBF3740}"/>
              </a:ext>
            </a:extLst>
          </p:cNvPr>
          <p:cNvSpPr/>
          <p:nvPr/>
        </p:nvSpPr>
        <p:spPr>
          <a:xfrm>
            <a:off x="4859754" y="1298909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32" name="爆発: 8 pt 31">
            <a:extLst>
              <a:ext uri="{FF2B5EF4-FFF2-40B4-BE49-F238E27FC236}">
                <a16:creationId xmlns:a16="http://schemas.microsoft.com/office/drawing/2014/main" id="{8B3186D4-5950-4270-B46A-157EB409D7EC}"/>
              </a:ext>
            </a:extLst>
          </p:cNvPr>
          <p:cNvSpPr/>
          <p:nvPr/>
        </p:nvSpPr>
        <p:spPr>
          <a:xfrm>
            <a:off x="4943050" y="1904867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33" name="爆発: 8 pt 32">
            <a:extLst>
              <a:ext uri="{FF2B5EF4-FFF2-40B4-BE49-F238E27FC236}">
                <a16:creationId xmlns:a16="http://schemas.microsoft.com/office/drawing/2014/main" id="{5AACBFAF-C864-4305-9D38-796BDFC7276A}"/>
              </a:ext>
            </a:extLst>
          </p:cNvPr>
          <p:cNvSpPr/>
          <p:nvPr/>
        </p:nvSpPr>
        <p:spPr>
          <a:xfrm>
            <a:off x="5058091" y="2608342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34" name="爆発: 8 pt 33">
            <a:extLst>
              <a:ext uri="{FF2B5EF4-FFF2-40B4-BE49-F238E27FC236}">
                <a16:creationId xmlns:a16="http://schemas.microsoft.com/office/drawing/2014/main" id="{52A811C2-2D08-4873-8130-98CD4745B696}"/>
              </a:ext>
            </a:extLst>
          </p:cNvPr>
          <p:cNvSpPr/>
          <p:nvPr/>
        </p:nvSpPr>
        <p:spPr>
          <a:xfrm>
            <a:off x="5235284" y="3761485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35" name="爆発: 8 pt 34">
            <a:extLst>
              <a:ext uri="{FF2B5EF4-FFF2-40B4-BE49-F238E27FC236}">
                <a16:creationId xmlns:a16="http://schemas.microsoft.com/office/drawing/2014/main" id="{CE61AE8C-6871-47B8-B7C9-88F161DBD740}"/>
              </a:ext>
            </a:extLst>
          </p:cNvPr>
          <p:cNvSpPr/>
          <p:nvPr/>
        </p:nvSpPr>
        <p:spPr>
          <a:xfrm>
            <a:off x="5127233" y="3360876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36" name="爆発: 8 pt 35">
            <a:extLst>
              <a:ext uri="{FF2B5EF4-FFF2-40B4-BE49-F238E27FC236}">
                <a16:creationId xmlns:a16="http://schemas.microsoft.com/office/drawing/2014/main" id="{7E59F834-1715-4D20-832F-D73CE01011D2}"/>
              </a:ext>
            </a:extLst>
          </p:cNvPr>
          <p:cNvSpPr/>
          <p:nvPr/>
        </p:nvSpPr>
        <p:spPr>
          <a:xfrm>
            <a:off x="5290205" y="4550913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37" name="爆発: 8 pt 36">
            <a:extLst>
              <a:ext uri="{FF2B5EF4-FFF2-40B4-BE49-F238E27FC236}">
                <a16:creationId xmlns:a16="http://schemas.microsoft.com/office/drawing/2014/main" id="{2FFDF477-7FA2-4ACE-B187-081A3B7956EC}"/>
              </a:ext>
            </a:extLst>
          </p:cNvPr>
          <p:cNvSpPr/>
          <p:nvPr/>
        </p:nvSpPr>
        <p:spPr>
          <a:xfrm>
            <a:off x="5262052" y="5169036"/>
            <a:ext cx="860903" cy="899336"/>
          </a:xfrm>
          <a:prstGeom prst="irregularSeal1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C000"/>
                </a:solidFill>
              </a:rPr>
              <a:t>〇</a:t>
            </a:r>
          </a:p>
        </p:txBody>
      </p:sp>
      <p:sp>
        <p:nvSpPr>
          <p:cNvPr id="38" name="矢印: ストライプ 37">
            <a:extLst>
              <a:ext uri="{FF2B5EF4-FFF2-40B4-BE49-F238E27FC236}">
                <a16:creationId xmlns:a16="http://schemas.microsoft.com/office/drawing/2014/main" id="{D27D94A7-3060-4287-9B4E-567336F6AA0B}"/>
              </a:ext>
            </a:extLst>
          </p:cNvPr>
          <p:cNvSpPr/>
          <p:nvPr/>
        </p:nvSpPr>
        <p:spPr>
          <a:xfrm>
            <a:off x="4165792" y="1705967"/>
            <a:ext cx="661321" cy="368422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ストライプ 38">
            <a:extLst>
              <a:ext uri="{FF2B5EF4-FFF2-40B4-BE49-F238E27FC236}">
                <a16:creationId xmlns:a16="http://schemas.microsoft.com/office/drawing/2014/main" id="{70D05D61-F09F-4499-976C-E5B3BB6BA40F}"/>
              </a:ext>
            </a:extLst>
          </p:cNvPr>
          <p:cNvSpPr/>
          <p:nvPr/>
        </p:nvSpPr>
        <p:spPr>
          <a:xfrm>
            <a:off x="4230177" y="2789125"/>
            <a:ext cx="661321" cy="216022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矢印: ストライプ 39">
            <a:extLst>
              <a:ext uri="{FF2B5EF4-FFF2-40B4-BE49-F238E27FC236}">
                <a16:creationId xmlns:a16="http://schemas.microsoft.com/office/drawing/2014/main" id="{D1B1A421-AE86-4995-A15D-694D8AA0C47D}"/>
              </a:ext>
            </a:extLst>
          </p:cNvPr>
          <p:cNvSpPr/>
          <p:nvPr/>
        </p:nvSpPr>
        <p:spPr>
          <a:xfrm>
            <a:off x="4320007" y="4151416"/>
            <a:ext cx="661321" cy="216022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ストライプ 40">
            <a:extLst>
              <a:ext uri="{FF2B5EF4-FFF2-40B4-BE49-F238E27FC236}">
                <a16:creationId xmlns:a16="http://schemas.microsoft.com/office/drawing/2014/main" id="{E5DEF957-B83F-405E-A724-0FC454855457}"/>
              </a:ext>
            </a:extLst>
          </p:cNvPr>
          <p:cNvSpPr/>
          <p:nvPr/>
        </p:nvSpPr>
        <p:spPr>
          <a:xfrm>
            <a:off x="4454192" y="5300760"/>
            <a:ext cx="661321" cy="216022"/>
          </a:xfrm>
          <a:prstGeom prst="striped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Picture 5">
            <a:extLst>
              <a:ext uri="{FF2B5EF4-FFF2-40B4-BE49-F238E27FC236}">
                <a16:creationId xmlns:a16="http://schemas.microsoft.com/office/drawing/2014/main" id="{8DBFDDF7-5F01-48CD-A357-82134846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31" y="1723901"/>
            <a:ext cx="3142432" cy="32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スライド番号プレースホルダー 29">
            <a:extLst>
              <a:ext uri="{FF2B5EF4-FFF2-40B4-BE49-F238E27FC236}">
                <a16:creationId xmlns:a16="http://schemas.microsoft.com/office/drawing/2014/main" id="{57F1897D-765C-6B9D-4054-2EA9E2B4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698F421-C6C3-1CB3-BB51-B738B7E73B74}"/>
              </a:ext>
            </a:extLst>
          </p:cNvPr>
          <p:cNvSpPr txBox="1"/>
          <p:nvPr/>
        </p:nvSpPr>
        <p:spPr>
          <a:xfrm>
            <a:off x="4486745" y="6080772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755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27"/>
    </mc:Choice>
    <mc:Fallback xmlns="">
      <p:transition spd="slow" advTm="381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656CC6E-18CC-260F-DAA9-B62EA0BC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50061"/>
            <a:ext cx="10820400" cy="640791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50858B-37DA-A529-8CD8-49109B98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EACD-8C14-4EE1-BCFE-7A5FF42716E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6EAFC5-3E62-4B58-6091-F26D56F410B7}"/>
              </a:ext>
            </a:extLst>
          </p:cNvPr>
          <p:cNvSpPr txBox="1"/>
          <p:nvPr/>
        </p:nvSpPr>
        <p:spPr>
          <a:xfrm>
            <a:off x="4516016" y="6040800"/>
            <a:ext cx="286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大阪府医師会学校医部会</a:t>
            </a:r>
          </a:p>
        </p:txBody>
      </p:sp>
    </p:spTree>
    <p:extLst>
      <p:ext uri="{BB962C8B-B14F-4D97-AF65-F5344CB8AC3E}">
        <p14:creationId xmlns:p14="http://schemas.microsoft.com/office/powerpoint/2010/main" val="2240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8"/>
    </mc:Choice>
    <mc:Fallback xmlns="">
      <p:transition spd="slow" advTm="1810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4|4.4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シャボン</Template>
  <TotalTime>2098</TotalTime>
  <Words>1745</Words>
  <Application>Microsoft Office PowerPoint</Application>
  <PresentationFormat>ワイド画面</PresentationFormat>
  <Paragraphs>456</Paragraphs>
  <Slides>52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63" baseType="lpstr">
      <vt:lpstr>ＭＳ ゴシック</vt:lpstr>
      <vt:lpstr>Meiryo</vt:lpstr>
      <vt:lpstr>Meiryo</vt:lpstr>
      <vt:lpstr>游ゴシック</vt:lpstr>
      <vt:lpstr>游ゴシック Medium</vt:lpstr>
      <vt:lpstr>Arial</vt:lpstr>
      <vt:lpstr>Century Gothic</vt:lpstr>
      <vt:lpstr>Garamond</vt:lpstr>
      <vt:lpstr>Segoe UI</vt:lpstr>
      <vt:lpstr>Times New Roman</vt:lpstr>
      <vt:lpstr>シャボン</vt:lpstr>
      <vt:lpstr> 学校医と一緒にがんに ついて考えてみよう</vt:lpstr>
      <vt:lpstr>がんについて考えてみよう</vt:lpstr>
      <vt:lpstr>がんはどうしてがんなの？</vt:lpstr>
      <vt:lpstr>身体は正常細胞だけからできている？</vt:lpstr>
      <vt:lpstr>がん細胞は毎日生まれている</vt:lpstr>
      <vt:lpstr>がん細胞は毎日生まれている</vt:lpstr>
      <vt:lpstr>がん細胞は毎日生まれているが・・・</vt:lpstr>
      <vt:lpstr>がん細胞が増えづけると・・・</vt:lpstr>
      <vt:lpstr>PowerPoint プレゼンテーション</vt:lpstr>
      <vt:lpstr>PowerPoint プレゼンテーション</vt:lpstr>
      <vt:lpstr>がんという病気</vt:lpstr>
      <vt:lpstr>　がんの原因</vt:lpstr>
      <vt:lpstr>感染症とがん</vt:lpstr>
      <vt:lpstr>タバコと全身のがん</vt:lpstr>
      <vt:lpstr>副流煙</vt:lpstr>
      <vt:lpstr>加熱式たばこは大丈夫？</vt:lpstr>
      <vt:lpstr>大阪府の喫煙率と肺がん死亡率2019年</vt:lpstr>
      <vt:lpstr>生活習慣－喫煙</vt:lpstr>
      <vt:lpstr>喫煙によって脳血流が低下する</vt:lpstr>
      <vt:lpstr>ピロリ菌の発癌性</vt:lpstr>
      <vt:lpstr>PowerPoint プレゼンテーション</vt:lpstr>
      <vt:lpstr>学校教育の中で</vt:lpstr>
      <vt:lpstr>ピロリ菌の治療</vt:lpstr>
      <vt:lpstr>PowerPoint プレゼンテーション</vt:lpstr>
      <vt:lpstr>日本人女性におけるHPVの検出率</vt:lpstr>
      <vt:lpstr>PowerPoint プレゼンテーション</vt:lpstr>
      <vt:lpstr>PowerPoint プレゼンテーション</vt:lpstr>
      <vt:lpstr>PowerPoint プレゼンテーション</vt:lpstr>
      <vt:lpstr>がんは予防できるか？</vt:lpstr>
      <vt:lpstr>PowerPoint プレゼンテーション</vt:lpstr>
      <vt:lpstr>がんの予防</vt:lpstr>
      <vt:lpstr>日本の検診受診率は低い！</vt:lpstr>
      <vt:lpstr>PowerPoint プレゼンテーション</vt:lpstr>
      <vt:lpstr>全がん　75歳未満年齢調整死亡率　日本地図（2019年）</vt:lpstr>
      <vt:lpstr>PowerPoint プレゼンテーション</vt:lpstr>
      <vt:lpstr>PowerPoint プレゼンテーション</vt:lpstr>
      <vt:lpstr>がん検診はどんなことをするの？</vt:lpstr>
      <vt:lpstr>早期発見、早期治療　– 胃がん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適正体重ががん予防</vt:lpstr>
      <vt:lpstr>身近にあるがんのはなし</vt:lpstr>
      <vt:lpstr>親ががんになったら</vt:lpstr>
      <vt:lpstr>ヤングケアラー 知ってますか？</vt:lpstr>
      <vt:lpstr>病気の親を支える</vt:lpstr>
      <vt:lpstr>PowerPoint プレゼンテーション</vt:lpstr>
      <vt:lpstr>  　　　当事者意識を持つこと  もしも：想像して気持ちを書いてみよう </vt:lpstr>
      <vt:lpstr>困ったとき誰に相談すればいいの</vt:lpstr>
      <vt:lpstr>がんについて学んだこと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久子 森口</dc:creator>
  <cp:lastModifiedBy>高速オフセット</cp:lastModifiedBy>
  <cp:revision>160</cp:revision>
  <dcterms:created xsi:type="dcterms:W3CDTF">2021-03-07T13:11:46Z</dcterms:created>
  <dcterms:modified xsi:type="dcterms:W3CDTF">2022-07-26T03:48:13Z</dcterms:modified>
</cp:coreProperties>
</file>