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80" r:id="rId3"/>
    <p:sldId id="278" r:id="rId4"/>
    <p:sldId id="260" r:id="rId5"/>
    <p:sldId id="262" r:id="rId6"/>
    <p:sldId id="273" r:id="rId7"/>
    <p:sldId id="284" r:id="rId8"/>
    <p:sldId id="261" r:id="rId9"/>
    <p:sldId id="265" r:id="rId10"/>
    <p:sldId id="283" r:id="rId11"/>
    <p:sldId id="282" r:id="rId12"/>
    <p:sldId id="277" r:id="rId13"/>
    <p:sldId id="25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C6CBA2-549F-4BA4-908B-997FAD134740}" type="datetimeFigureOut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ED896-5EA6-4966-BD22-B13263AB587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8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CBA2-549F-4BA4-908B-997FAD134740}" type="datetimeFigureOut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D896-5EA6-4966-BD22-B13263AB58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68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CBA2-549F-4BA4-908B-997FAD134740}" type="datetimeFigureOut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D896-5EA6-4966-BD22-B13263AB58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564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CBA2-549F-4BA4-908B-997FAD134740}" type="datetimeFigureOut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D896-5EA6-4966-BD22-B13263AB58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0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CBA2-549F-4BA4-908B-997FAD134740}" type="datetimeFigureOut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D896-5EA6-4966-BD22-B13263AB587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8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CBA2-549F-4BA4-908B-997FAD134740}" type="datetimeFigureOut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D896-5EA6-4966-BD22-B13263AB58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42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CBA2-549F-4BA4-908B-997FAD134740}" type="datetimeFigureOut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D896-5EA6-4966-BD22-B13263AB58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81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CBA2-549F-4BA4-908B-997FAD134740}" type="datetimeFigureOut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D896-5EA6-4966-BD22-B13263AB58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074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CBA2-549F-4BA4-908B-997FAD134740}" type="datetimeFigureOut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D896-5EA6-4966-BD22-B13263AB58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21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CBA2-549F-4BA4-908B-997FAD134740}" type="datetimeFigureOut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D896-5EA6-4966-BD22-B13263AB58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38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CBA2-549F-4BA4-908B-997FAD134740}" type="datetimeFigureOut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ED896-5EA6-4966-BD22-B13263AB58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24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8C6CBA2-549F-4BA4-908B-997FAD134740}" type="datetimeFigureOut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87ED896-5EA6-4966-BD22-B13263AB58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52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kumimoji="1"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gif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1.gif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12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gif"/><Relationship Id="rId5" Type="http://schemas.openxmlformats.org/officeDocument/2006/relationships/slideLayout" Target="../slideLayouts/slideLayout2.xml"/><Relationship Id="rId4" Type="http://schemas.microsoft.com/office/2007/relationships/media" Target="../media/media1.MP3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27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8D556-6DF1-A737-43F1-86C6B8FA8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678" y="414606"/>
            <a:ext cx="5319772" cy="1356360"/>
          </a:xfrm>
        </p:spPr>
        <p:txBody>
          <a:bodyPr>
            <a:normAutofit/>
          </a:bodyPr>
          <a:lstStyle/>
          <a:p>
            <a:pPr algn="ctr"/>
            <a:r>
              <a:rPr lang="ja-JP" altLang="en-US" sz="8000" b="1" dirty="0">
                <a:solidFill>
                  <a:srgbClr val="00B050"/>
                </a:solidFill>
                <a:latin typeface="Arial Black" panose="020B0A04020102020204" pitchFamily="34" charset="0"/>
              </a:rPr>
              <a:t>学校健診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C0DD2C-97C9-41CF-5E0E-0B641F18E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075" y="4247555"/>
            <a:ext cx="9872871" cy="714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000" dirty="0">
                <a:solidFill>
                  <a:schemeClr val="tx1"/>
                </a:solidFill>
                <a:latin typeface="+mn-ea"/>
              </a:rPr>
              <a:t>＊</a:t>
            </a:r>
            <a:r>
              <a:rPr lang="en-US" altLang="ja-JP" sz="4000" dirty="0">
                <a:solidFill>
                  <a:schemeClr val="tx1"/>
                </a:solidFill>
                <a:latin typeface="+mn-ea"/>
              </a:rPr>
              <a:t>10</a:t>
            </a:r>
            <a:r>
              <a:rPr lang="ja-JP" altLang="en-US" sz="4000" dirty="0">
                <a:solidFill>
                  <a:schemeClr val="tx1"/>
                </a:solidFill>
                <a:latin typeface="+mn-ea"/>
              </a:rPr>
              <a:t>代に多い病気に気をつけよう。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A32CC9-323C-9230-786E-6FEDE1813E85}"/>
              </a:ext>
            </a:extLst>
          </p:cNvPr>
          <p:cNvSpPr txBox="1"/>
          <p:nvPr/>
        </p:nvSpPr>
        <p:spPr>
          <a:xfrm>
            <a:off x="1362075" y="2143720"/>
            <a:ext cx="787908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/>
              <a:t>＊私の成長の記録がここにある。</a:t>
            </a:r>
            <a:endParaRPr lang="en-US" altLang="ja-JP" sz="4000" dirty="0"/>
          </a:p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E07750B-A146-57D7-1E5A-AB03755596AC}"/>
              </a:ext>
            </a:extLst>
          </p:cNvPr>
          <p:cNvSpPr txBox="1"/>
          <p:nvPr/>
        </p:nvSpPr>
        <p:spPr>
          <a:xfrm>
            <a:off x="1362075" y="2990732"/>
            <a:ext cx="75713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ja-JP" altLang="en-US" sz="3600" dirty="0"/>
              <a:t>＊思いっきり青春を楽しむために、</a:t>
            </a:r>
            <a:endParaRPr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　健診を受けよう。</a:t>
            </a:r>
            <a:endParaRPr lang="en-US" altLang="ja-JP" sz="3600" dirty="0"/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2E6DB3-39EC-BC6B-A44C-7EC9B45DD5C5}"/>
              </a:ext>
            </a:extLst>
          </p:cNvPr>
          <p:cNvSpPr txBox="1"/>
          <p:nvPr/>
        </p:nvSpPr>
        <p:spPr>
          <a:xfrm>
            <a:off x="1362075" y="5087034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＊心の不安も相談しよう。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4" y="1633356"/>
            <a:ext cx="3866590" cy="45926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962" y="2143720"/>
            <a:ext cx="3848100" cy="3723968"/>
          </a:xfrm>
          <a:prstGeom prst="rect">
            <a:avLst/>
          </a:prstGeom>
        </p:spPr>
      </p:pic>
      <p:pic>
        <p:nvPicPr>
          <p:cNvPr id="10" name="最新高校検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4041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2653" y="3128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3A155E-563D-40A6-6722-5B25696C8D4F}"/>
              </a:ext>
            </a:extLst>
          </p:cNvPr>
          <p:cNvSpPr txBox="1"/>
          <p:nvPr/>
        </p:nvSpPr>
        <p:spPr>
          <a:xfrm>
            <a:off x="1616699" y="454025"/>
            <a:ext cx="864852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935538" algn="dist"/>
            <a:r>
              <a:rPr kumimoji="1" lang="ja-JP" altLang="en-US" spc="600" dirty="0">
                <a:solidFill>
                  <a:srgbClr val="00B050"/>
                </a:solidFill>
              </a:rPr>
              <a:t>そうきはっけん</a:t>
            </a:r>
            <a:endParaRPr kumimoji="1" lang="en-US" altLang="ja-JP" spc="600" dirty="0">
              <a:solidFill>
                <a:srgbClr val="00B050"/>
              </a:solidFill>
            </a:endParaRPr>
          </a:p>
          <a:p>
            <a:r>
              <a:rPr kumimoji="1" lang="ja-JP" altLang="en-US" sz="6000" dirty="0">
                <a:solidFill>
                  <a:srgbClr val="00B050"/>
                </a:solidFill>
              </a:rPr>
              <a:t>血液の病気の早期発見❣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A93FC25-D705-11A4-9B45-B6E2B903E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2079625"/>
            <a:ext cx="5816600" cy="4324350"/>
          </a:xfrm>
          <a:prstGeom prst="rect">
            <a:avLst/>
          </a:prstGeom>
        </p:spPr>
      </p:pic>
      <p:pic>
        <p:nvPicPr>
          <p:cNvPr id="3" name="高校生用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459" end="7955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9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57A22DF-08C5-DA03-9083-D518FA48C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5" y="661987"/>
            <a:ext cx="6673699" cy="553402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28BBE87-1D4C-74B8-FEED-4799839C31AD}"/>
              </a:ext>
            </a:extLst>
          </p:cNvPr>
          <p:cNvSpPr txBox="1"/>
          <p:nvPr/>
        </p:nvSpPr>
        <p:spPr>
          <a:xfrm>
            <a:off x="9424452" y="561547"/>
            <a:ext cx="1138773" cy="57349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/>
              <a:t>せっしょくしょうがい　　　　そうきはっけん</a:t>
            </a:r>
            <a:endParaRPr kumimoji="1" lang="en-US" altLang="ja-JP" dirty="0"/>
          </a:p>
          <a:p>
            <a:r>
              <a:rPr kumimoji="1" lang="ja-JP" altLang="en-US" sz="4400" dirty="0"/>
              <a:t>摂食障害の早期発見❣</a:t>
            </a:r>
          </a:p>
        </p:txBody>
      </p:sp>
      <p:pic>
        <p:nvPicPr>
          <p:cNvPr id="2" name="高校生用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9464" end="62110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ソース画像を表示">
            <a:extLst>
              <a:ext uri="{FF2B5EF4-FFF2-40B4-BE49-F238E27FC236}">
                <a16:creationId xmlns:a16="http://schemas.microsoft.com/office/drawing/2014/main" id="{9D765E5C-5F2F-05EE-A70D-7474F423F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61" y="370835"/>
            <a:ext cx="7600951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32DE5CF-9513-2FAD-18DB-7D8B1549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54" y="1199575"/>
            <a:ext cx="3970667" cy="2941342"/>
          </a:xfrm>
        </p:spPr>
        <p:txBody>
          <a:bodyPr>
            <a:normAutofit fontScale="90000"/>
          </a:bodyPr>
          <a:lstStyle/>
          <a:p>
            <a:r>
              <a:rPr kumimoji="1" lang="ja-JP" altLang="en-US" sz="2700" b="1" dirty="0">
                <a:latin typeface="Arial Black" panose="020B0A04020102020204" pitchFamily="34" charset="0"/>
              </a:rPr>
              <a:t>は</a:t>
            </a:r>
            <a:br>
              <a:rPr kumimoji="1" lang="en-US" altLang="ja-JP" sz="5400" b="1" dirty="0">
                <a:latin typeface="Arial Black" panose="020B0A04020102020204" pitchFamily="34" charset="0"/>
              </a:rPr>
            </a:br>
            <a:r>
              <a:rPr kumimoji="1" lang="ja-JP" altLang="en-US" sz="5400" b="1" dirty="0">
                <a:latin typeface="Arial Black" panose="020B0A04020102020204" pitchFamily="34" charset="0"/>
              </a:rPr>
              <a:t>恥ずかしくないように</a:t>
            </a:r>
            <a:br>
              <a:rPr kumimoji="1" lang="en-US" altLang="ja-JP" sz="5400" b="1" dirty="0">
                <a:latin typeface="Arial Black" panose="020B0A04020102020204" pitchFamily="34" charset="0"/>
              </a:rPr>
            </a:br>
            <a:r>
              <a:rPr lang="ja-JP" altLang="en-US" sz="2700" b="1" dirty="0">
                <a:latin typeface="Arial Black" panose="020B0A04020102020204" pitchFamily="34" charset="0"/>
              </a:rPr>
              <a:t>しんさつ</a:t>
            </a:r>
            <a:br>
              <a:rPr kumimoji="1" lang="en-US" altLang="ja-JP" sz="5400" b="1" dirty="0">
                <a:latin typeface="Arial Black" panose="020B0A04020102020204" pitchFamily="34" charset="0"/>
              </a:rPr>
            </a:br>
            <a:r>
              <a:rPr kumimoji="1" lang="ja-JP" altLang="en-US" sz="5400" b="1" dirty="0">
                <a:latin typeface="Arial Black" panose="020B0A04020102020204" pitchFamily="34" charset="0"/>
              </a:rPr>
              <a:t>診察は一人ずつ❣</a:t>
            </a:r>
            <a:br>
              <a:rPr kumimoji="1" lang="en-US" altLang="ja-JP" sz="5400" b="1" dirty="0">
                <a:latin typeface="Arial Black" panose="020B0A04020102020204" pitchFamily="34" charset="0"/>
              </a:rPr>
            </a:br>
            <a:br>
              <a:rPr kumimoji="1" lang="en-US" altLang="ja-JP" sz="5400" b="1" dirty="0">
                <a:latin typeface="Arial Black" panose="020B0A04020102020204" pitchFamily="34" charset="0"/>
              </a:rPr>
            </a:br>
            <a:endParaRPr lang="ja-JP" altLang="en-US" sz="5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61FA03-6773-3BA9-6AE0-59609C889863}"/>
              </a:ext>
            </a:extLst>
          </p:cNvPr>
          <p:cNvSpPr txBox="1"/>
          <p:nvPr/>
        </p:nvSpPr>
        <p:spPr>
          <a:xfrm>
            <a:off x="863079" y="4140917"/>
            <a:ext cx="27574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latin typeface="Arial Black" panose="020B0A04020102020204" pitchFamily="34" charset="0"/>
              </a:rPr>
              <a:t>不安な事も</a:t>
            </a:r>
            <a:endParaRPr kumimoji="1" lang="en-US" altLang="ja-JP" sz="4000" b="1" dirty="0">
              <a:latin typeface="Arial Black" panose="020B0A04020102020204" pitchFamily="34" charset="0"/>
            </a:endParaRPr>
          </a:p>
          <a:p>
            <a:r>
              <a:rPr lang="ja-JP" altLang="en-US" sz="4000" b="1" dirty="0">
                <a:latin typeface="Arial Black" panose="020B0A04020102020204" pitchFamily="34" charset="0"/>
              </a:rPr>
              <a:t>話せるね</a:t>
            </a:r>
            <a:r>
              <a:rPr kumimoji="1" lang="ja-JP" altLang="en-US" sz="4000" b="1" dirty="0">
                <a:latin typeface="Arial Black" panose="020B0A04020102020204" pitchFamily="34" charset="0"/>
              </a:rPr>
              <a:t>❣</a:t>
            </a:r>
            <a:endParaRPr kumimoji="1" lang="ja-JP" altLang="en-US" sz="4000" dirty="0"/>
          </a:p>
        </p:txBody>
      </p:sp>
      <p:pic>
        <p:nvPicPr>
          <p:cNvPr id="2" name="高校生用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6865" end="45763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68323"/>
            <a:ext cx="2530795" cy="281199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872" y="3361766"/>
            <a:ext cx="2049143" cy="24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C53F5F-6FB6-6D5D-C72A-1F2730D91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4" y="517525"/>
            <a:ext cx="11001375" cy="1325563"/>
          </a:xfrm>
        </p:spPr>
        <p:txBody>
          <a:bodyPr>
            <a:noAutofit/>
          </a:bodyPr>
          <a:lstStyle/>
          <a:p>
            <a:r>
              <a:rPr lang="ja-JP" altLang="en-US" sz="6000" dirty="0"/>
              <a:t>学校健診は決められたルールで</a:t>
            </a:r>
            <a:br>
              <a:rPr lang="en-US" altLang="ja-JP" sz="6000" dirty="0"/>
            </a:br>
            <a:r>
              <a:rPr lang="ja-JP" altLang="en-US" sz="6000" dirty="0"/>
              <a:t>受けましょう❣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EE3961-C01E-8B2E-93C6-2568421A0385}"/>
              </a:ext>
            </a:extLst>
          </p:cNvPr>
          <p:cNvSpPr txBox="1"/>
          <p:nvPr/>
        </p:nvSpPr>
        <p:spPr>
          <a:xfrm>
            <a:off x="1238248" y="2367197"/>
            <a:ext cx="1002982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</a:rPr>
              <a:t>１，健康調査票は大切です。</a:t>
            </a:r>
            <a:endParaRPr kumimoji="1" lang="en-US" altLang="ja-JP" sz="4400" dirty="0">
              <a:solidFill>
                <a:srgbClr val="FF0000"/>
              </a:solidFill>
            </a:endParaRPr>
          </a:p>
          <a:p>
            <a:pPr indent="6819900"/>
            <a:r>
              <a:rPr kumimoji="1" lang="ja-JP" altLang="en-US" sz="2400" dirty="0">
                <a:solidFill>
                  <a:srgbClr val="FF0000"/>
                </a:solidFill>
              </a:rPr>
              <a:t>いりょうきかん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r>
              <a:rPr kumimoji="1" lang="ja-JP" altLang="en-US" sz="4400" dirty="0">
                <a:solidFill>
                  <a:srgbClr val="FF0000"/>
                </a:solidFill>
              </a:rPr>
              <a:t>２，学校で受けない場合は医療機関で</a:t>
            </a:r>
            <a:endParaRPr kumimoji="1" lang="en-US" altLang="ja-JP" sz="4400" dirty="0">
              <a:solidFill>
                <a:srgbClr val="FF0000"/>
              </a:solidFill>
            </a:endParaRPr>
          </a:p>
          <a:p>
            <a:r>
              <a:rPr kumimoji="1" lang="ja-JP" altLang="en-US" sz="4400" dirty="0">
                <a:solidFill>
                  <a:srgbClr val="FF0000"/>
                </a:solidFill>
              </a:rPr>
              <a:t>　　も受けることが出来ます。</a:t>
            </a:r>
            <a:endParaRPr kumimoji="1" lang="en-US" altLang="ja-JP" sz="4400" dirty="0">
              <a:solidFill>
                <a:srgbClr val="FF0000"/>
              </a:solidFill>
            </a:endParaRPr>
          </a:p>
          <a:p>
            <a:r>
              <a:rPr kumimoji="1" lang="ja-JP" altLang="en-US" sz="4400" dirty="0">
                <a:solidFill>
                  <a:srgbClr val="FF0000"/>
                </a:solidFill>
              </a:rPr>
              <a:t>　（有料になります）</a:t>
            </a:r>
          </a:p>
        </p:txBody>
      </p:sp>
      <p:pic>
        <p:nvPicPr>
          <p:cNvPr id="3" name="高校生用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2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9F4458-4FCF-1645-A746-4A38FD78883E}"/>
              </a:ext>
            </a:extLst>
          </p:cNvPr>
          <p:cNvSpPr txBox="1"/>
          <p:nvPr/>
        </p:nvSpPr>
        <p:spPr>
          <a:xfrm>
            <a:off x="295275" y="354180"/>
            <a:ext cx="112775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ja-JP" altLang="en-US" sz="6000" dirty="0">
                <a:solidFill>
                  <a:srgbClr val="00B0F0"/>
                </a:solidFill>
              </a:rPr>
              <a:t>＊私の成長の記録がここにある。</a:t>
            </a:r>
            <a:endParaRPr lang="en-US" altLang="ja-JP" sz="6000" dirty="0">
              <a:solidFill>
                <a:srgbClr val="00B0F0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85A33BC-A73E-3424-EC64-4AE499653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A170E17-8E75-4633-0BB9-5A9264DCE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29" y="3855517"/>
            <a:ext cx="2268640" cy="216386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82" y="1595534"/>
            <a:ext cx="2980308" cy="459275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69" y="2772289"/>
            <a:ext cx="2595387" cy="353839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4" y="4229718"/>
            <a:ext cx="2217498" cy="160882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53" y="4060879"/>
            <a:ext cx="1958502" cy="1958502"/>
          </a:xfrm>
          <a:prstGeom prst="rect">
            <a:avLst/>
          </a:prstGeom>
        </p:spPr>
      </p:pic>
      <p:pic>
        <p:nvPicPr>
          <p:cNvPr id="4" name="最新高校検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522" end="310433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23232CE-0F02-C462-E339-3D0A2BB72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1192" y="439271"/>
            <a:ext cx="2457863" cy="27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ソース画像を表示">
            <a:extLst>
              <a:ext uri="{FF2B5EF4-FFF2-40B4-BE49-F238E27FC236}">
                <a16:creationId xmlns:a16="http://schemas.microsoft.com/office/drawing/2014/main" id="{9D320D0D-71D5-4703-E4B5-C98CD919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8" y="3928532"/>
            <a:ext cx="2569561" cy="256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DB9DA40-2670-A92B-C741-F36CA55334B1}"/>
              </a:ext>
            </a:extLst>
          </p:cNvPr>
          <p:cNvSpPr txBox="1"/>
          <p:nvPr/>
        </p:nvSpPr>
        <p:spPr>
          <a:xfrm>
            <a:off x="5465416" y="1313365"/>
            <a:ext cx="40282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</a:rPr>
              <a:t>思いっきり</a:t>
            </a:r>
            <a:endParaRPr lang="en-US" altLang="ja-JP" sz="4000" dirty="0">
              <a:solidFill>
                <a:srgbClr val="00B0F0"/>
              </a:solidFill>
            </a:endParaRPr>
          </a:p>
          <a:p>
            <a:r>
              <a:rPr lang="ja-JP" altLang="en-US" sz="4000" dirty="0">
                <a:solidFill>
                  <a:srgbClr val="00B0F0"/>
                </a:solidFill>
              </a:rPr>
              <a:t>青春を楽しむ</a:t>
            </a:r>
            <a:endParaRPr lang="en-US" altLang="ja-JP" sz="4000" dirty="0">
              <a:solidFill>
                <a:srgbClr val="00B0F0"/>
              </a:solidFill>
            </a:endParaRPr>
          </a:p>
          <a:p>
            <a:r>
              <a:rPr lang="ja-JP" altLang="en-US" sz="4000" dirty="0">
                <a:solidFill>
                  <a:srgbClr val="00B0F0"/>
                </a:solidFill>
              </a:rPr>
              <a:t>ために、</a:t>
            </a:r>
            <a:endParaRPr lang="en-US" altLang="ja-JP" sz="4000" dirty="0">
              <a:solidFill>
                <a:srgbClr val="00B0F0"/>
              </a:solidFill>
            </a:endParaRPr>
          </a:p>
          <a:p>
            <a:r>
              <a:rPr lang="ja-JP" altLang="en-US" sz="4000" dirty="0">
                <a:solidFill>
                  <a:srgbClr val="00B0F0"/>
                </a:solidFill>
              </a:rPr>
              <a:t>健診を受ける❣</a:t>
            </a:r>
            <a:endParaRPr kumimoji="1" lang="ja-JP" altLang="en-US" sz="4000" dirty="0">
              <a:solidFill>
                <a:srgbClr val="00B0F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4" y="318143"/>
            <a:ext cx="2613491" cy="261349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39" y="4005161"/>
            <a:ext cx="2492932" cy="249293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71" y="2886819"/>
            <a:ext cx="2468558" cy="246855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73" y="3124200"/>
            <a:ext cx="2558802" cy="255683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40" y="3867910"/>
            <a:ext cx="2506133" cy="250613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50" y="194733"/>
            <a:ext cx="2929467" cy="2929467"/>
          </a:xfrm>
          <a:prstGeom prst="rect">
            <a:avLst/>
          </a:prstGeom>
        </p:spPr>
      </p:pic>
      <p:pic>
        <p:nvPicPr>
          <p:cNvPr id="12" name="最新高校検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237" end="277702.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5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3C13DE-DEC3-EE72-FAA6-ED7710C7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15" y="314413"/>
            <a:ext cx="11391900" cy="1028700"/>
          </a:xfrm>
        </p:spPr>
        <p:txBody>
          <a:bodyPr>
            <a:noAutofit/>
          </a:bodyPr>
          <a:lstStyle/>
          <a:p>
            <a:pPr indent="7175500"/>
            <a:r>
              <a:rPr lang="ja-JP" altLang="en-US" sz="2400" dirty="0"/>
              <a:t>そうきはっけん</a:t>
            </a:r>
            <a:br>
              <a:rPr lang="en-US" altLang="ja-JP" sz="2400" dirty="0"/>
            </a:br>
            <a:r>
              <a:rPr lang="en-US" altLang="ja-JP" sz="2400" dirty="0">
                <a:latin typeface="+mj-ea"/>
              </a:rPr>
              <a:t>    </a:t>
            </a:r>
            <a:r>
              <a:rPr lang="en-US" altLang="ja-JP" sz="6000" dirty="0">
                <a:latin typeface="+mj-ea"/>
              </a:rPr>
              <a:t>10</a:t>
            </a:r>
            <a:r>
              <a:rPr lang="ja-JP" altLang="en-US" sz="6000" dirty="0">
                <a:latin typeface="+mj-ea"/>
              </a:rPr>
              <a:t>代に多い病気を早期発見❣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B18B3E-0FCE-FB9B-C5DA-21E1686EB328}"/>
              </a:ext>
            </a:extLst>
          </p:cNvPr>
          <p:cNvSpPr txBox="1"/>
          <p:nvPr/>
        </p:nvSpPr>
        <p:spPr>
          <a:xfrm>
            <a:off x="1460184" y="4978589"/>
            <a:ext cx="58272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625475"/>
            <a:r>
              <a:rPr kumimoji="1" lang="ja-JP" altLang="en-US" sz="1600" dirty="0">
                <a:solidFill>
                  <a:srgbClr val="00B050"/>
                </a:solidFill>
              </a:rPr>
              <a:t>けつまく</a:t>
            </a:r>
            <a:endParaRPr kumimoji="1" lang="en-US" altLang="ja-JP" sz="1600" dirty="0">
              <a:solidFill>
                <a:srgbClr val="00B050"/>
              </a:solidFill>
            </a:endParaRPr>
          </a:p>
          <a:p>
            <a:r>
              <a:rPr kumimoji="1" lang="ja-JP" altLang="en-US" sz="4000" dirty="0">
                <a:solidFill>
                  <a:srgbClr val="00B050"/>
                </a:solidFill>
              </a:rPr>
              <a:t>＊結膜の異常⇒貧血など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8EB83B-E912-B3E9-9F2E-ED5ECB99762E}"/>
              </a:ext>
            </a:extLst>
          </p:cNvPr>
          <p:cNvSpPr txBox="1"/>
          <p:nvPr/>
        </p:nvSpPr>
        <p:spPr>
          <a:xfrm>
            <a:off x="1460182" y="1314192"/>
            <a:ext cx="736611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781300"/>
            <a:r>
              <a:rPr kumimoji="1" lang="ja-JP" altLang="en-US" sz="1600" dirty="0">
                <a:solidFill>
                  <a:srgbClr val="00B050"/>
                </a:solidFill>
              </a:rPr>
              <a:t>とつぜんし　　　　　ふせいみゃく</a:t>
            </a:r>
            <a:endParaRPr kumimoji="1" lang="en-US" altLang="ja-JP" sz="1600" dirty="0">
              <a:solidFill>
                <a:srgbClr val="00B050"/>
              </a:solidFill>
            </a:endParaRPr>
          </a:p>
          <a:p>
            <a:r>
              <a:rPr kumimoji="1" lang="ja-JP" altLang="en-US" sz="4000" dirty="0">
                <a:solidFill>
                  <a:srgbClr val="00B050"/>
                </a:solidFill>
              </a:rPr>
              <a:t>＊運動時の突然死⇒不整脈など</a:t>
            </a:r>
            <a:endParaRPr kumimoji="1" lang="en-US" altLang="ja-JP" sz="4000" dirty="0">
              <a:solidFill>
                <a:srgbClr val="00B05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C4A8C5-6D67-3B37-E8C7-6321F70FD997}"/>
              </a:ext>
            </a:extLst>
          </p:cNvPr>
          <p:cNvSpPr txBox="1"/>
          <p:nvPr/>
        </p:nvSpPr>
        <p:spPr>
          <a:xfrm>
            <a:off x="1460182" y="2076872"/>
            <a:ext cx="890500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5561013"/>
            <a:r>
              <a:rPr kumimoji="1" lang="ja-JP" altLang="en-US" sz="1600" dirty="0">
                <a:solidFill>
                  <a:srgbClr val="00B050"/>
                </a:solidFill>
              </a:rPr>
              <a:t>きかんしぜんそく</a:t>
            </a:r>
            <a:endParaRPr kumimoji="1" lang="en-US" altLang="ja-JP" sz="1600" dirty="0">
              <a:solidFill>
                <a:srgbClr val="00B050"/>
              </a:solidFill>
            </a:endParaRPr>
          </a:p>
          <a:p>
            <a:r>
              <a:rPr kumimoji="1" lang="ja-JP" altLang="en-US" sz="4000" dirty="0">
                <a:solidFill>
                  <a:srgbClr val="00B050"/>
                </a:solidFill>
              </a:rPr>
              <a:t>＊運動時の呼吸困難⇒気管支喘息など</a:t>
            </a:r>
            <a:endParaRPr kumimoji="1" lang="en-US" altLang="ja-JP" sz="4000" dirty="0">
              <a:solidFill>
                <a:srgbClr val="00B05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7FE8B7-CFA3-615E-A9B4-1981127510FB}"/>
              </a:ext>
            </a:extLst>
          </p:cNvPr>
          <p:cNvSpPr txBox="1"/>
          <p:nvPr/>
        </p:nvSpPr>
        <p:spPr>
          <a:xfrm>
            <a:off x="1460184" y="2867847"/>
            <a:ext cx="634019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676650"/>
            <a:r>
              <a:rPr kumimoji="1" lang="ja-JP" altLang="en-US" sz="1600" dirty="0">
                <a:solidFill>
                  <a:srgbClr val="00B050"/>
                </a:solidFill>
              </a:rPr>
              <a:t>そくわんしょう</a:t>
            </a:r>
            <a:endParaRPr kumimoji="1" lang="en-US" altLang="ja-JP" sz="1600" dirty="0">
              <a:solidFill>
                <a:srgbClr val="00B050"/>
              </a:solidFill>
            </a:endParaRPr>
          </a:p>
          <a:p>
            <a:r>
              <a:rPr kumimoji="1" lang="ja-JP" altLang="en-US" sz="4000" dirty="0">
                <a:solidFill>
                  <a:srgbClr val="00B050"/>
                </a:solidFill>
              </a:rPr>
              <a:t>＊背中の痛み⇒側弯症など</a:t>
            </a:r>
            <a:endParaRPr kumimoji="1" lang="en-US" altLang="ja-JP" sz="4000" dirty="0">
              <a:solidFill>
                <a:srgbClr val="00B05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7E353F-7D2E-907D-FFF2-702E9712A2F3}"/>
              </a:ext>
            </a:extLst>
          </p:cNvPr>
          <p:cNvSpPr txBox="1"/>
          <p:nvPr/>
        </p:nvSpPr>
        <p:spPr>
          <a:xfrm>
            <a:off x="1460183" y="3401636"/>
            <a:ext cx="941796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6997700"/>
            <a:r>
              <a:rPr kumimoji="1" lang="ja-JP" altLang="en-US" sz="1600" dirty="0">
                <a:solidFill>
                  <a:srgbClr val="00B050"/>
                </a:solidFill>
              </a:rPr>
              <a:t>ひふえん</a:t>
            </a:r>
            <a:endParaRPr kumimoji="1" lang="en-US" altLang="ja-JP" sz="1600" dirty="0">
              <a:solidFill>
                <a:srgbClr val="00B050"/>
              </a:solidFill>
            </a:endParaRPr>
          </a:p>
          <a:p>
            <a:r>
              <a:rPr kumimoji="1" lang="ja-JP" altLang="en-US" sz="4000" dirty="0">
                <a:solidFill>
                  <a:srgbClr val="00B050"/>
                </a:solidFill>
              </a:rPr>
              <a:t>＊皮膚のかゆみ⇒アトピー性皮膚炎など</a:t>
            </a:r>
            <a:endParaRPr kumimoji="1" lang="en-US" altLang="ja-JP" sz="4000" dirty="0">
              <a:solidFill>
                <a:srgbClr val="00B05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5FA969C-FAEE-BCA5-4D9C-78562F5B5466}"/>
              </a:ext>
            </a:extLst>
          </p:cNvPr>
          <p:cNvSpPr txBox="1"/>
          <p:nvPr/>
        </p:nvSpPr>
        <p:spPr>
          <a:xfrm>
            <a:off x="1460182" y="4381616"/>
            <a:ext cx="787908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rgbClr val="00B050"/>
                </a:solidFill>
              </a:rPr>
              <a:t>＊甲状腺のはれ⇒バセドウ病など</a:t>
            </a:r>
            <a:endParaRPr kumimoji="1" lang="en-US" altLang="ja-JP" sz="4000" dirty="0">
              <a:solidFill>
                <a:srgbClr val="00B05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89F4CA8-8084-F896-B479-7D41C085AAC0}"/>
              </a:ext>
            </a:extLst>
          </p:cNvPr>
          <p:cNvSpPr txBox="1"/>
          <p:nvPr/>
        </p:nvSpPr>
        <p:spPr>
          <a:xfrm>
            <a:off x="1460184" y="5734780"/>
            <a:ext cx="63401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051175"/>
            <a:r>
              <a:rPr kumimoji="1" lang="ja-JP" altLang="en-US" sz="1600" dirty="0">
                <a:solidFill>
                  <a:srgbClr val="00B050"/>
                </a:solidFill>
              </a:rPr>
              <a:t>せっしょくしょうがい</a:t>
            </a:r>
            <a:endParaRPr kumimoji="1" lang="en-US" altLang="ja-JP" sz="1600" dirty="0">
              <a:solidFill>
                <a:srgbClr val="00B050"/>
              </a:solidFill>
            </a:endParaRPr>
          </a:p>
          <a:p>
            <a:r>
              <a:rPr kumimoji="1" lang="ja-JP" altLang="en-US" sz="4000" dirty="0">
                <a:solidFill>
                  <a:srgbClr val="00B050"/>
                </a:solidFill>
              </a:rPr>
              <a:t>＊痩せすぎ⇒摂食障害など</a:t>
            </a:r>
          </a:p>
        </p:txBody>
      </p:sp>
      <p:pic>
        <p:nvPicPr>
          <p:cNvPr id="11" name="最新高校検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973" end="213171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0A21E6-23BB-525D-35C6-3BDB1C994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409574"/>
            <a:ext cx="10275570" cy="1609725"/>
          </a:xfrm>
        </p:spPr>
        <p:txBody>
          <a:bodyPr>
            <a:normAutofit fontScale="90000"/>
          </a:bodyPr>
          <a:lstStyle/>
          <a:p>
            <a:r>
              <a:rPr lang="ja-JP" altLang="en-US" sz="6600" b="1" dirty="0">
                <a:latin typeface="Arial Black" panose="020B0A04020102020204" pitchFamily="34" charset="0"/>
              </a:rPr>
              <a:t>聴診器は正確な場所にあてる必要があります</a:t>
            </a:r>
            <a:r>
              <a:rPr kumimoji="1" lang="ja-JP" altLang="en-US" sz="6600" b="1" dirty="0">
                <a:latin typeface="Arial Black" panose="020B0A04020102020204" pitchFamily="34" charset="0"/>
              </a:rPr>
              <a:t>❣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6B921E-26F8-E1C9-03E6-6FF075961D2D}"/>
              </a:ext>
            </a:extLst>
          </p:cNvPr>
          <p:cNvSpPr txBox="1"/>
          <p:nvPr/>
        </p:nvSpPr>
        <p:spPr>
          <a:xfrm>
            <a:off x="8247986" y="1812850"/>
            <a:ext cx="34385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小さな音を聞き分けています。</a:t>
            </a:r>
            <a:endParaRPr kumimoji="1" lang="en-US" altLang="ja-JP" sz="4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245940B-67A1-2976-D038-43D818C3B532}"/>
              </a:ext>
            </a:extLst>
          </p:cNvPr>
          <p:cNvSpPr txBox="1"/>
          <p:nvPr/>
        </p:nvSpPr>
        <p:spPr>
          <a:xfrm>
            <a:off x="7881938" y="4293344"/>
            <a:ext cx="357020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</a:rPr>
              <a:t>協力してね❣</a:t>
            </a:r>
            <a:endParaRPr kumimoji="1" lang="en-US" altLang="ja-JP" sz="4400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0" y="1662424"/>
            <a:ext cx="5937044" cy="4798738"/>
          </a:xfrm>
          <a:prstGeom prst="rect">
            <a:avLst/>
          </a:prstGeom>
        </p:spPr>
      </p:pic>
      <p:pic>
        <p:nvPicPr>
          <p:cNvPr id="10" name="01 正常心音　心尖部 (1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98" end="16770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015" y="3124200"/>
            <a:ext cx="609600" cy="609600"/>
          </a:xfrm>
          <a:prstGeom prst="rect">
            <a:avLst/>
          </a:prstGeom>
        </p:spPr>
      </p:pic>
      <p:pic>
        <p:nvPicPr>
          <p:cNvPr id="11" name="42 心室中隔欠損　胸骨左縁下部　軽症例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659" end="26136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3298" y="3124200"/>
            <a:ext cx="609600" cy="6096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731" y="2129425"/>
            <a:ext cx="2288331" cy="154579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731" y="4461151"/>
            <a:ext cx="2284446" cy="1757266"/>
          </a:xfrm>
          <a:prstGeom prst="rect">
            <a:avLst/>
          </a:prstGeom>
        </p:spPr>
      </p:pic>
      <p:sp>
        <p:nvSpPr>
          <p:cNvPr id="14" name="左矢印 13"/>
          <p:cNvSpPr/>
          <p:nvPr/>
        </p:nvSpPr>
        <p:spPr>
          <a:xfrm rot="19573380">
            <a:off x="3451283" y="2794840"/>
            <a:ext cx="1810139" cy="307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左矢印 14"/>
          <p:cNvSpPr/>
          <p:nvPr/>
        </p:nvSpPr>
        <p:spPr>
          <a:xfrm rot="1088812">
            <a:off x="3976793" y="4954512"/>
            <a:ext cx="1404147" cy="307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最新高校検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82448" end="185105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/>
      <p:bldP spid="3" grpId="0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695346-26AF-3A62-0746-C6FB594762DD}"/>
              </a:ext>
            </a:extLst>
          </p:cNvPr>
          <p:cNvSpPr txBox="1"/>
          <p:nvPr/>
        </p:nvSpPr>
        <p:spPr>
          <a:xfrm>
            <a:off x="8081148" y="2009775"/>
            <a:ext cx="38379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肺全体の呼吸の音を聞き分けています。</a:t>
            </a:r>
            <a:endParaRPr kumimoji="1" lang="en-US" altLang="ja-JP" sz="44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CA11F8C-980B-3045-7F28-FC22F0026068}"/>
              </a:ext>
            </a:extLst>
          </p:cNvPr>
          <p:cNvSpPr txBox="1"/>
          <p:nvPr/>
        </p:nvSpPr>
        <p:spPr>
          <a:xfrm>
            <a:off x="647700" y="476250"/>
            <a:ext cx="102290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0" b="1" dirty="0">
                <a:latin typeface="Arial Black" panose="020B0A04020102020204" pitchFamily="34" charset="0"/>
              </a:rPr>
              <a:t>聴診器</a:t>
            </a:r>
            <a:r>
              <a:rPr kumimoji="1" lang="ja-JP" altLang="en-US" sz="6000" b="1" dirty="0">
                <a:latin typeface="Arial Black" panose="020B0A04020102020204" pitchFamily="34" charset="0"/>
              </a:rPr>
              <a:t>で聞き分けています❣</a:t>
            </a:r>
            <a:endParaRPr kumimoji="1" lang="ja-JP" altLang="en-US" sz="6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34D64A-A8BB-8058-4F4C-C9B237DAD6C6}"/>
              </a:ext>
            </a:extLst>
          </p:cNvPr>
          <p:cNvSpPr txBox="1"/>
          <p:nvPr/>
        </p:nvSpPr>
        <p:spPr>
          <a:xfrm>
            <a:off x="8247935" y="4642298"/>
            <a:ext cx="357020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</a:rPr>
              <a:t>協力してね❣</a:t>
            </a:r>
            <a:endParaRPr kumimoji="1" lang="en-US" altLang="ja-JP" sz="4400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5" y="-660331"/>
            <a:ext cx="9234370" cy="746387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5829">
            <a:off x="-173921" y="1856290"/>
            <a:ext cx="5170486" cy="417915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374">
            <a:off x="3546319" y="1425043"/>
            <a:ext cx="5170486" cy="4179152"/>
          </a:xfrm>
          <a:prstGeom prst="rect">
            <a:avLst/>
          </a:prstGeom>
        </p:spPr>
      </p:pic>
      <p:pic>
        <p:nvPicPr>
          <p:cNvPr id="5" name="01 肺胞呼吸音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03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3124200"/>
            <a:ext cx="609600" cy="609600"/>
          </a:xfrm>
          <a:prstGeom prst="rect">
            <a:avLst/>
          </a:prstGeom>
        </p:spPr>
      </p:pic>
      <p:pic>
        <p:nvPicPr>
          <p:cNvPr id="6" name="09 気管支喘息(発作中)の高音性および低温性連続性ラ音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00" end="34503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3160" y="3124200"/>
            <a:ext cx="609600" cy="609600"/>
          </a:xfrm>
          <a:prstGeom prst="rect">
            <a:avLst/>
          </a:prstGeom>
        </p:spPr>
      </p:pic>
      <p:pic>
        <p:nvPicPr>
          <p:cNvPr id="7" name="最新高校検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14186" end="150520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993487-CD3F-2D99-1605-012830D9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827" y="276272"/>
            <a:ext cx="6896747" cy="1619251"/>
          </a:xfrm>
        </p:spPr>
        <p:txBody>
          <a:bodyPr>
            <a:noAutofit/>
          </a:bodyPr>
          <a:lstStyle/>
          <a:p>
            <a:pPr indent="269875"/>
            <a:r>
              <a:rPr lang="ja-JP" altLang="en-US" sz="1800" b="1" dirty="0">
                <a:latin typeface="Arial Black" panose="020B0A04020102020204" pitchFamily="34" charset="0"/>
              </a:rPr>
              <a:t>そくわんしょう　　　　　　そうきはっけん</a:t>
            </a:r>
            <a:br>
              <a:rPr lang="en-US" altLang="ja-JP" sz="5400" b="1" dirty="0">
                <a:latin typeface="Arial Black" panose="020B0A04020102020204" pitchFamily="34" charset="0"/>
              </a:rPr>
            </a:br>
            <a:r>
              <a:rPr lang="ja-JP" altLang="en-US" sz="5400" b="1" dirty="0">
                <a:latin typeface="Arial Black" panose="020B0A04020102020204" pitchFamily="34" charset="0"/>
              </a:rPr>
              <a:t>側弯症の早期発見❣</a:t>
            </a:r>
            <a:endParaRPr kumimoji="1" lang="ja-JP" altLang="en-US" sz="5400" b="1" dirty="0">
              <a:latin typeface="Arial Black" panose="020B0A040201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0906987-E6F1-7BB0-1352-3BB1BE3BF0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63" y="2353089"/>
            <a:ext cx="3115208" cy="39243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9AA7676-7279-83E5-7837-40BEE392E073}"/>
              </a:ext>
            </a:extLst>
          </p:cNvPr>
          <p:cNvSpPr txBox="1"/>
          <p:nvPr/>
        </p:nvSpPr>
        <p:spPr>
          <a:xfrm>
            <a:off x="5561045" y="1895523"/>
            <a:ext cx="62499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00B050"/>
                </a:solidFill>
              </a:rPr>
              <a:t>＊シャツを着てると分からないね❣</a:t>
            </a:r>
          </a:p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82B3ACD-FE2E-8CC5-F87E-E85E948D9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84" y="2487025"/>
            <a:ext cx="3115208" cy="39243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8FF1F05-0A42-9A94-2459-43620C9EEF74}"/>
              </a:ext>
            </a:extLst>
          </p:cNvPr>
          <p:cNvSpPr txBox="1"/>
          <p:nvPr/>
        </p:nvSpPr>
        <p:spPr>
          <a:xfrm>
            <a:off x="4422874" y="3668908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solidFill>
                  <a:srgbClr val="FF0000"/>
                </a:solidFill>
              </a:rPr>
              <a:t>協力してね❣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32" y="2498333"/>
            <a:ext cx="3115110" cy="392484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57" y="2456549"/>
            <a:ext cx="3115110" cy="3924848"/>
          </a:xfrm>
          <a:prstGeom prst="rect">
            <a:avLst/>
          </a:prstGeom>
        </p:spPr>
      </p:pic>
      <p:pic>
        <p:nvPicPr>
          <p:cNvPr id="4" name="最新高校検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250" end="128999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9F382E-AD00-786E-F491-4B3EADE54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925" y="404217"/>
            <a:ext cx="9875520" cy="1356360"/>
          </a:xfrm>
        </p:spPr>
        <p:txBody>
          <a:bodyPr>
            <a:normAutofit/>
          </a:bodyPr>
          <a:lstStyle/>
          <a:p>
            <a:r>
              <a:rPr lang="ja-JP" altLang="en-US" sz="1800" b="1" dirty="0">
                <a:latin typeface="Arial Black" panose="020B0A04020102020204" pitchFamily="34" charset="0"/>
              </a:rPr>
              <a:t>　　　　　　　　　　　　　　　　　　　　　　　そうきはっけん</a:t>
            </a:r>
            <a:br>
              <a:rPr kumimoji="1" lang="en-US" altLang="ja-JP" sz="6000" b="1" dirty="0">
                <a:latin typeface="Arial Black" panose="020B0A04020102020204" pitchFamily="34" charset="0"/>
              </a:rPr>
            </a:br>
            <a:r>
              <a:rPr kumimoji="1" lang="ja-JP" altLang="en-US" sz="6000" b="1" dirty="0">
                <a:latin typeface="Arial Black" panose="020B0A04020102020204" pitchFamily="34" charset="0"/>
              </a:rPr>
              <a:t>皮膚の病気の早期発見❣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BEFC555-57E3-BE91-0C73-1F3B751A0854}"/>
              </a:ext>
            </a:extLst>
          </p:cNvPr>
          <p:cNvSpPr txBox="1"/>
          <p:nvPr/>
        </p:nvSpPr>
        <p:spPr>
          <a:xfrm>
            <a:off x="2742832" y="1671414"/>
            <a:ext cx="6750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00B050"/>
                </a:solidFill>
              </a:rPr>
              <a:t>＊シャツを着てるとわからないね❣</a:t>
            </a:r>
            <a:endParaRPr kumimoji="1" lang="ja-JP" altLang="en-US" sz="3200" dirty="0">
              <a:solidFill>
                <a:srgbClr val="00B05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509E235-BCEC-6DE8-29B5-49BA47B0AB8F}"/>
              </a:ext>
            </a:extLst>
          </p:cNvPr>
          <p:cNvSpPr txBox="1"/>
          <p:nvPr/>
        </p:nvSpPr>
        <p:spPr>
          <a:xfrm>
            <a:off x="4611469" y="3674747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</a:rPr>
              <a:t>協力してね❣</a:t>
            </a:r>
            <a:endParaRPr kumimoji="1" lang="en-US" altLang="ja-JP" sz="4000" dirty="0">
              <a:solidFill>
                <a:srgbClr val="FF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5" y="2444025"/>
            <a:ext cx="4201111" cy="387721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304" y="2444025"/>
            <a:ext cx="4201111" cy="387721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304" y="2444025"/>
            <a:ext cx="4201111" cy="3877216"/>
          </a:xfrm>
          <a:prstGeom prst="rect">
            <a:avLst/>
          </a:prstGeom>
        </p:spPr>
      </p:pic>
      <p:pic>
        <p:nvPicPr>
          <p:cNvPr id="4" name="高校生用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50" end="107884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75673C-126B-F0F1-718C-6A0EF208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93" y="586739"/>
            <a:ext cx="11142345" cy="1356360"/>
          </a:xfrm>
        </p:spPr>
        <p:txBody>
          <a:bodyPr>
            <a:noAutofit/>
          </a:bodyPr>
          <a:lstStyle/>
          <a:p>
            <a:br>
              <a:rPr lang="en-US" altLang="ja-JP" sz="6600" dirty="0"/>
            </a:br>
            <a:r>
              <a:rPr lang="ja-JP" altLang="en-US" sz="6600" dirty="0">
                <a:solidFill>
                  <a:srgbClr val="00B050"/>
                </a:solidFill>
              </a:rPr>
              <a:t>甲状腺の病気を早期発見</a:t>
            </a:r>
            <a:r>
              <a:rPr kumimoji="1" lang="ja-JP" altLang="en-US" sz="6600" b="1" dirty="0">
                <a:solidFill>
                  <a:srgbClr val="00B050"/>
                </a:solidFill>
                <a:latin typeface="Arial Black" panose="020B0A04020102020204" pitchFamily="34" charset="0"/>
              </a:rPr>
              <a:t>❣</a:t>
            </a:r>
            <a:br>
              <a:rPr lang="ja-JP" altLang="en-US" sz="6600" dirty="0">
                <a:solidFill>
                  <a:srgbClr val="00B050"/>
                </a:solidFill>
              </a:rPr>
            </a:br>
            <a:endParaRPr kumimoji="1" lang="ja-JP" altLang="en-US" sz="6600" dirty="0">
              <a:solidFill>
                <a:srgbClr val="00B05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68991" y="355906"/>
            <a:ext cx="934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00B050"/>
                </a:solidFill>
              </a:rPr>
              <a:t>こうじょうせん　　　　　　　　　　　　　　そうきはっけん</a:t>
            </a:r>
          </a:p>
        </p:txBody>
      </p:sp>
      <p:pic>
        <p:nvPicPr>
          <p:cNvPr id="4" name="高校生用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132" end="91556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17" y="1729176"/>
            <a:ext cx="4935992" cy="476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基礎">
  <a:themeElements>
    <a:clrScheme name="基礎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基礎</Template>
  <TotalTime>1014</TotalTime>
  <Words>339</Words>
  <Application>Microsoft Office PowerPoint</Application>
  <PresentationFormat>ワイド画面</PresentationFormat>
  <Paragraphs>52</Paragraphs>
  <Slides>13</Slides>
  <Notes>0</Notes>
  <HiddenSlides>0</HiddenSlides>
  <MMClips>17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7" baseType="lpstr">
      <vt:lpstr>ＭＳ ゴシック</vt:lpstr>
      <vt:lpstr>Arial Black</vt:lpstr>
      <vt:lpstr>Corbel</vt:lpstr>
      <vt:lpstr>基礎</vt:lpstr>
      <vt:lpstr>学校健診</vt:lpstr>
      <vt:lpstr>PowerPoint プレゼンテーション</vt:lpstr>
      <vt:lpstr>PowerPoint プレゼンテーション</vt:lpstr>
      <vt:lpstr>そうきはっけん     10代に多い病気を早期発見❣</vt:lpstr>
      <vt:lpstr>聴診器は正確な場所にあてる必要があります❣</vt:lpstr>
      <vt:lpstr>PowerPoint プレゼンテーション</vt:lpstr>
      <vt:lpstr>そくわんしょう　　　　　　そうきはっけん 側弯症の早期発見❣</vt:lpstr>
      <vt:lpstr>　　　　　　　　　　　　　　　　　　　　　　　そうきはっけん 皮膚の病気の早期発見❣</vt:lpstr>
      <vt:lpstr> 甲状腺の病気を早期発見❣ </vt:lpstr>
      <vt:lpstr>PowerPoint プレゼンテーション</vt:lpstr>
      <vt:lpstr>PowerPoint プレゼンテーション</vt:lpstr>
      <vt:lpstr>は 恥ずかしくないように しんさつ 診察は一人ずつ❣  </vt:lpstr>
      <vt:lpstr>学校健診は決められたルールで 受けましょう❣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久子 森口</dc:creator>
  <cp:lastModifiedBy>172</cp:lastModifiedBy>
  <cp:revision>176</cp:revision>
  <dcterms:created xsi:type="dcterms:W3CDTF">2022-11-11T07:28:43Z</dcterms:created>
  <dcterms:modified xsi:type="dcterms:W3CDTF">2023-02-27T00:47:10Z</dcterms:modified>
</cp:coreProperties>
</file>