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723" r:id="rId3"/>
    <p:sldId id="414" r:id="rId4"/>
    <p:sldId id="724" r:id="rId5"/>
    <p:sldId id="385" r:id="rId6"/>
    <p:sldId id="720" r:id="rId7"/>
    <p:sldId id="725" r:id="rId8"/>
    <p:sldId id="726" r:id="rId9"/>
    <p:sldId id="728" r:id="rId10"/>
    <p:sldId id="721" r:id="rId11"/>
    <p:sldId id="729" r:id="rId12"/>
    <p:sldId id="727" r:id="rId13"/>
    <p:sldId id="730" r:id="rId14"/>
    <p:sldId id="731" r:id="rId15"/>
    <p:sldId id="732" r:id="rId16"/>
    <p:sldId id="261" r:id="rId17"/>
    <p:sldId id="733" r:id="rId18"/>
    <p:sldId id="734" r:id="rId19"/>
    <p:sldId id="735" r:id="rId20"/>
    <p:sldId id="736" r:id="rId21"/>
    <p:sldId id="395" r:id="rId22"/>
    <p:sldId id="737" r:id="rId23"/>
    <p:sldId id="420" r:id="rId24"/>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杉本圭相" initials="杉本圭相" lastIdx="2" clrIdx="0">
    <p:extLst>
      <p:ext uri="{19B8F6BF-5375-455C-9EA6-DF929625EA0E}">
        <p15:presenceInfo xmlns:p15="http://schemas.microsoft.com/office/powerpoint/2012/main" userId="杉本圭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FF"/>
    <a:srgbClr val="CC0000"/>
    <a:srgbClr val="00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8" autoAdjust="0"/>
    <p:restoredTop sz="79597" autoAdjust="0"/>
  </p:normalViewPr>
  <p:slideViewPr>
    <p:cSldViewPr snapToGrid="0">
      <p:cViewPr varScale="1">
        <p:scale>
          <a:sx n="89" d="100"/>
          <a:sy n="89" d="100"/>
        </p:scale>
        <p:origin x="1428" y="66"/>
      </p:cViewPr>
      <p:guideLst/>
    </p:cSldViewPr>
  </p:slideViewPr>
  <p:notesTextViewPr>
    <p:cViewPr>
      <p:scale>
        <a:sx n="3" d="2"/>
        <a:sy n="3" d="2"/>
      </p:scale>
      <p:origin x="0" y="0"/>
    </p:cViewPr>
  </p:notesTextViewPr>
  <p:sorterViewPr>
    <p:cViewPr varScale="1">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4023299A-45AE-46C6-B5E8-50C6D70F0610}"/>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636D4C94-9C95-47DE-9DF2-00B7829C1A7C}"/>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r>
              <a:rPr kumimoji="1" lang="en-US" altLang="ja-JP"/>
              <a:t>2021/7/8</a:t>
            </a:r>
            <a:endParaRPr kumimoji="1" lang="ja-JP" altLang="en-US"/>
          </a:p>
        </p:txBody>
      </p:sp>
      <p:sp>
        <p:nvSpPr>
          <p:cNvPr id="4" name="フッター プレースホルダー 3">
            <a:extLst>
              <a:ext uri="{FF2B5EF4-FFF2-40B4-BE49-F238E27FC236}">
                <a16:creationId xmlns:a16="http://schemas.microsoft.com/office/drawing/2014/main" xmlns="" id="{4C6D2E05-1CA7-483D-86A4-18DD1D4B1283}"/>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AECB8DA3-3A2A-43B7-8200-CBA57C2092CA}"/>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33CD1F3F-689C-4DF4-884C-3AAA2D60D4E2}" type="slidenum">
              <a:rPr kumimoji="1" lang="ja-JP" altLang="en-US" smtClean="0"/>
              <a:t>‹#›</a:t>
            </a:fld>
            <a:endParaRPr kumimoji="1" lang="ja-JP" altLang="en-US"/>
          </a:p>
        </p:txBody>
      </p:sp>
    </p:spTree>
    <p:extLst>
      <p:ext uri="{BB962C8B-B14F-4D97-AF65-F5344CB8AC3E}">
        <p14:creationId xmlns:p14="http://schemas.microsoft.com/office/powerpoint/2010/main" val="21106770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r>
              <a:rPr kumimoji="1" lang="en-US" altLang="ja-JP"/>
              <a:t>2021/7/8</a:t>
            </a:r>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40C4835-485B-4C0C-AADF-6424D799C042}" type="slidenum">
              <a:rPr kumimoji="1" lang="ja-JP" altLang="en-US" smtClean="0"/>
              <a:t>‹#›</a:t>
            </a:fld>
            <a:endParaRPr kumimoji="1" lang="ja-JP" altLang="en-US"/>
          </a:p>
        </p:txBody>
      </p:sp>
    </p:spTree>
    <p:extLst>
      <p:ext uri="{BB962C8B-B14F-4D97-AF65-F5344CB8AC3E}">
        <p14:creationId xmlns:p14="http://schemas.microsoft.com/office/powerpoint/2010/main" val="132522110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2021/7/8</a:t>
            </a:r>
            <a:endParaRPr kumimoji="1" lang="ja-JP" altLang="en-US"/>
          </a:p>
        </p:txBody>
      </p:sp>
      <p:sp>
        <p:nvSpPr>
          <p:cNvPr id="5" name="スライド番号プレースホルダー 4"/>
          <p:cNvSpPr>
            <a:spLocks noGrp="1"/>
          </p:cNvSpPr>
          <p:nvPr>
            <p:ph type="sldNum" sz="quarter" idx="5"/>
          </p:nvPr>
        </p:nvSpPr>
        <p:spPr/>
        <p:txBody>
          <a:bodyPr/>
          <a:lstStyle/>
          <a:p>
            <a:fld id="{140C4835-485B-4C0C-AADF-6424D799C042}" type="slidenum">
              <a:rPr kumimoji="1" lang="ja-JP" altLang="en-US" smtClean="0"/>
              <a:t>1</a:t>
            </a:fld>
            <a:endParaRPr kumimoji="1" lang="ja-JP" altLang="en-US"/>
          </a:p>
        </p:txBody>
      </p:sp>
    </p:spTree>
    <p:extLst>
      <p:ext uri="{BB962C8B-B14F-4D97-AF65-F5344CB8AC3E}">
        <p14:creationId xmlns:p14="http://schemas.microsoft.com/office/powerpoint/2010/main" val="383132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さきほど膀胱が満タンになると頭が感じてオシッコに行きなさいという指令が出ると説明しましたが、</a:t>
            </a:r>
            <a:endParaRPr kumimoji="1" lang="en-US" altLang="ja-JP" dirty="0"/>
          </a:p>
          <a:p>
            <a:r>
              <a:rPr kumimoji="1" lang="ja-JP" altLang="en-US" dirty="0"/>
              <a:t>オシッコ問題がある子どもでは、まだ満タンになっていないのにも関わらず、膀胱が働きすぎた結果、オシッコを出してしまいます。</a:t>
            </a:r>
            <a:endParaRPr kumimoji="1" lang="en-US" altLang="ja-JP" dirty="0"/>
          </a:p>
          <a:p>
            <a:r>
              <a:rPr kumimoji="1" lang="ja-JP" altLang="en-US" dirty="0"/>
              <a:t>この状態を過活動膀胱といいます。</a:t>
            </a:r>
            <a:endParaRPr kumimoji="1" lang="en-US" altLang="ja-JP" dirty="0"/>
          </a:p>
          <a:p>
            <a:r>
              <a:rPr kumimoji="1" lang="ja-JP" altLang="en-US" dirty="0"/>
              <a:t>膀胱の働きが過剰であると、突然、激しい尿意に襲われたり、さっきトイレに行ったばかりなのに、頻繫にトイレに行ったり、我慢できずに漏らしてしまったりします。</a:t>
            </a:r>
            <a:endParaRPr kumimoji="1" lang="en-US" altLang="ja-JP" dirty="0"/>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10</a:t>
            </a:fld>
            <a:endParaRPr kumimoji="1" lang="ja-JP" altLang="en-US"/>
          </a:p>
        </p:txBody>
      </p:sp>
      <p:sp>
        <p:nvSpPr>
          <p:cNvPr id="5" name="日付プレースホルダー 4">
            <a:extLst>
              <a:ext uri="{FF2B5EF4-FFF2-40B4-BE49-F238E27FC236}">
                <a16:creationId xmlns:a16="http://schemas.microsoft.com/office/drawing/2014/main" xmlns="" id="{CE2D440E-D66C-46BF-8FE4-E2FCE5CAD8F3}"/>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214614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その結果として、さきほぼ示したような問題が起こってくるのです。</a:t>
            </a:r>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11</a:t>
            </a:fld>
            <a:endParaRPr kumimoji="1" lang="ja-JP" altLang="en-US"/>
          </a:p>
        </p:txBody>
      </p:sp>
      <p:sp>
        <p:nvSpPr>
          <p:cNvPr id="5" name="日付プレースホルダー 4">
            <a:extLst>
              <a:ext uri="{FF2B5EF4-FFF2-40B4-BE49-F238E27FC236}">
                <a16:creationId xmlns:a16="http://schemas.microsoft.com/office/drawing/2014/main" xmlns="" id="{7FF3B17D-E3A3-4A72-8799-ACA625E3CA51}"/>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216128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こうした子どもたちは、普段、足をクロスさせたり、ペニスをつかんだり、股をかかとでおさえたりする仕草をすることが多いと言われています。</a:t>
            </a:r>
            <a:endParaRPr kumimoji="1" lang="en-US" altLang="ja-JP" dirty="0"/>
          </a:p>
          <a:p>
            <a:r>
              <a:rPr kumimoji="1" lang="ja-JP" altLang="en-US" dirty="0"/>
              <a:t>膀胱が過剰に働いてしまうことによる症状は、一般的に病気がない子どもでも約</a:t>
            </a:r>
            <a:r>
              <a:rPr kumimoji="1" lang="en-US" altLang="ja-JP" dirty="0"/>
              <a:t>20%</a:t>
            </a:r>
            <a:r>
              <a:rPr kumimoji="1" lang="ja-JP" altLang="en-US" dirty="0"/>
              <a:t>、つまり</a:t>
            </a:r>
            <a:r>
              <a:rPr kumimoji="1" lang="en-US" altLang="ja-JP" dirty="0"/>
              <a:t>5</a:t>
            </a:r>
            <a:r>
              <a:rPr kumimoji="1" lang="ja-JP" altLang="en-US" dirty="0"/>
              <a:t>人に</a:t>
            </a:r>
            <a:r>
              <a:rPr kumimoji="1" lang="en-US" altLang="ja-JP" dirty="0"/>
              <a:t>1</a:t>
            </a:r>
            <a:r>
              <a:rPr kumimoji="1" lang="ja-JP" altLang="en-US" dirty="0"/>
              <a:t>人に見られ、決して珍しいことではありません。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12</a:t>
            </a:fld>
            <a:endParaRPr kumimoji="1" lang="ja-JP" altLang="en-US"/>
          </a:p>
        </p:txBody>
      </p:sp>
      <p:sp>
        <p:nvSpPr>
          <p:cNvPr id="5" name="日付プレースホルダー 4">
            <a:extLst>
              <a:ext uri="{FF2B5EF4-FFF2-40B4-BE49-F238E27FC236}">
                <a16:creationId xmlns:a16="http://schemas.microsoft.com/office/drawing/2014/main" xmlns="" id="{C7606C47-2407-4597-92F5-33BD63F3752A}"/>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209447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昼間のオシッコ問題に関しては、</a:t>
            </a:r>
            <a:endParaRPr kumimoji="1" lang="en-US" altLang="ja-JP" dirty="0"/>
          </a:p>
          <a:p>
            <a:r>
              <a:rPr kumimoji="1" lang="ja-JP" altLang="en-US" dirty="0"/>
              <a:t>膀胱の活動が過剰であること以外にも、膀胱炎やもともと膀胱が小さくて貯めることができないことや、</a:t>
            </a:r>
            <a:endParaRPr kumimoji="1" lang="en-US" altLang="ja-JP" dirty="0"/>
          </a:p>
          <a:p>
            <a:r>
              <a:rPr kumimoji="1" lang="ja-JP" altLang="en-US" dirty="0"/>
              <a:t>心配事などがあって頻繁にオシッコに行ってしまうことがあります。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丸ｺﾞｼｯｸM-PRO" panose="020F0600000000000000" pitchFamily="50" charset="-128"/>
                <a:ea typeface="HG丸ｺﾞｼｯｸM-PRO" panose="020F0600000000000000" pitchFamily="50" charset="-128"/>
              </a:rPr>
              <a:t>年齢があがれば、しだいに改善することもありますが、学校生活に支障をきたすことも少なくないため、一度小児科の先生に相談してください。</a:t>
            </a:r>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13</a:t>
            </a:fld>
            <a:endParaRPr kumimoji="1" lang="ja-JP" altLang="en-US"/>
          </a:p>
        </p:txBody>
      </p:sp>
      <p:sp>
        <p:nvSpPr>
          <p:cNvPr id="5" name="日付プレースホルダー 4">
            <a:extLst>
              <a:ext uri="{FF2B5EF4-FFF2-40B4-BE49-F238E27FC236}">
                <a16:creationId xmlns:a16="http://schemas.microsoft.com/office/drawing/2014/main" xmlns="" id="{9F17AB58-0709-48B9-9B13-EBF560981935}"/>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26586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HG丸ｺﾞｼｯｸM-PRO" panose="020F0600000000000000" pitchFamily="50" charset="-128"/>
                <a:ea typeface="HG丸ｺﾞｼｯｸM-PRO" panose="020F0600000000000000" pitchFamily="50" charset="-128"/>
              </a:rPr>
              <a:t>では、次は夜間のおしっこ問題である「おねしょ」「夜尿症」について説明します。</a:t>
            </a:r>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14</a:t>
            </a:fld>
            <a:endParaRPr kumimoji="1" lang="ja-JP" altLang="en-US"/>
          </a:p>
        </p:txBody>
      </p:sp>
      <p:sp>
        <p:nvSpPr>
          <p:cNvPr id="5" name="日付プレースホルダー 4">
            <a:extLst>
              <a:ext uri="{FF2B5EF4-FFF2-40B4-BE49-F238E27FC236}">
                <a16:creationId xmlns:a16="http://schemas.microsoft.com/office/drawing/2014/main" xmlns="" id="{62225823-6B06-41D1-84EE-4B1ABC30A8D4}"/>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410611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夜間にオシッコを漏らしてしまうことを、一般的に「おねしょ」と言いますが、</a:t>
            </a:r>
            <a:endParaRPr kumimoji="1" lang="en-US" altLang="ja-JP" dirty="0"/>
          </a:p>
          <a:p>
            <a:r>
              <a:rPr kumimoji="1" lang="en-US" altLang="ja-JP" dirty="0"/>
              <a:t>6</a:t>
            </a:r>
            <a:r>
              <a:rPr kumimoji="1" lang="ja-JP" altLang="en-US" dirty="0"/>
              <a:t>歳未満の子どもではおねしょがあっても必ずしも病気とは言えません。</a:t>
            </a:r>
            <a:endParaRPr kumimoji="1" lang="en-US" altLang="ja-JP" dirty="0"/>
          </a:p>
          <a:p>
            <a:r>
              <a:rPr kumimoji="1" lang="ja-JP" altLang="en-US" dirty="0"/>
              <a:t>しかし、</a:t>
            </a:r>
            <a:r>
              <a:rPr kumimoji="1" lang="en-US" altLang="ja-JP" dirty="0"/>
              <a:t>6</a:t>
            </a:r>
            <a:r>
              <a:rPr kumimoji="1" lang="ja-JP" altLang="en-US" dirty="0"/>
              <a:t>歳になってもおねしょが続く場合に病名として、「夜尿症」と呼ぶことになっています。</a:t>
            </a:r>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15</a:t>
            </a:fld>
            <a:endParaRPr kumimoji="1" lang="ja-JP" altLang="en-US"/>
          </a:p>
        </p:txBody>
      </p:sp>
      <p:sp>
        <p:nvSpPr>
          <p:cNvPr id="5" name="日付プレースホルダー 4">
            <a:extLst>
              <a:ext uri="{FF2B5EF4-FFF2-40B4-BE49-F238E27FC236}">
                <a16:creationId xmlns:a16="http://schemas.microsoft.com/office/drawing/2014/main" xmlns="" id="{C34C5DF6-3293-4F07-8A6B-0A5E048008FA}"/>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37331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番号プレースホルダー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391" eaLnBrk="0" hangingPunct="0">
              <a:defRPr kumimoji="1">
                <a:solidFill>
                  <a:schemeClr val="tx1"/>
                </a:solidFill>
                <a:latin typeface="Arial" charset="0"/>
                <a:ea typeface="HGPｺﾞｼｯｸE" pitchFamily="50" charset="-128"/>
              </a:defRPr>
            </a:lvl1pPr>
            <a:lvl2pPr marL="685817" indent="-263776" defTabSz="873391" eaLnBrk="0" hangingPunct="0">
              <a:defRPr kumimoji="1">
                <a:solidFill>
                  <a:schemeClr val="tx1"/>
                </a:solidFill>
                <a:latin typeface="Arial" charset="0"/>
                <a:ea typeface="HGPｺﾞｼｯｸE" pitchFamily="50" charset="-128"/>
              </a:defRPr>
            </a:lvl2pPr>
            <a:lvl3pPr marL="1055103" indent="-211021" defTabSz="873391" eaLnBrk="0" hangingPunct="0">
              <a:defRPr kumimoji="1">
                <a:solidFill>
                  <a:schemeClr val="tx1"/>
                </a:solidFill>
                <a:latin typeface="Arial" charset="0"/>
                <a:ea typeface="HGPｺﾞｼｯｸE" pitchFamily="50" charset="-128"/>
              </a:defRPr>
            </a:lvl3pPr>
            <a:lvl4pPr marL="1477145" indent="-211021" defTabSz="873391" eaLnBrk="0" hangingPunct="0">
              <a:defRPr kumimoji="1">
                <a:solidFill>
                  <a:schemeClr val="tx1"/>
                </a:solidFill>
                <a:latin typeface="Arial" charset="0"/>
                <a:ea typeface="HGPｺﾞｼｯｸE" pitchFamily="50" charset="-128"/>
              </a:defRPr>
            </a:lvl4pPr>
            <a:lvl5pPr marL="1899186" indent="-211021" defTabSz="873391" eaLnBrk="0" hangingPunct="0">
              <a:defRPr kumimoji="1">
                <a:solidFill>
                  <a:schemeClr val="tx1"/>
                </a:solidFill>
                <a:latin typeface="Arial" charset="0"/>
                <a:ea typeface="HGPｺﾞｼｯｸE" pitchFamily="50" charset="-128"/>
              </a:defRPr>
            </a:lvl5pPr>
            <a:lvl6pPr marL="2321227"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6pPr>
            <a:lvl7pPr marL="2743269"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7pPr>
            <a:lvl8pPr marL="3165310"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8pPr>
            <a:lvl9pPr marL="3587351"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9pPr>
          </a:lstStyle>
          <a:p>
            <a:pPr eaLnBrk="1" hangingPunct="1"/>
            <a:fld id="{F2356B98-59A8-4C8C-9765-5CCD4F3C1664}" type="slidenum">
              <a:rPr lang="ja-JP" altLang="en-US">
                <a:solidFill>
                  <a:prstClr val="black"/>
                </a:solidFill>
                <a:latin typeface="Calibri" pitchFamily="34" charset="0"/>
                <a:ea typeface="ＭＳ Ｐゴシック" charset="-128"/>
              </a:rPr>
              <a:pPr eaLnBrk="1" hangingPunct="1"/>
              <a:t>16</a:t>
            </a:fld>
            <a:endParaRPr lang="en-US" altLang="ja-JP">
              <a:solidFill>
                <a:prstClr val="black"/>
              </a:solidFill>
              <a:latin typeface="Calibri" pitchFamily="34" charset="0"/>
              <a:ea typeface="ＭＳ Ｐゴシック" charset="-128"/>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a:xfrm>
            <a:off x="647961" y="5014882"/>
            <a:ext cx="5390793" cy="485636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88110" tIns="44054" rIns="88110" bIns="44054"/>
          <a:lstStyle/>
          <a:p>
            <a:pPr>
              <a:tabLst>
                <a:tab pos="84994" algn="l"/>
              </a:tabLst>
            </a:pPr>
            <a:r>
              <a:rPr lang="ja-JP" altLang="en-US" dirty="0"/>
              <a:t>夜尿症の原因はひとつではありませんが、主なものとして</a:t>
            </a:r>
            <a:endParaRPr lang="en-US" altLang="ja-JP" dirty="0"/>
          </a:p>
          <a:p>
            <a:pPr>
              <a:tabLst>
                <a:tab pos="84994" algn="l"/>
              </a:tabLst>
            </a:pPr>
            <a:r>
              <a:rPr lang="ja-JP" altLang="en-US" dirty="0"/>
              <a:t>①夜間の尿量が多い、②膀胱が小さい、③膀胱が過剰に活動してしまう</a:t>
            </a:r>
            <a:endParaRPr lang="en-US" altLang="ja-JP" dirty="0"/>
          </a:p>
          <a:p>
            <a:pPr>
              <a:tabLst>
                <a:tab pos="84994" algn="l"/>
              </a:tabLst>
            </a:pPr>
            <a:r>
              <a:rPr lang="ja-JP" altLang="en-US" dirty="0"/>
              <a:t>ことがあげられます。</a:t>
            </a:r>
            <a:endParaRPr lang="en-US" altLang="ja-JP" dirty="0"/>
          </a:p>
        </p:txBody>
      </p:sp>
      <p:sp>
        <p:nvSpPr>
          <p:cNvPr id="89093" name="Rectangle 6"/>
          <p:cNvSpPr>
            <a:spLocks noChangeArrowheads="1"/>
          </p:cNvSpPr>
          <p:nvPr/>
        </p:nvSpPr>
        <p:spPr bwMode="auto">
          <a:xfrm>
            <a:off x="647961" y="9821705"/>
            <a:ext cx="5319783" cy="3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87349" tIns="43675" rIns="87349" bIns="43675">
            <a:spAutoFit/>
          </a:bodyPr>
          <a:lstStyle/>
          <a:p>
            <a:pPr defTabSz="873391" fontAlgn="base">
              <a:spcBef>
                <a:spcPct val="50000"/>
              </a:spcBef>
              <a:spcAft>
                <a:spcPct val="0"/>
              </a:spcAft>
            </a:pPr>
            <a:r>
              <a:rPr lang="ja-JP" altLang="en-US" sz="700" b="1" u="sng">
                <a:solidFill>
                  <a:prstClr val="black"/>
                </a:solidFill>
                <a:latin typeface="Arial" charset="0"/>
              </a:rPr>
              <a:t>参考資料</a:t>
            </a:r>
            <a:br>
              <a:rPr lang="ja-JP" altLang="en-US" sz="700" b="1" u="sng">
                <a:solidFill>
                  <a:prstClr val="black"/>
                </a:solidFill>
                <a:latin typeface="Arial" charset="0"/>
              </a:rPr>
            </a:br>
            <a:r>
              <a:rPr lang="ja-JP" altLang="en-US" sz="700">
                <a:solidFill>
                  <a:prstClr val="black"/>
                </a:solidFill>
                <a:latin typeface="Arial" charset="0"/>
                <a:ea typeface="HGPｺﾞｼｯｸE" pitchFamily="50" charset="-128"/>
              </a:rPr>
              <a:t>帆足英一、</a:t>
            </a:r>
            <a:r>
              <a:rPr lang="zh-TW" altLang="en-US" sz="700">
                <a:solidFill>
                  <a:prstClr val="black"/>
                </a:solidFill>
                <a:latin typeface="Arial" charset="0"/>
                <a:ea typeface="HGPｺﾞｼｯｸE" pitchFamily="50" charset="-128"/>
              </a:rPr>
              <a:t>赤司俊二 監修</a:t>
            </a:r>
            <a:r>
              <a:rPr lang="ja-JP" altLang="en-US" sz="700">
                <a:solidFill>
                  <a:prstClr val="black"/>
                </a:solidFill>
                <a:latin typeface="Arial" charset="0"/>
                <a:ea typeface="HGPｺﾞｼｯｸE" pitchFamily="50" charset="-128"/>
              </a:rPr>
              <a:t>：</a:t>
            </a:r>
            <a:r>
              <a:rPr lang="ja-JP" altLang="en-US" sz="700">
                <a:solidFill>
                  <a:prstClr val="black"/>
                </a:solidFill>
                <a:latin typeface="HGPｺﾞｼｯｸE" pitchFamily="50" charset="-128"/>
                <a:ea typeface="HGPｺﾞｼｯｸE" pitchFamily="50" charset="-128"/>
              </a:rPr>
              <a:t>夜尿症ナビ </a:t>
            </a:r>
            <a:r>
              <a:rPr lang="ja-JP" altLang="en-US" sz="700">
                <a:solidFill>
                  <a:prstClr val="black"/>
                </a:solidFill>
                <a:ea typeface="HGPｺﾞｼｯｸE" pitchFamily="50" charset="-128"/>
              </a:rPr>
              <a:t>＜</a:t>
            </a:r>
            <a:r>
              <a:rPr lang="en-US" altLang="ja-JP" sz="700">
                <a:solidFill>
                  <a:prstClr val="black"/>
                </a:solidFill>
                <a:ea typeface="HGPｺﾞｼｯｸE" pitchFamily="50" charset="-128"/>
              </a:rPr>
              <a:t>http://www.kyowa-kirin.co.jp/onesho/</a:t>
            </a:r>
            <a:r>
              <a:rPr lang="ja-JP" altLang="en-US" sz="700">
                <a:solidFill>
                  <a:prstClr val="black"/>
                </a:solidFill>
                <a:ea typeface="HGPｺﾞｼｯｸE" pitchFamily="50" charset="-128"/>
              </a:rPr>
              <a:t>＞</a:t>
            </a:r>
            <a:endParaRPr lang="ja-JP" altLang="en-US" sz="700">
              <a:solidFill>
                <a:prstClr val="black"/>
              </a:solidFill>
              <a:latin typeface="HGPｺﾞｼｯｸE" pitchFamily="50" charset="-128"/>
              <a:ea typeface="HGPｺﾞｼｯｸE" pitchFamily="50" charset="-128"/>
            </a:endParaRPr>
          </a:p>
        </p:txBody>
      </p:sp>
      <p:sp>
        <p:nvSpPr>
          <p:cNvPr id="2" name="日付プレースホルダー 1">
            <a:extLst>
              <a:ext uri="{FF2B5EF4-FFF2-40B4-BE49-F238E27FC236}">
                <a16:creationId xmlns:a16="http://schemas.microsoft.com/office/drawing/2014/main" xmlns="" id="{8867360F-D70A-4505-B9F1-E9A2F8C5E830}"/>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321321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tabLst>
                <a:tab pos="84994" algn="l"/>
              </a:tabLst>
            </a:pPr>
            <a:r>
              <a:rPr lang="ja-JP" altLang="en-US" dirty="0"/>
              <a:t>一つ目として、夜間の尿量が多いことがあげられます。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tab pos="84994" algn="l"/>
              </a:tabLst>
              <a:defRPr/>
            </a:pPr>
            <a:r>
              <a:rPr kumimoji="1" lang="ja-JP" altLang="en-US" dirty="0"/>
              <a:t>つまり、寝た後に、腎臓でオシッコがたくさん作られてしまうと夜間に漏らしてしまうのです。</a:t>
            </a:r>
            <a:endParaRPr lang="en-US" altLang="ja-JP" b="1" dirty="0"/>
          </a:p>
          <a:p>
            <a:pPr>
              <a:tabLst>
                <a:tab pos="84994" algn="l"/>
              </a:tabLst>
            </a:pPr>
            <a:r>
              <a:rPr kumimoji="1" lang="ja-JP" altLang="en-US" dirty="0"/>
              <a:t>オシッコがたくさん作られてしまう原因としては、ひとつは、単純に、寝る前に水分をたくさん取ってしまった場合です。</a:t>
            </a:r>
            <a:endParaRPr kumimoji="1" lang="en-US" altLang="ja-JP" dirty="0"/>
          </a:p>
          <a:p>
            <a:pPr>
              <a:tabLst>
                <a:tab pos="84994" algn="l"/>
              </a:tabLst>
            </a:pPr>
            <a:r>
              <a:rPr kumimoji="1" lang="ja-JP" altLang="en-US" dirty="0"/>
              <a:t>もうひとつは、抗利尿ホルモンという、夜間につくられるオシッコの量を調整するホルモンが少ない場合です。</a:t>
            </a:r>
            <a:endParaRPr kumimoji="1" lang="en-US" altLang="ja-JP" dirty="0"/>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17</a:t>
            </a:fld>
            <a:endParaRPr kumimoji="1" lang="ja-JP" altLang="en-US"/>
          </a:p>
        </p:txBody>
      </p:sp>
      <p:sp>
        <p:nvSpPr>
          <p:cNvPr id="5" name="日付プレースホルダー 4">
            <a:extLst>
              <a:ext uri="{FF2B5EF4-FFF2-40B4-BE49-F238E27FC236}">
                <a16:creationId xmlns:a16="http://schemas.microsoft.com/office/drawing/2014/main" xmlns="" id="{CB1DDBA6-64B5-4C48-AD2A-8DBEC15DF6B3}"/>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1731833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tabLst>
                <a:tab pos="84994" algn="l"/>
              </a:tabLst>
            </a:pPr>
            <a:r>
              <a:rPr lang="ja-JP" altLang="en-US" dirty="0"/>
              <a:t>２つ目の原因として、膀胱が小さく、膀胱にオシッコをためておくことができないため、漏らしてしまうことがあります。</a:t>
            </a:r>
            <a:endParaRPr kumimoji="1" lang="ja-JP" altLang="en-US" dirty="0"/>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18</a:t>
            </a:fld>
            <a:endParaRPr kumimoji="1" lang="ja-JP" altLang="en-US"/>
          </a:p>
        </p:txBody>
      </p:sp>
      <p:sp>
        <p:nvSpPr>
          <p:cNvPr id="5" name="日付プレースホルダー 4">
            <a:extLst>
              <a:ext uri="{FF2B5EF4-FFF2-40B4-BE49-F238E27FC236}">
                <a16:creationId xmlns:a16="http://schemas.microsoft.com/office/drawing/2014/main" xmlns="" id="{5F18C160-7288-488E-9514-2CAFC9841206}"/>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1995750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３つ目として、膀胱が過剰に活動した結果、膀胱が縮んでしまうので、オシッコを十分にためておくことができず、漏らしてしまいます。</a:t>
            </a:r>
            <a:endParaRPr kumimoji="1" lang="en-US" altLang="ja-JP" dirty="0"/>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19</a:t>
            </a:fld>
            <a:endParaRPr kumimoji="1" lang="ja-JP" altLang="en-US"/>
          </a:p>
        </p:txBody>
      </p:sp>
      <p:sp>
        <p:nvSpPr>
          <p:cNvPr id="5" name="日付プレースホルダー 4">
            <a:extLst>
              <a:ext uri="{FF2B5EF4-FFF2-40B4-BE49-F238E27FC236}">
                <a16:creationId xmlns:a16="http://schemas.microsoft.com/office/drawing/2014/main" xmlns="" id="{3EA1A8A5-C369-474F-A9C9-55C0ED655E05}"/>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28322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「おしっこ」に関することで、先生方の中にはこんなことを思ったことや困ったことはありませんか？</a:t>
            </a:r>
            <a:endParaRPr kumimoji="1" lang="en-US" altLang="ja-JP" dirty="0"/>
          </a:p>
          <a:p>
            <a:r>
              <a:rPr kumimoji="1" lang="en-US" altLang="ja-JP" dirty="0"/>
              <a:t>A</a:t>
            </a:r>
            <a:r>
              <a:rPr kumimoji="1" lang="ja-JP" altLang="en-US" dirty="0"/>
              <a:t>君、いつもトイレに行きたそうにソワソワしてるなぁ。</a:t>
            </a:r>
            <a:r>
              <a:rPr kumimoji="1" lang="en-US" altLang="ja-JP" dirty="0"/>
              <a:t>B</a:t>
            </a:r>
            <a:r>
              <a:rPr kumimoji="1" lang="ja-JP" altLang="en-US" dirty="0"/>
              <a:t>さん、さっきトイレに行ったはずなのに、また行くの？</a:t>
            </a:r>
            <a:r>
              <a:rPr lang="en-US" altLang="ja-JP" sz="1200" dirty="0">
                <a:latin typeface="HG丸ｺﾞｼｯｸM-PRO" panose="020F0600000000000000" pitchFamily="50" charset="-128"/>
                <a:ea typeface="HG丸ｺﾞｼｯｸM-PRO" panose="020F0600000000000000" pitchFamily="50" charset="-128"/>
              </a:rPr>
              <a:t>C</a:t>
            </a:r>
            <a:r>
              <a:rPr lang="ja-JP" altLang="en-US" sz="1200" dirty="0">
                <a:latin typeface="HG丸ｺﾞｼｯｸM-PRO" panose="020F0600000000000000" pitchFamily="50" charset="-128"/>
                <a:ea typeface="HG丸ｺﾞｼｯｸM-PRO" panose="020F0600000000000000" pitchFamily="50" charset="-128"/>
              </a:rPr>
              <a:t>君は、毎日オシッコを漏らしてるなぁ。修学旅行の時、夜に起こしてくださいと頼まれたけれど、</a:t>
            </a:r>
            <a:r>
              <a:rPr lang="en-US" altLang="ja-JP" sz="1200" dirty="0">
                <a:latin typeface="HG丸ｺﾞｼｯｸM-PRO" panose="020F0600000000000000" pitchFamily="50" charset="-128"/>
                <a:ea typeface="HG丸ｺﾞｼｯｸM-PRO" panose="020F0600000000000000" pitchFamily="50" charset="-128"/>
              </a:rPr>
              <a:t>D</a:t>
            </a:r>
            <a:r>
              <a:rPr lang="ja-JP" altLang="en-US" sz="1200" dirty="0">
                <a:latin typeface="HG丸ｺﾞｼｯｸM-PRO" panose="020F0600000000000000" pitchFamily="50" charset="-128"/>
                <a:ea typeface="HG丸ｺﾞｼｯｸM-PRO" panose="020F0600000000000000" pitchFamily="50" charset="-128"/>
              </a:rPr>
              <a:t>さんってまだお漏らししていたんだ。など。</a:t>
            </a:r>
          </a:p>
          <a:p>
            <a:endParaRPr kumimoji="1" lang="ja-JP" altLang="en-US" dirty="0"/>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2</a:t>
            </a:fld>
            <a:endParaRPr kumimoji="1" lang="ja-JP" altLang="en-US"/>
          </a:p>
        </p:txBody>
      </p:sp>
      <p:sp>
        <p:nvSpPr>
          <p:cNvPr id="5" name="日付プレースホルダー 4">
            <a:extLst>
              <a:ext uri="{FF2B5EF4-FFF2-40B4-BE49-F238E27FC236}">
                <a16:creationId xmlns:a16="http://schemas.microsoft.com/office/drawing/2014/main" xmlns="" id="{C00C2A4E-D7F2-4B27-A03C-5CF4123BC076}"/>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3077065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番号プレースホルダー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391" eaLnBrk="0" hangingPunct="0">
              <a:defRPr kumimoji="1">
                <a:solidFill>
                  <a:schemeClr val="tx1"/>
                </a:solidFill>
                <a:latin typeface="Arial" charset="0"/>
                <a:ea typeface="HGPｺﾞｼｯｸE" pitchFamily="50" charset="-128"/>
              </a:defRPr>
            </a:lvl1pPr>
            <a:lvl2pPr marL="685817" indent="-263776" defTabSz="873391" eaLnBrk="0" hangingPunct="0">
              <a:defRPr kumimoji="1">
                <a:solidFill>
                  <a:schemeClr val="tx1"/>
                </a:solidFill>
                <a:latin typeface="Arial" charset="0"/>
                <a:ea typeface="HGPｺﾞｼｯｸE" pitchFamily="50" charset="-128"/>
              </a:defRPr>
            </a:lvl2pPr>
            <a:lvl3pPr marL="1055103" indent="-211021" defTabSz="873391" eaLnBrk="0" hangingPunct="0">
              <a:defRPr kumimoji="1">
                <a:solidFill>
                  <a:schemeClr val="tx1"/>
                </a:solidFill>
                <a:latin typeface="Arial" charset="0"/>
                <a:ea typeface="HGPｺﾞｼｯｸE" pitchFamily="50" charset="-128"/>
              </a:defRPr>
            </a:lvl3pPr>
            <a:lvl4pPr marL="1477145" indent="-211021" defTabSz="873391" eaLnBrk="0" hangingPunct="0">
              <a:defRPr kumimoji="1">
                <a:solidFill>
                  <a:schemeClr val="tx1"/>
                </a:solidFill>
                <a:latin typeface="Arial" charset="0"/>
                <a:ea typeface="HGPｺﾞｼｯｸE" pitchFamily="50" charset="-128"/>
              </a:defRPr>
            </a:lvl4pPr>
            <a:lvl5pPr marL="1899186" indent="-211021" defTabSz="873391" eaLnBrk="0" hangingPunct="0">
              <a:defRPr kumimoji="1">
                <a:solidFill>
                  <a:schemeClr val="tx1"/>
                </a:solidFill>
                <a:latin typeface="Arial" charset="0"/>
                <a:ea typeface="HGPｺﾞｼｯｸE" pitchFamily="50" charset="-128"/>
              </a:defRPr>
            </a:lvl5pPr>
            <a:lvl6pPr marL="2321227"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6pPr>
            <a:lvl7pPr marL="2743269"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7pPr>
            <a:lvl8pPr marL="3165310"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8pPr>
            <a:lvl9pPr marL="3587351"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9pPr>
          </a:lstStyle>
          <a:p>
            <a:pPr eaLnBrk="1" hangingPunct="1"/>
            <a:fld id="{F2356B98-59A8-4C8C-9765-5CCD4F3C1664}" type="slidenum">
              <a:rPr lang="ja-JP" altLang="en-US">
                <a:solidFill>
                  <a:prstClr val="black"/>
                </a:solidFill>
                <a:latin typeface="Calibri" pitchFamily="34" charset="0"/>
                <a:ea typeface="ＭＳ Ｐゴシック" charset="-128"/>
              </a:rPr>
              <a:pPr eaLnBrk="1" hangingPunct="1"/>
              <a:t>20</a:t>
            </a:fld>
            <a:endParaRPr lang="en-US" altLang="ja-JP">
              <a:solidFill>
                <a:prstClr val="black"/>
              </a:solidFill>
              <a:latin typeface="Calibri" pitchFamily="34" charset="0"/>
              <a:ea typeface="ＭＳ Ｐゴシック" charset="-128"/>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a:xfrm>
            <a:off x="647961" y="5014882"/>
            <a:ext cx="5390793" cy="485636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88110" tIns="44054" rIns="88110" bIns="44054"/>
          <a:lstStyle/>
          <a:p>
            <a:pPr>
              <a:tabLst>
                <a:tab pos="84994" algn="l"/>
              </a:tabLst>
            </a:pPr>
            <a:r>
              <a:rPr lang="ja-JP" altLang="en-US" dirty="0"/>
              <a:t>夜尿症は、一般的にこれらの原因が重なり、夜間にできる尿量とそれを受け取る側である膀胱とのバランスが崩れることで起こります。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tab pos="84994" algn="l"/>
              </a:tabLst>
              <a:defRPr/>
            </a:pPr>
            <a:r>
              <a:rPr lang="ja-JP" altLang="en-US" dirty="0"/>
              <a:t>これらに加えて、学校の先生方に知っておいていただきたいことは、子どもたちの環境のことです。</a:t>
            </a:r>
            <a:endParaRPr lang="en-US" altLang="ja-JP" dirty="0"/>
          </a:p>
        </p:txBody>
      </p:sp>
      <p:sp>
        <p:nvSpPr>
          <p:cNvPr id="89093" name="Rectangle 6"/>
          <p:cNvSpPr>
            <a:spLocks noChangeArrowheads="1"/>
          </p:cNvSpPr>
          <p:nvPr/>
        </p:nvSpPr>
        <p:spPr bwMode="auto">
          <a:xfrm>
            <a:off x="647961" y="9821705"/>
            <a:ext cx="5319783" cy="3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87349" tIns="43675" rIns="87349" bIns="43675">
            <a:spAutoFit/>
          </a:bodyPr>
          <a:lstStyle/>
          <a:p>
            <a:pPr defTabSz="873391" fontAlgn="base">
              <a:spcBef>
                <a:spcPct val="50000"/>
              </a:spcBef>
              <a:spcAft>
                <a:spcPct val="0"/>
              </a:spcAft>
            </a:pPr>
            <a:r>
              <a:rPr lang="ja-JP" altLang="en-US" sz="700" b="1" u="sng">
                <a:solidFill>
                  <a:prstClr val="black"/>
                </a:solidFill>
                <a:latin typeface="Arial" charset="0"/>
              </a:rPr>
              <a:t>参考資料</a:t>
            </a:r>
            <a:br>
              <a:rPr lang="ja-JP" altLang="en-US" sz="700" b="1" u="sng">
                <a:solidFill>
                  <a:prstClr val="black"/>
                </a:solidFill>
                <a:latin typeface="Arial" charset="0"/>
              </a:rPr>
            </a:br>
            <a:r>
              <a:rPr lang="ja-JP" altLang="en-US" sz="700">
                <a:solidFill>
                  <a:prstClr val="black"/>
                </a:solidFill>
                <a:latin typeface="Arial" charset="0"/>
                <a:ea typeface="HGPｺﾞｼｯｸE" pitchFamily="50" charset="-128"/>
              </a:rPr>
              <a:t>帆足英一、</a:t>
            </a:r>
            <a:r>
              <a:rPr lang="zh-TW" altLang="en-US" sz="700">
                <a:solidFill>
                  <a:prstClr val="black"/>
                </a:solidFill>
                <a:latin typeface="Arial" charset="0"/>
                <a:ea typeface="HGPｺﾞｼｯｸE" pitchFamily="50" charset="-128"/>
              </a:rPr>
              <a:t>赤司俊二 監修</a:t>
            </a:r>
            <a:r>
              <a:rPr lang="ja-JP" altLang="en-US" sz="700">
                <a:solidFill>
                  <a:prstClr val="black"/>
                </a:solidFill>
                <a:latin typeface="Arial" charset="0"/>
                <a:ea typeface="HGPｺﾞｼｯｸE" pitchFamily="50" charset="-128"/>
              </a:rPr>
              <a:t>：</a:t>
            </a:r>
            <a:r>
              <a:rPr lang="ja-JP" altLang="en-US" sz="700">
                <a:solidFill>
                  <a:prstClr val="black"/>
                </a:solidFill>
                <a:latin typeface="HGPｺﾞｼｯｸE" pitchFamily="50" charset="-128"/>
                <a:ea typeface="HGPｺﾞｼｯｸE" pitchFamily="50" charset="-128"/>
              </a:rPr>
              <a:t>夜尿症ナビ </a:t>
            </a:r>
            <a:r>
              <a:rPr lang="ja-JP" altLang="en-US" sz="700">
                <a:solidFill>
                  <a:prstClr val="black"/>
                </a:solidFill>
                <a:ea typeface="HGPｺﾞｼｯｸE" pitchFamily="50" charset="-128"/>
              </a:rPr>
              <a:t>＜</a:t>
            </a:r>
            <a:r>
              <a:rPr lang="en-US" altLang="ja-JP" sz="700">
                <a:solidFill>
                  <a:prstClr val="black"/>
                </a:solidFill>
                <a:ea typeface="HGPｺﾞｼｯｸE" pitchFamily="50" charset="-128"/>
              </a:rPr>
              <a:t>http://www.kyowa-kirin.co.jp/onesho/</a:t>
            </a:r>
            <a:r>
              <a:rPr lang="ja-JP" altLang="en-US" sz="700">
                <a:solidFill>
                  <a:prstClr val="black"/>
                </a:solidFill>
                <a:ea typeface="HGPｺﾞｼｯｸE" pitchFamily="50" charset="-128"/>
              </a:rPr>
              <a:t>＞</a:t>
            </a:r>
            <a:endParaRPr lang="ja-JP" altLang="en-US" sz="700">
              <a:solidFill>
                <a:prstClr val="black"/>
              </a:solidFill>
              <a:latin typeface="HGPｺﾞｼｯｸE" pitchFamily="50" charset="-128"/>
              <a:ea typeface="HGPｺﾞｼｯｸE" pitchFamily="50" charset="-128"/>
            </a:endParaRPr>
          </a:p>
        </p:txBody>
      </p:sp>
      <p:sp>
        <p:nvSpPr>
          <p:cNvPr id="2" name="日付プレースホルダー 1">
            <a:extLst>
              <a:ext uri="{FF2B5EF4-FFF2-40B4-BE49-F238E27FC236}">
                <a16:creationId xmlns:a16="http://schemas.microsoft.com/office/drawing/2014/main" xmlns="" id="{9EB10241-97C1-4B46-96C0-629839A46CB6}"/>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789388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子どもたちの心は繊細です。</a:t>
            </a:r>
            <a:endParaRPr kumimoji="1" lang="en-US" altLang="ja-JP" dirty="0"/>
          </a:p>
          <a:p>
            <a:r>
              <a:rPr lang="ja-JP" altLang="en-US" sz="1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最近弟や妹が生まれた、転校や進学をひかえている、学校や家庭内の問題など</a:t>
            </a:r>
            <a:r>
              <a:rPr kumimoji="1" lang="ja-JP" altLang="en-US" dirty="0"/>
              <a:t>環境の変化による心の問題が、おしっこ問題とつながっていることもあります。</a:t>
            </a:r>
            <a:endParaRPr kumimoji="1" lang="en-US" altLang="ja-JP" dirty="0"/>
          </a:p>
          <a:p>
            <a:r>
              <a:rPr kumimoji="1" lang="ja-JP" altLang="en-US" dirty="0"/>
              <a:t>そのため、おしっこの問題がある場合、いつも以上に子どもたちの心に寄り添い、身の回りのこともさりげなく聞いてみてください。</a:t>
            </a:r>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21</a:t>
            </a:fld>
            <a:endParaRPr kumimoji="1" lang="ja-JP" altLang="en-US"/>
          </a:p>
        </p:txBody>
      </p:sp>
      <p:sp>
        <p:nvSpPr>
          <p:cNvPr id="5" name="日付プレースホルダー 4">
            <a:extLst>
              <a:ext uri="{FF2B5EF4-FFF2-40B4-BE49-F238E27FC236}">
                <a16:creationId xmlns:a16="http://schemas.microsoft.com/office/drawing/2014/main" xmlns="" id="{EAB8CFE1-18BA-4F5B-8E18-1FE06F13B4DA}"/>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97104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番号プレースホルダー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391" eaLnBrk="0" hangingPunct="0">
              <a:defRPr kumimoji="1">
                <a:solidFill>
                  <a:schemeClr val="tx1"/>
                </a:solidFill>
                <a:latin typeface="Arial" charset="0"/>
                <a:ea typeface="HGPｺﾞｼｯｸE" pitchFamily="50" charset="-128"/>
              </a:defRPr>
            </a:lvl1pPr>
            <a:lvl2pPr marL="685817" indent="-263776" defTabSz="873391" eaLnBrk="0" hangingPunct="0">
              <a:defRPr kumimoji="1">
                <a:solidFill>
                  <a:schemeClr val="tx1"/>
                </a:solidFill>
                <a:latin typeface="Arial" charset="0"/>
                <a:ea typeface="HGPｺﾞｼｯｸE" pitchFamily="50" charset="-128"/>
              </a:defRPr>
            </a:lvl2pPr>
            <a:lvl3pPr marL="1055103" indent="-211021" defTabSz="873391" eaLnBrk="0" hangingPunct="0">
              <a:defRPr kumimoji="1">
                <a:solidFill>
                  <a:schemeClr val="tx1"/>
                </a:solidFill>
                <a:latin typeface="Arial" charset="0"/>
                <a:ea typeface="HGPｺﾞｼｯｸE" pitchFamily="50" charset="-128"/>
              </a:defRPr>
            </a:lvl3pPr>
            <a:lvl4pPr marL="1477145" indent="-211021" defTabSz="873391" eaLnBrk="0" hangingPunct="0">
              <a:defRPr kumimoji="1">
                <a:solidFill>
                  <a:schemeClr val="tx1"/>
                </a:solidFill>
                <a:latin typeface="Arial" charset="0"/>
                <a:ea typeface="HGPｺﾞｼｯｸE" pitchFamily="50" charset="-128"/>
              </a:defRPr>
            </a:lvl4pPr>
            <a:lvl5pPr marL="1899186" indent="-211021" defTabSz="873391" eaLnBrk="0" hangingPunct="0">
              <a:defRPr kumimoji="1">
                <a:solidFill>
                  <a:schemeClr val="tx1"/>
                </a:solidFill>
                <a:latin typeface="Arial" charset="0"/>
                <a:ea typeface="HGPｺﾞｼｯｸE" pitchFamily="50" charset="-128"/>
              </a:defRPr>
            </a:lvl5pPr>
            <a:lvl6pPr marL="2321227"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6pPr>
            <a:lvl7pPr marL="2743269"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7pPr>
            <a:lvl8pPr marL="3165310"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8pPr>
            <a:lvl9pPr marL="3587351" indent="-211021" algn="ctr" defTabSz="873391" eaLnBrk="0" fontAlgn="base" hangingPunct="0">
              <a:spcBef>
                <a:spcPct val="0"/>
              </a:spcBef>
              <a:spcAft>
                <a:spcPct val="0"/>
              </a:spcAft>
              <a:defRPr kumimoji="1">
                <a:solidFill>
                  <a:schemeClr val="tx1"/>
                </a:solidFill>
                <a:latin typeface="Arial" charset="0"/>
                <a:ea typeface="HGPｺﾞｼｯｸE" pitchFamily="50" charset="-128"/>
              </a:defRPr>
            </a:lvl9pPr>
          </a:lstStyle>
          <a:p>
            <a:pPr eaLnBrk="1" hangingPunct="1"/>
            <a:fld id="{F2356B98-59A8-4C8C-9765-5CCD4F3C1664}" type="slidenum">
              <a:rPr lang="ja-JP" altLang="en-US">
                <a:solidFill>
                  <a:prstClr val="black"/>
                </a:solidFill>
                <a:latin typeface="Calibri" pitchFamily="34" charset="0"/>
                <a:ea typeface="ＭＳ Ｐゴシック" charset="-128"/>
              </a:rPr>
              <a:pPr eaLnBrk="1" hangingPunct="1"/>
              <a:t>22</a:t>
            </a:fld>
            <a:endParaRPr lang="en-US" altLang="ja-JP">
              <a:solidFill>
                <a:prstClr val="black"/>
              </a:solidFill>
              <a:latin typeface="Calibri" pitchFamily="34" charset="0"/>
              <a:ea typeface="ＭＳ Ｐゴシック" charset="-128"/>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a:xfrm>
            <a:off x="647961" y="5014882"/>
            <a:ext cx="5390793" cy="485636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88110" tIns="44054" rIns="88110" bIns="44054"/>
          <a:lstStyle/>
          <a:p>
            <a:pPr>
              <a:tabLst>
                <a:tab pos="84994" algn="l"/>
              </a:tabLst>
            </a:pPr>
            <a:r>
              <a:rPr lang="ja-JP" altLang="en-US" dirty="0"/>
              <a:t>これまで夜尿症は時期がきたら治るとされてきましたが、最近では、小学生にあがれば、積極的に治療をした方が早く治ることがわかっています。</a:t>
            </a:r>
            <a:endParaRPr lang="en-US" altLang="ja-JP" dirty="0"/>
          </a:p>
          <a:p>
            <a:pPr>
              <a:tabLst>
                <a:tab pos="84994" algn="l"/>
              </a:tabLst>
            </a:pPr>
            <a:r>
              <a:rPr lang="ja-JP" altLang="en-US" dirty="0"/>
              <a:t>夜尿症の治療としては、これらの原因を考えながら、生活面の指導、薬物、膀胱訓練、アラーム療法など、その子にあった治療を選んでいきます。</a:t>
            </a:r>
            <a:endParaRPr lang="en-US" altLang="ja-JP" dirty="0"/>
          </a:p>
        </p:txBody>
      </p:sp>
      <p:sp>
        <p:nvSpPr>
          <p:cNvPr id="89093" name="Rectangle 6"/>
          <p:cNvSpPr>
            <a:spLocks noChangeArrowheads="1"/>
          </p:cNvSpPr>
          <p:nvPr/>
        </p:nvSpPr>
        <p:spPr bwMode="auto">
          <a:xfrm>
            <a:off x="647961" y="9821705"/>
            <a:ext cx="5319783" cy="3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87349" tIns="43675" rIns="87349" bIns="43675">
            <a:spAutoFit/>
          </a:bodyPr>
          <a:lstStyle/>
          <a:p>
            <a:pPr defTabSz="873391" fontAlgn="base">
              <a:spcBef>
                <a:spcPct val="50000"/>
              </a:spcBef>
              <a:spcAft>
                <a:spcPct val="0"/>
              </a:spcAft>
            </a:pPr>
            <a:r>
              <a:rPr lang="ja-JP" altLang="en-US" sz="700" b="1" u="sng">
                <a:solidFill>
                  <a:prstClr val="black"/>
                </a:solidFill>
                <a:latin typeface="Arial" charset="0"/>
              </a:rPr>
              <a:t>参考資料</a:t>
            </a:r>
            <a:br>
              <a:rPr lang="ja-JP" altLang="en-US" sz="700" b="1" u="sng">
                <a:solidFill>
                  <a:prstClr val="black"/>
                </a:solidFill>
                <a:latin typeface="Arial" charset="0"/>
              </a:rPr>
            </a:br>
            <a:r>
              <a:rPr lang="ja-JP" altLang="en-US" sz="700">
                <a:solidFill>
                  <a:prstClr val="black"/>
                </a:solidFill>
                <a:latin typeface="Arial" charset="0"/>
                <a:ea typeface="HGPｺﾞｼｯｸE" pitchFamily="50" charset="-128"/>
              </a:rPr>
              <a:t>帆足英一、</a:t>
            </a:r>
            <a:r>
              <a:rPr lang="zh-TW" altLang="en-US" sz="700">
                <a:solidFill>
                  <a:prstClr val="black"/>
                </a:solidFill>
                <a:latin typeface="Arial" charset="0"/>
                <a:ea typeface="HGPｺﾞｼｯｸE" pitchFamily="50" charset="-128"/>
              </a:rPr>
              <a:t>赤司俊二 監修</a:t>
            </a:r>
            <a:r>
              <a:rPr lang="ja-JP" altLang="en-US" sz="700">
                <a:solidFill>
                  <a:prstClr val="black"/>
                </a:solidFill>
                <a:latin typeface="Arial" charset="0"/>
                <a:ea typeface="HGPｺﾞｼｯｸE" pitchFamily="50" charset="-128"/>
              </a:rPr>
              <a:t>：</a:t>
            </a:r>
            <a:r>
              <a:rPr lang="ja-JP" altLang="en-US" sz="700">
                <a:solidFill>
                  <a:prstClr val="black"/>
                </a:solidFill>
                <a:latin typeface="HGPｺﾞｼｯｸE" pitchFamily="50" charset="-128"/>
                <a:ea typeface="HGPｺﾞｼｯｸE" pitchFamily="50" charset="-128"/>
              </a:rPr>
              <a:t>夜尿症ナビ </a:t>
            </a:r>
            <a:r>
              <a:rPr lang="ja-JP" altLang="en-US" sz="700">
                <a:solidFill>
                  <a:prstClr val="black"/>
                </a:solidFill>
                <a:ea typeface="HGPｺﾞｼｯｸE" pitchFamily="50" charset="-128"/>
              </a:rPr>
              <a:t>＜</a:t>
            </a:r>
            <a:r>
              <a:rPr lang="en-US" altLang="ja-JP" sz="700">
                <a:solidFill>
                  <a:prstClr val="black"/>
                </a:solidFill>
                <a:ea typeface="HGPｺﾞｼｯｸE" pitchFamily="50" charset="-128"/>
              </a:rPr>
              <a:t>http://www.kyowa-kirin.co.jp/onesho/</a:t>
            </a:r>
            <a:r>
              <a:rPr lang="ja-JP" altLang="en-US" sz="700">
                <a:solidFill>
                  <a:prstClr val="black"/>
                </a:solidFill>
                <a:ea typeface="HGPｺﾞｼｯｸE" pitchFamily="50" charset="-128"/>
              </a:rPr>
              <a:t>＞</a:t>
            </a:r>
            <a:endParaRPr lang="ja-JP" altLang="en-US" sz="700">
              <a:solidFill>
                <a:prstClr val="black"/>
              </a:solidFill>
              <a:latin typeface="HGPｺﾞｼｯｸE" pitchFamily="50" charset="-128"/>
              <a:ea typeface="HGPｺﾞｼｯｸE" pitchFamily="50" charset="-128"/>
            </a:endParaRPr>
          </a:p>
        </p:txBody>
      </p:sp>
      <p:sp>
        <p:nvSpPr>
          <p:cNvPr id="2" name="日付プレースホルダー 1">
            <a:extLst>
              <a:ext uri="{FF2B5EF4-FFF2-40B4-BE49-F238E27FC236}">
                <a16:creationId xmlns:a16="http://schemas.microsoft.com/office/drawing/2014/main" xmlns="" id="{C1B17CE9-C8E8-402A-8A1F-45AD774F69BD}"/>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2469916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以上、おもらしや夜尿症について解説してきました。</a:t>
            </a:r>
            <a:endParaRPr kumimoji="1" lang="en-US" altLang="ja-JP" dirty="0"/>
          </a:p>
          <a:p>
            <a:r>
              <a:rPr kumimoji="1" lang="ja-JP" altLang="en-US" dirty="0"/>
              <a:t>これらは学校や家庭での問題を解決することで良くなってしまうこともありますが、長引く場合は、やはり病院の先生への相談が必要になってきます。</a:t>
            </a:r>
            <a:endParaRPr kumimoji="1" lang="en-US" altLang="ja-JP" dirty="0"/>
          </a:p>
          <a:p>
            <a:r>
              <a:rPr kumimoji="1" lang="ja-JP" altLang="en-US" dirty="0"/>
              <a:t>また、解決するまでの時間も様々で、子どもによって大きく差があります。</a:t>
            </a:r>
            <a:endParaRPr kumimoji="1" lang="en-US" altLang="ja-JP" dirty="0"/>
          </a:p>
          <a:p>
            <a:r>
              <a:rPr kumimoji="1" lang="ja-JP" altLang="en-US" dirty="0"/>
              <a:t>そのため、子どもたちの周りにいるみんなが焦らず、温かく見守っていくことが大切です。</a:t>
            </a:r>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23</a:t>
            </a:fld>
            <a:endParaRPr kumimoji="1" lang="ja-JP" altLang="en-US"/>
          </a:p>
        </p:txBody>
      </p:sp>
      <p:sp>
        <p:nvSpPr>
          <p:cNvPr id="5" name="日付プレースホルダー 4">
            <a:extLst>
              <a:ext uri="{FF2B5EF4-FFF2-40B4-BE49-F238E27FC236}">
                <a16:creationId xmlns:a16="http://schemas.microsoft.com/office/drawing/2014/main" xmlns="" id="{36E87367-07A5-4ECB-872B-437A48DDB15C}"/>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282343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昼間におしっこを漏らしてしまったり、夜尿症のある子どもたちは、普段、いろんな悩みを抱えています。</a:t>
            </a:r>
            <a:endParaRPr kumimoji="1" lang="en-US" altLang="ja-JP" dirty="0"/>
          </a:p>
          <a:p>
            <a:r>
              <a:rPr kumimoji="1" lang="ja-JP" altLang="en-US" dirty="0"/>
              <a:t>それは、学校の授業に集中できない、友達や兄弟ににからかわれる、学校のお泊り行事下着や布団を濡らして親に怒られるなどといったものです。</a:t>
            </a:r>
            <a:endParaRPr kumimoji="1" lang="en-US" altLang="ja-JP" dirty="0"/>
          </a:p>
          <a:p>
            <a:r>
              <a:rPr kumimoji="1" lang="ja-JP" altLang="en-US" dirty="0"/>
              <a:t>こうした問題が重なると、子どもたちは自分に自信がもてなくなったり、人前に出るのが嫌になったりもします。</a:t>
            </a:r>
            <a:endParaRPr kumimoji="1" lang="en-US" altLang="ja-JP" dirty="0"/>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3</a:t>
            </a:fld>
            <a:endParaRPr kumimoji="1" lang="ja-JP" altLang="en-US"/>
          </a:p>
        </p:txBody>
      </p:sp>
      <p:sp>
        <p:nvSpPr>
          <p:cNvPr id="5" name="日付プレースホルダー 4">
            <a:extLst>
              <a:ext uri="{FF2B5EF4-FFF2-40B4-BE49-F238E27FC236}">
                <a16:creationId xmlns:a16="http://schemas.microsoft.com/office/drawing/2014/main" xmlns="" id="{8D48AC59-9670-43D1-9546-8485C5B832EB}"/>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79593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こうした問題を抱える子どもたちに対し、</a:t>
            </a:r>
            <a:endParaRPr kumimoji="1" lang="en-US" altLang="ja-JP" dirty="0"/>
          </a:p>
          <a:p>
            <a:r>
              <a:rPr kumimoji="1" lang="ja-JP" altLang="en-US" dirty="0"/>
              <a:t>もう小学生だから自分でなんとかできるはずだろう、休み時間にちゃんとトイレに行かなかったからまた行きたくなるんだ、気合いが足りないからだ、家で夜更かししているからお漏らししてしまうんだろう、などの思い込みや、心ない声掛けをされていることも少なくありません。</a:t>
            </a:r>
            <a:endParaRPr kumimoji="1" lang="en-US" altLang="ja-JP" dirty="0"/>
          </a:p>
          <a:p>
            <a:r>
              <a:rPr kumimoji="1" lang="ja-JP" altLang="en-US" dirty="0"/>
              <a:t>しかし、実は、子どもたちが悪いわけではなく、自分自身でもどうにもならない問題を抱えています。</a:t>
            </a:r>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4</a:t>
            </a:fld>
            <a:endParaRPr kumimoji="1" lang="ja-JP" altLang="en-US"/>
          </a:p>
        </p:txBody>
      </p:sp>
      <p:sp>
        <p:nvSpPr>
          <p:cNvPr id="5" name="日付プレースホルダー 4">
            <a:extLst>
              <a:ext uri="{FF2B5EF4-FFF2-40B4-BE49-F238E27FC236}">
                <a16:creationId xmlns:a16="http://schemas.microsoft.com/office/drawing/2014/main" xmlns="" id="{1E165E39-47A0-4A08-B329-5CFA30FB0F8D}"/>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268490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さて、さきほど修学旅行に行く時期になった高学年の子どもでも、夜間に起こしてほしいという悩みがあるという話がありましたが、</a:t>
            </a:r>
            <a:endParaRPr kumimoji="1" lang="en-US" altLang="ja-JP" dirty="0"/>
          </a:p>
          <a:p>
            <a:r>
              <a:rPr kumimoji="1" lang="ja-JP" altLang="en-US" dirty="0"/>
              <a:t>夜尿症はどのくらいの頻度でみられるのでしょうか？</a:t>
            </a:r>
            <a:endParaRPr kumimoji="1" lang="en-US" altLang="ja-JP" dirty="0"/>
          </a:p>
          <a:p>
            <a:r>
              <a:rPr kumimoji="1" lang="ja-JP" altLang="en-US" dirty="0"/>
              <a:t>このグラフは、</a:t>
            </a:r>
            <a:r>
              <a:rPr kumimoji="1" lang="en-US" altLang="ja-JP" dirty="0"/>
              <a:t>100</a:t>
            </a:r>
            <a:r>
              <a:rPr kumimoji="1" lang="ja-JP" altLang="en-US" dirty="0"/>
              <a:t>人中どのくらいの人が夜尿があるのかを表したものです。</a:t>
            </a:r>
            <a:endParaRPr kumimoji="1" lang="en-US" altLang="ja-JP" dirty="0"/>
          </a:p>
          <a:p>
            <a:r>
              <a:rPr kumimoji="1" lang="ja-JP" altLang="en-US" dirty="0"/>
              <a:t>小学</a:t>
            </a:r>
            <a:r>
              <a:rPr kumimoji="1" lang="en-US" altLang="ja-JP" dirty="0"/>
              <a:t>1</a:t>
            </a:r>
            <a:r>
              <a:rPr kumimoji="1" lang="ja-JP" altLang="en-US" dirty="0"/>
              <a:t>～</a:t>
            </a:r>
            <a:r>
              <a:rPr kumimoji="1" lang="en-US" altLang="ja-JP" dirty="0"/>
              <a:t>2</a:t>
            </a:r>
            <a:r>
              <a:rPr kumimoji="1" lang="ja-JP" altLang="en-US" dirty="0"/>
              <a:t>年生では、</a:t>
            </a:r>
            <a:r>
              <a:rPr kumimoji="1" lang="en-US" altLang="ja-JP" dirty="0"/>
              <a:t>100</a:t>
            </a:r>
            <a:r>
              <a:rPr kumimoji="1" lang="ja-JP" altLang="en-US" dirty="0"/>
              <a:t>人中</a:t>
            </a:r>
            <a:r>
              <a:rPr kumimoji="1" lang="en-US" altLang="ja-JP" dirty="0"/>
              <a:t>10</a:t>
            </a:r>
            <a:r>
              <a:rPr kumimoji="1" lang="ja-JP" altLang="en-US" dirty="0"/>
              <a:t>人、小学高学年でも約</a:t>
            </a:r>
            <a:r>
              <a:rPr kumimoji="1" lang="en-US" altLang="ja-JP" dirty="0"/>
              <a:t>5</a:t>
            </a:r>
            <a:r>
              <a:rPr kumimoji="1" lang="ja-JP" altLang="en-US" dirty="0"/>
              <a:t>人でまだ夜尿症がみられるのです。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このことからも、夜尿症は決して珍しいわけではありません。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5</a:t>
            </a:fld>
            <a:endParaRPr kumimoji="1" lang="ja-JP" altLang="en-US"/>
          </a:p>
        </p:txBody>
      </p:sp>
      <p:sp>
        <p:nvSpPr>
          <p:cNvPr id="5" name="日付プレースホルダー 4">
            <a:extLst>
              <a:ext uri="{FF2B5EF4-FFF2-40B4-BE49-F238E27FC236}">
                <a16:creationId xmlns:a16="http://schemas.microsoft.com/office/drawing/2014/main" xmlns="" id="{C7C6AEDB-6AE1-4BB9-A3F2-41EA2A152BE1}"/>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128017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おしっこ問題を理解するために、まずはオシッコができるしくみを簡単に説明します。</a:t>
            </a:r>
            <a:endParaRPr kumimoji="1" lang="en-US" altLang="ja-JP" dirty="0"/>
          </a:p>
          <a:p>
            <a:r>
              <a:rPr kumimoji="1" lang="ja-JP" altLang="en-US" dirty="0"/>
              <a:t>私たちのオシッコは、腎臓という臓器で作られます。できたオシッコは尿管という管を通り、うすい筋肉の膜でできた膀胱という袋にたまります。</a:t>
            </a:r>
            <a:endParaRPr kumimoji="1" lang="en-US" altLang="ja-JP" dirty="0"/>
          </a:p>
          <a:p>
            <a:r>
              <a:rPr kumimoji="1" lang="ja-JP" altLang="en-US" dirty="0"/>
              <a:t>膀胱にオシッコが満タンになると、尿道を通じ、体の外にオシッコを出します。</a:t>
            </a:r>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6</a:t>
            </a:fld>
            <a:endParaRPr kumimoji="1" lang="ja-JP" altLang="en-US"/>
          </a:p>
        </p:txBody>
      </p:sp>
      <p:sp>
        <p:nvSpPr>
          <p:cNvPr id="5" name="日付プレースホルダー 4">
            <a:extLst>
              <a:ext uri="{FF2B5EF4-FFF2-40B4-BE49-F238E27FC236}">
                <a16:creationId xmlns:a16="http://schemas.microsoft.com/office/drawing/2014/main" xmlns="" id="{81890BBD-FF7F-4EE4-B1D0-5113C0E898EE}"/>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56415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膀胱にオシッコが満タンになったら勝手にオシッコが外で出されるかというとそうではなく、</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通常、膀胱にオシッコが満タンになったことを脳が気づいてトイレに行った方がいいよと信号を送ります。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毎日、私たちはこれをあまり意識することなくしているのです。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7</a:t>
            </a:fld>
            <a:endParaRPr kumimoji="1" lang="ja-JP" altLang="en-US"/>
          </a:p>
        </p:txBody>
      </p:sp>
      <p:sp>
        <p:nvSpPr>
          <p:cNvPr id="5" name="日付プレースホルダー 4">
            <a:extLst>
              <a:ext uri="{FF2B5EF4-FFF2-40B4-BE49-F238E27FC236}">
                <a16:creationId xmlns:a16="http://schemas.microsoft.com/office/drawing/2014/main" xmlns="" id="{7C405227-F509-481C-8BA0-47E519A645B3}"/>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359436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こんな便利なしくみが体にあるはずなのに、なぜ、一部の子どもたちには、こういったことが起こってしまうのでしょうか？</a:t>
            </a:r>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8</a:t>
            </a:fld>
            <a:endParaRPr kumimoji="1" lang="ja-JP" altLang="en-US"/>
          </a:p>
        </p:txBody>
      </p:sp>
      <p:sp>
        <p:nvSpPr>
          <p:cNvPr id="5" name="日付プレースホルダー 4">
            <a:extLst>
              <a:ext uri="{FF2B5EF4-FFF2-40B4-BE49-F238E27FC236}">
                <a16:creationId xmlns:a16="http://schemas.microsoft.com/office/drawing/2014/main" xmlns="" id="{8A6F8748-6E96-44DD-90A6-5913F04AFE54}"/>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343311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ひとつは膀胱がすぐにいっぱいになってしまうほど、腎臓でたくさんのオシッコがつくられているか</a:t>
            </a:r>
            <a:endParaRPr kumimoji="1" lang="en-US" altLang="ja-JP" dirty="0"/>
          </a:p>
          <a:p>
            <a:r>
              <a:rPr kumimoji="1" lang="ja-JP" altLang="en-US" dirty="0"/>
              <a:t>もうひとつは、膀胱が過剰に働いていることが考えられます。</a:t>
            </a:r>
            <a:endParaRPr kumimoji="1" lang="en-US" altLang="ja-JP" dirty="0"/>
          </a:p>
          <a:p>
            <a:r>
              <a:rPr kumimoji="1" lang="ja-JP" altLang="en-US" dirty="0"/>
              <a:t>①の原因としては、常に腎臓でたくさんのオシッコができてしまう病気もありますが、稀です。</a:t>
            </a:r>
            <a:endParaRPr kumimoji="1" lang="en-US" altLang="ja-JP" dirty="0"/>
          </a:p>
          <a:p>
            <a:r>
              <a:rPr kumimoji="1" lang="ja-JP" altLang="en-US" dirty="0"/>
              <a:t>また、水分のとりすぎも考えられますが、一般的に推奨されている水分摂取量の範囲であれば、</a:t>
            </a:r>
            <a:endParaRPr kumimoji="1" lang="en-US" altLang="ja-JP" dirty="0"/>
          </a:p>
          <a:p>
            <a:r>
              <a:rPr kumimoji="1" lang="ja-JP" altLang="en-US" dirty="0"/>
              <a:t>とりすぎでオシッコの問題は起こりませんので、膀胱に注目する必要があります。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140C4835-485B-4C0C-AADF-6424D799C042}" type="slidenum">
              <a:rPr kumimoji="1" lang="ja-JP" altLang="en-US" smtClean="0"/>
              <a:t>9</a:t>
            </a:fld>
            <a:endParaRPr kumimoji="1" lang="ja-JP" altLang="en-US"/>
          </a:p>
        </p:txBody>
      </p:sp>
      <p:sp>
        <p:nvSpPr>
          <p:cNvPr id="5" name="日付プレースホルダー 4">
            <a:extLst>
              <a:ext uri="{FF2B5EF4-FFF2-40B4-BE49-F238E27FC236}">
                <a16:creationId xmlns:a16="http://schemas.microsoft.com/office/drawing/2014/main" xmlns="" id="{11821609-B096-4C19-952E-700FEB0ABD1C}"/>
              </a:ext>
            </a:extLst>
          </p:cNvPr>
          <p:cNvSpPr>
            <a:spLocks noGrp="1"/>
          </p:cNvSpPr>
          <p:nvPr>
            <p:ph type="dt" idx="1"/>
          </p:nvPr>
        </p:nvSpPr>
        <p:spPr/>
        <p:txBody>
          <a:bodyPr/>
          <a:lstStyle/>
          <a:p>
            <a:r>
              <a:rPr kumimoji="1" lang="en-US" altLang="ja-JP"/>
              <a:t>2021/7/8</a:t>
            </a:r>
            <a:endParaRPr kumimoji="1" lang="ja-JP" altLang="en-US"/>
          </a:p>
        </p:txBody>
      </p:sp>
    </p:spTree>
    <p:extLst>
      <p:ext uri="{BB962C8B-B14F-4D97-AF65-F5344CB8AC3E}">
        <p14:creationId xmlns:p14="http://schemas.microsoft.com/office/powerpoint/2010/main" val="139187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457B029-6137-4C09-AA55-114EAE0E8E66}" type="datetime1">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381421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8E593A-76EC-4AEC-84E7-13DFB9E294E2}" type="datetime1">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377199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F75630-2A16-46CD-9AE2-43927B7DD9FE}" type="datetime1">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7187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455340-A499-4673-9682-1F9336C37EB3}" type="datetime1">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332731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5932D8A-E4F2-49C3-B61E-F1962BD13C98}" type="datetime1">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360131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69EB9AC-71A4-4AC9-A8CE-0247A88B6E97}" type="datetime1">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387439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213A28-DC3A-4456-950B-DA1EE4B4970F}" type="datetime1">
              <a:rPr kumimoji="1" lang="ja-JP" altLang="en-US" smtClean="0"/>
              <a:t>2021/10/27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408165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3EC6AFC-8A23-40B0-B67A-4732E961265E}" type="datetime1">
              <a:rPr kumimoji="1" lang="ja-JP" altLang="en-US" smtClean="0"/>
              <a:t>2021/10/27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156940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6B3DC-C8AC-4DAE-98DD-CAD0B1506886}" type="datetime1">
              <a:rPr kumimoji="1" lang="ja-JP" altLang="en-US" smtClean="0"/>
              <a:t>2021/10/27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238429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689900-0CF5-4D3A-BFA4-5C0FD5A50D70}" type="datetime1">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138452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3A2DC7B-EB3A-4DFF-86AF-A839ABCE1D87}" type="datetime1">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115391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CCA4A-1575-4A02-B6B5-392E3229CD13}" type="datetime1">
              <a:rPr kumimoji="1" lang="ja-JP" altLang="en-US" smtClean="0"/>
              <a:t>2021/10/27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1176F-FDA2-4436-ADBD-F204DC78905D}" type="slidenum">
              <a:rPr kumimoji="1" lang="ja-JP" altLang="en-US" smtClean="0"/>
              <a:t>‹#›</a:t>
            </a:fld>
            <a:endParaRPr kumimoji="1" lang="ja-JP" altLang="en-US"/>
          </a:p>
        </p:txBody>
      </p:sp>
    </p:spTree>
    <p:extLst>
      <p:ext uri="{BB962C8B-B14F-4D97-AF65-F5344CB8AC3E}">
        <p14:creationId xmlns:p14="http://schemas.microsoft.com/office/powerpoint/2010/main" val="2162326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F79E79BB-2517-41EA-84A9-FF1951112B24}"/>
              </a:ext>
            </a:extLst>
          </p:cNvPr>
          <p:cNvSpPr txBox="1">
            <a:spLocks noChangeArrowheads="1"/>
          </p:cNvSpPr>
          <p:nvPr/>
        </p:nvSpPr>
        <p:spPr>
          <a:xfrm>
            <a:off x="663517" y="2756640"/>
            <a:ext cx="7816965" cy="1038484"/>
          </a:xfrm>
          <a:prstGeom prst="rect">
            <a:avLst/>
          </a:prstGeom>
        </p:spPr>
        <p:txBody>
          <a:bodyPr anchor="ctr">
            <a:normAutofit lnSpcReduction="100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6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おもらし、夜尿症</a:t>
            </a:r>
            <a:endParaRPr lang="en-US" altLang="ja-JP" sz="6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 name="Rectangle 2">
            <a:extLst>
              <a:ext uri="{FF2B5EF4-FFF2-40B4-BE49-F238E27FC236}">
                <a16:creationId xmlns:a16="http://schemas.microsoft.com/office/drawing/2014/main" xmlns="" id="{7A393552-02DB-4D85-AD4E-AB272F860519}"/>
              </a:ext>
            </a:extLst>
          </p:cNvPr>
          <p:cNvSpPr txBox="1">
            <a:spLocks noChangeArrowheads="1"/>
          </p:cNvSpPr>
          <p:nvPr/>
        </p:nvSpPr>
        <p:spPr>
          <a:xfrm>
            <a:off x="314472" y="168183"/>
            <a:ext cx="5683364" cy="1789779"/>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大阪府医師会学校医部会</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腎臓疾患対策委員会</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教育ツール</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Rectangle 2">
            <a:extLst>
              <a:ext uri="{FF2B5EF4-FFF2-40B4-BE49-F238E27FC236}">
                <a16:creationId xmlns:a16="http://schemas.microsoft.com/office/drawing/2014/main" xmlns="" id="{BAF4B6A2-CA55-4312-AB7C-78E8634A390F}"/>
              </a:ext>
            </a:extLst>
          </p:cNvPr>
          <p:cNvSpPr txBox="1">
            <a:spLocks noChangeArrowheads="1"/>
          </p:cNvSpPr>
          <p:nvPr/>
        </p:nvSpPr>
        <p:spPr>
          <a:xfrm>
            <a:off x="5676404" y="5415147"/>
            <a:ext cx="3186065" cy="1136586"/>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r"/>
            <a:r>
              <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Ver.1</a:t>
            </a:r>
          </a:p>
          <a:p>
            <a:pPr algn="r"/>
            <a:r>
              <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2021/7/8</a:t>
            </a:r>
          </a:p>
        </p:txBody>
      </p:sp>
      <p:sp>
        <p:nvSpPr>
          <p:cNvPr id="2" name="スライド番号プレースホルダー 1">
            <a:extLst>
              <a:ext uri="{FF2B5EF4-FFF2-40B4-BE49-F238E27FC236}">
                <a16:creationId xmlns:a16="http://schemas.microsoft.com/office/drawing/2014/main" xmlns="" id="{BD2AA06B-ABDA-4BB9-8A67-27450FA17351}"/>
              </a:ext>
            </a:extLst>
          </p:cNvPr>
          <p:cNvSpPr>
            <a:spLocks noGrp="1"/>
          </p:cNvSpPr>
          <p:nvPr>
            <p:ph type="sldNum" sz="quarter" idx="12"/>
          </p:nvPr>
        </p:nvSpPr>
        <p:spPr/>
        <p:txBody>
          <a:bodyPr/>
          <a:lstStyle/>
          <a:p>
            <a:fld id="{6C91176F-FDA2-4436-ADBD-F204DC78905D}" type="slidenum">
              <a:rPr kumimoji="1" lang="ja-JP" altLang="en-US" sz="2800" smtClean="0"/>
              <a:t>1</a:t>
            </a:fld>
            <a:endParaRPr kumimoji="1" lang="ja-JP" altLang="en-US" sz="2800" dirty="0"/>
          </a:p>
        </p:txBody>
      </p:sp>
      <p:sp>
        <p:nvSpPr>
          <p:cNvPr id="7" name="フッター プレースホルダ 6">
            <a:extLst>
              <a:ext uri="{FF2B5EF4-FFF2-40B4-BE49-F238E27FC236}">
                <a16:creationId xmlns:a16="http://schemas.microsoft.com/office/drawing/2014/main" xmlns="" id="{75B7B7B5-ECD4-42CB-92A0-6D2529646D3B}"/>
              </a:ext>
            </a:extLst>
          </p:cNvPr>
          <p:cNvSpPr>
            <a:spLocks noGrp="1"/>
          </p:cNvSpPr>
          <p:nvPr/>
        </p:nvSpPr>
        <p:spPr bwMode="auto">
          <a:xfrm>
            <a:off x="525518" y="5675586"/>
            <a:ext cx="3478924" cy="472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sz="2000" dirty="0"/>
              <a:t>大阪府医師会学校医部会</a:t>
            </a:r>
            <a:endParaRPr lang="en-US" altLang="ja-JP" sz="2000" dirty="0"/>
          </a:p>
        </p:txBody>
      </p:sp>
    </p:spTree>
    <p:extLst>
      <p:ext uri="{BB962C8B-B14F-4D97-AF65-F5344CB8AC3E}">
        <p14:creationId xmlns:p14="http://schemas.microsoft.com/office/powerpoint/2010/main" val="161532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E6B65D32-CFB6-4E30-8EC7-5A63DBAEF4D1}"/>
              </a:ext>
            </a:extLst>
          </p:cNvPr>
          <p:cNvSpPr/>
          <p:nvPr/>
        </p:nvSpPr>
        <p:spPr>
          <a:xfrm>
            <a:off x="364863" y="3176836"/>
            <a:ext cx="5892297" cy="646331"/>
          </a:xfrm>
          <a:prstGeom prst="rect">
            <a:avLst/>
          </a:prstGeom>
        </p:spPr>
        <p:txBody>
          <a:bodyPr wrap="square">
            <a:spAutoFit/>
          </a:bodyPr>
          <a:lstStyle/>
          <a:p>
            <a:r>
              <a:rPr lang="ja-JP" altLang="en-US" sz="3600" dirty="0">
                <a:latin typeface="HG丸ｺﾞｼｯｸM-PRO" panose="020F0600000000000000" pitchFamily="50" charset="-128"/>
                <a:ea typeface="HG丸ｺﾞｼｯｸM-PRO" panose="020F0600000000000000" pitchFamily="50" charset="-128"/>
              </a:rPr>
              <a:t>膀胱が働きすぎると・・・</a:t>
            </a:r>
          </a:p>
        </p:txBody>
      </p:sp>
      <p:sp>
        <p:nvSpPr>
          <p:cNvPr id="6" name="正方形/長方形 5">
            <a:extLst>
              <a:ext uri="{FF2B5EF4-FFF2-40B4-BE49-F238E27FC236}">
                <a16:creationId xmlns:a16="http://schemas.microsoft.com/office/drawing/2014/main" xmlns="" id="{16938EF6-9CAA-4FF9-9A7A-B059D5BE129C}"/>
              </a:ext>
            </a:extLst>
          </p:cNvPr>
          <p:cNvSpPr/>
          <p:nvPr/>
        </p:nvSpPr>
        <p:spPr>
          <a:xfrm>
            <a:off x="1540396" y="4793825"/>
            <a:ext cx="4808981" cy="584775"/>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・頻繁にトイレに行く。</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xmlns="" id="{9C0D7757-24DA-4C79-8483-5CDF80AF23A1}"/>
              </a:ext>
            </a:extLst>
          </p:cNvPr>
          <p:cNvSpPr/>
          <p:nvPr/>
        </p:nvSpPr>
        <p:spPr>
          <a:xfrm>
            <a:off x="1540396" y="5505179"/>
            <a:ext cx="6409115" cy="584775"/>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・我慢できずに漏らしてしまう。</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xmlns="" id="{7FD99350-7F2F-485D-B0A3-8431C6BB26E7}"/>
              </a:ext>
            </a:extLst>
          </p:cNvPr>
          <p:cNvSpPr/>
          <p:nvPr/>
        </p:nvSpPr>
        <p:spPr>
          <a:xfrm>
            <a:off x="1540396" y="4082678"/>
            <a:ext cx="6015824" cy="584775"/>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・急にトイレに行きたくなる。</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xmlns="" id="{FDAEB7DB-CA0C-473D-9915-DF6109888769}"/>
              </a:ext>
            </a:extLst>
          </p:cNvPr>
          <p:cNvSpPr/>
          <p:nvPr/>
        </p:nvSpPr>
        <p:spPr>
          <a:xfrm>
            <a:off x="368783" y="348628"/>
            <a:ext cx="8414271" cy="646331"/>
          </a:xfrm>
          <a:prstGeom prst="rect">
            <a:avLst/>
          </a:prstGeom>
        </p:spPr>
        <p:txBody>
          <a:bodyPr wrap="square">
            <a:spAutoFit/>
          </a:bodyPr>
          <a:lstStyle/>
          <a:p>
            <a:pPr algn="ctr"/>
            <a:r>
              <a:rPr lang="ja-JP" altLang="en-US" sz="3600" dirty="0">
                <a:latin typeface="HG丸ｺﾞｼｯｸM-PRO" panose="020F0600000000000000" pitchFamily="50" charset="-128"/>
                <a:ea typeface="HG丸ｺﾞｼｯｸM-PRO" panose="020F0600000000000000" pitchFamily="50" charset="-128"/>
              </a:rPr>
              <a:t>膀胱が働きすぎる状態＝過活動膀胱</a:t>
            </a:r>
          </a:p>
        </p:txBody>
      </p:sp>
      <p:sp>
        <p:nvSpPr>
          <p:cNvPr id="12" name="矢印: 下 11">
            <a:extLst>
              <a:ext uri="{FF2B5EF4-FFF2-40B4-BE49-F238E27FC236}">
                <a16:creationId xmlns:a16="http://schemas.microsoft.com/office/drawing/2014/main" xmlns="" id="{871841D9-23AA-47C5-992D-6F1C2B1082CD}"/>
              </a:ext>
            </a:extLst>
          </p:cNvPr>
          <p:cNvSpPr/>
          <p:nvPr/>
        </p:nvSpPr>
        <p:spPr>
          <a:xfrm>
            <a:off x="4217068" y="1157917"/>
            <a:ext cx="709863" cy="511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xmlns="" id="{0DA90918-F9E1-4FEF-A10C-A31E938873D5}"/>
              </a:ext>
            </a:extLst>
          </p:cNvPr>
          <p:cNvSpPr/>
          <p:nvPr/>
        </p:nvSpPr>
        <p:spPr>
          <a:xfrm>
            <a:off x="364863" y="1856980"/>
            <a:ext cx="8414271" cy="646331"/>
          </a:xfrm>
          <a:prstGeom prst="rect">
            <a:avLst/>
          </a:prstGeom>
        </p:spPr>
        <p:txBody>
          <a:bodyPr wrap="square">
            <a:spAutoFit/>
          </a:bodyPr>
          <a:lstStyle/>
          <a:p>
            <a:pPr algn="ctr"/>
            <a:r>
              <a:rPr lang="ja-JP" altLang="en-US" sz="3600" dirty="0">
                <a:latin typeface="HG丸ｺﾞｼｯｸM-PRO" panose="020F0600000000000000" pitchFamily="50" charset="-128"/>
                <a:ea typeface="HG丸ｺﾞｼｯｸM-PRO" panose="020F0600000000000000" pitchFamily="50" charset="-128"/>
              </a:rPr>
              <a:t>膀胱が満タンになる前にオシッコがでる</a:t>
            </a:r>
          </a:p>
        </p:txBody>
      </p:sp>
      <p:sp>
        <p:nvSpPr>
          <p:cNvPr id="2" name="スライド番号プレースホルダー 1">
            <a:extLst>
              <a:ext uri="{FF2B5EF4-FFF2-40B4-BE49-F238E27FC236}">
                <a16:creationId xmlns:a16="http://schemas.microsoft.com/office/drawing/2014/main" xmlns="" id="{C575E773-10AA-49C2-9F43-E290A3DF1AF7}"/>
              </a:ext>
            </a:extLst>
          </p:cNvPr>
          <p:cNvSpPr>
            <a:spLocks noGrp="1"/>
          </p:cNvSpPr>
          <p:nvPr>
            <p:ph type="sldNum" sz="quarter" idx="12"/>
          </p:nvPr>
        </p:nvSpPr>
        <p:spPr/>
        <p:txBody>
          <a:bodyPr/>
          <a:lstStyle/>
          <a:p>
            <a:fld id="{6C91176F-FDA2-4436-ADBD-F204DC78905D}" type="slidenum">
              <a:rPr kumimoji="1" lang="ja-JP" altLang="en-US" sz="2800" smtClean="0"/>
              <a:t>10</a:t>
            </a:fld>
            <a:endParaRPr kumimoji="1" lang="ja-JP" altLang="en-US" sz="2800"/>
          </a:p>
        </p:txBody>
      </p:sp>
      <p:sp>
        <p:nvSpPr>
          <p:cNvPr id="14" name="フッター プレースホルダ 6">
            <a:extLst>
              <a:ext uri="{FF2B5EF4-FFF2-40B4-BE49-F238E27FC236}">
                <a16:creationId xmlns:a16="http://schemas.microsoft.com/office/drawing/2014/main" xmlns="" id="{2BE4E702-4019-4C87-B532-9FB839F4EB8F}"/>
              </a:ext>
            </a:extLst>
          </p:cNvPr>
          <p:cNvSpPr>
            <a:spLocks noGrp="1"/>
          </p:cNvSpPr>
          <p:nvPr/>
        </p:nvSpPr>
        <p:spPr bwMode="auto">
          <a:xfrm>
            <a:off x="3762703" y="6356350"/>
            <a:ext cx="2494457"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334702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D20AE389-8D68-4032-83A0-D8D0726F9A9D}"/>
              </a:ext>
            </a:extLst>
          </p:cNvPr>
          <p:cNvSpPr/>
          <p:nvPr/>
        </p:nvSpPr>
        <p:spPr>
          <a:xfrm>
            <a:off x="224756" y="2905877"/>
            <a:ext cx="8540262" cy="584775"/>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ひんぱんにトイレに行く。</a:t>
            </a:r>
          </a:p>
        </p:txBody>
      </p:sp>
      <p:sp>
        <p:nvSpPr>
          <p:cNvPr id="5" name="正方形/長方形 4">
            <a:extLst>
              <a:ext uri="{FF2B5EF4-FFF2-40B4-BE49-F238E27FC236}">
                <a16:creationId xmlns:a16="http://schemas.microsoft.com/office/drawing/2014/main" xmlns="" id="{4391ACCC-4789-4DD8-8D62-4F64079DC653}"/>
              </a:ext>
            </a:extLst>
          </p:cNvPr>
          <p:cNvSpPr/>
          <p:nvPr/>
        </p:nvSpPr>
        <p:spPr>
          <a:xfrm>
            <a:off x="224756" y="3990531"/>
            <a:ext cx="8694488" cy="584775"/>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小学生になるのにオシッコを漏らす。</a:t>
            </a:r>
          </a:p>
        </p:txBody>
      </p:sp>
      <p:sp>
        <p:nvSpPr>
          <p:cNvPr id="6" name="正方形/長方形 5">
            <a:extLst>
              <a:ext uri="{FF2B5EF4-FFF2-40B4-BE49-F238E27FC236}">
                <a16:creationId xmlns:a16="http://schemas.microsoft.com/office/drawing/2014/main" xmlns="" id="{82031D94-A6DE-4839-913D-7ED045B7869F}"/>
              </a:ext>
            </a:extLst>
          </p:cNvPr>
          <p:cNvSpPr/>
          <p:nvPr/>
        </p:nvSpPr>
        <p:spPr>
          <a:xfrm>
            <a:off x="224756" y="1821223"/>
            <a:ext cx="8981567" cy="584775"/>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いつもトイレに行きたそうにソワソワしている。</a:t>
            </a:r>
          </a:p>
        </p:txBody>
      </p:sp>
      <p:sp>
        <p:nvSpPr>
          <p:cNvPr id="2" name="スライド番号プレースホルダー 1">
            <a:extLst>
              <a:ext uri="{FF2B5EF4-FFF2-40B4-BE49-F238E27FC236}">
                <a16:creationId xmlns:a16="http://schemas.microsoft.com/office/drawing/2014/main" xmlns="" id="{BBE723E8-C9FF-417B-9ABA-AB395F23C373}"/>
              </a:ext>
            </a:extLst>
          </p:cNvPr>
          <p:cNvSpPr>
            <a:spLocks noGrp="1"/>
          </p:cNvSpPr>
          <p:nvPr>
            <p:ph type="sldNum" sz="quarter" idx="12"/>
          </p:nvPr>
        </p:nvSpPr>
        <p:spPr/>
        <p:txBody>
          <a:bodyPr/>
          <a:lstStyle/>
          <a:p>
            <a:fld id="{6C91176F-FDA2-4436-ADBD-F204DC78905D}" type="slidenum">
              <a:rPr kumimoji="1" lang="ja-JP" altLang="en-US" sz="2800" smtClean="0"/>
              <a:t>11</a:t>
            </a:fld>
            <a:endParaRPr kumimoji="1" lang="ja-JP" altLang="en-US" sz="2800"/>
          </a:p>
        </p:txBody>
      </p:sp>
      <p:sp>
        <p:nvSpPr>
          <p:cNvPr id="7" name="フッター プレースホルダ 6">
            <a:extLst>
              <a:ext uri="{FF2B5EF4-FFF2-40B4-BE49-F238E27FC236}">
                <a16:creationId xmlns:a16="http://schemas.microsoft.com/office/drawing/2014/main" xmlns="" id="{7B7DB0B0-9153-4E4B-8F56-563DC13ED418}"/>
              </a:ext>
            </a:extLst>
          </p:cNvPr>
          <p:cNvSpPr>
            <a:spLocks noGrp="1"/>
          </p:cNvSpPr>
          <p:nvPr/>
        </p:nvSpPr>
        <p:spPr bwMode="auto">
          <a:xfrm>
            <a:off x="3647090" y="6356350"/>
            <a:ext cx="2659117"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320143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8752F7F3-5B10-4C2F-848E-6796C783BD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8010" y="1002829"/>
            <a:ext cx="6167978" cy="4728477"/>
          </a:xfrm>
          <a:prstGeom prst="rect">
            <a:avLst/>
          </a:prstGeom>
        </p:spPr>
      </p:pic>
      <p:sp>
        <p:nvSpPr>
          <p:cNvPr id="8" name="正方形/長方形 7">
            <a:extLst>
              <a:ext uri="{FF2B5EF4-FFF2-40B4-BE49-F238E27FC236}">
                <a16:creationId xmlns:a16="http://schemas.microsoft.com/office/drawing/2014/main" xmlns="" id="{5A687398-9C3A-4455-9EFE-17BA5D536F5C}"/>
              </a:ext>
            </a:extLst>
          </p:cNvPr>
          <p:cNvSpPr/>
          <p:nvPr/>
        </p:nvSpPr>
        <p:spPr>
          <a:xfrm>
            <a:off x="1163158" y="356498"/>
            <a:ext cx="6817682" cy="646331"/>
          </a:xfrm>
          <a:prstGeom prst="rect">
            <a:avLst/>
          </a:prstGeom>
        </p:spPr>
        <p:txBody>
          <a:bodyPr wrap="square">
            <a:spAutoFit/>
          </a:bodyPr>
          <a:lstStyle/>
          <a:p>
            <a:pPr algn="ctr"/>
            <a:r>
              <a:rPr lang="ja-JP" altLang="en-US" sz="3600" dirty="0">
                <a:latin typeface="HG丸ｺﾞｼｯｸM-PRO" panose="020F0600000000000000" pitchFamily="50" charset="-128"/>
                <a:ea typeface="HG丸ｺﾞｼｯｸM-PRO" panose="020F0600000000000000" pitchFamily="50" charset="-128"/>
              </a:rPr>
              <a:t>こんなサインを出しています！</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xmlns="" id="{B747677D-84D6-4FEC-803F-0B92DEDC5D03}"/>
              </a:ext>
            </a:extLst>
          </p:cNvPr>
          <p:cNvSpPr/>
          <p:nvPr/>
        </p:nvSpPr>
        <p:spPr>
          <a:xfrm>
            <a:off x="1310545" y="5855171"/>
            <a:ext cx="6817682" cy="584775"/>
          </a:xfrm>
          <a:prstGeom prst="rect">
            <a:avLst/>
          </a:prstGeom>
        </p:spPr>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子どもの</a:t>
            </a:r>
            <a:r>
              <a:rPr lang="en-US" altLang="ja-JP" sz="3200" dirty="0">
                <a:latin typeface="HG丸ｺﾞｼｯｸM-PRO" panose="020F0600000000000000" pitchFamily="50" charset="-128"/>
                <a:ea typeface="HG丸ｺﾞｼｯｸM-PRO" panose="020F0600000000000000" pitchFamily="50" charset="-128"/>
              </a:rPr>
              <a:t>5</a:t>
            </a:r>
            <a:r>
              <a:rPr lang="ja-JP" altLang="en-US" sz="3200" dirty="0">
                <a:latin typeface="HG丸ｺﾞｼｯｸM-PRO" panose="020F0600000000000000" pitchFamily="50" charset="-128"/>
                <a:ea typeface="HG丸ｺﾞｼｯｸM-PRO" panose="020F0600000000000000" pitchFamily="50" charset="-128"/>
              </a:rPr>
              <a:t>人に</a:t>
            </a:r>
            <a:r>
              <a:rPr lang="en-US" altLang="ja-JP" sz="3200" dirty="0">
                <a:latin typeface="HG丸ｺﾞｼｯｸM-PRO" panose="020F0600000000000000" pitchFamily="50" charset="-128"/>
                <a:ea typeface="HG丸ｺﾞｼｯｸM-PRO" panose="020F0600000000000000" pitchFamily="50" charset="-128"/>
              </a:rPr>
              <a:t>1</a:t>
            </a:r>
            <a:r>
              <a:rPr lang="ja-JP" altLang="en-US" sz="3200" dirty="0">
                <a:latin typeface="HG丸ｺﾞｼｯｸM-PRO" panose="020F0600000000000000" pitchFamily="50" charset="-128"/>
                <a:ea typeface="HG丸ｺﾞｼｯｸM-PRO" panose="020F0600000000000000" pitchFamily="50" charset="-128"/>
              </a:rPr>
              <a:t>人に見られます</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xmlns="" id="{1EDA0D5F-5EEC-46C2-8B4B-8B5B33E626D9}"/>
              </a:ext>
            </a:extLst>
          </p:cNvPr>
          <p:cNvSpPr>
            <a:spLocks noGrp="1"/>
          </p:cNvSpPr>
          <p:nvPr>
            <p:ph type="sldNum" sz="quarter" idx="12"/>
          </p:nvPr>
        </p:nvSpPr>
        <p:spPr/>
        <p:txBody>
          <a:bodyPr/>
          <a:lstStyle/>
          <a:p>
            <a:fld id="{6C91176F-FDA2-4436-ADBD-F204DC78905D}" type="slidenum">
              <a:rPr kumimoji="1" lang="ja-JP" altLang="en-US" sz="2800" smtClean="0"/>
              <a:t>12</a:t>
            </a:fld>
            <a:endParaRPr kumimoji="1" lang="ja-JP" altLang="en-US" sz="2800"/>
          </a:p>
        </p:txBody>
      </p:sp>
      <p:sp>
        <p:nvSpPr>
          <p:cNvPr id="6" name="フッター プレースホルダ 6">
            <a:extLst>
              <a:ext uri="{FF2B5EF4-FFF2-40B4-BE49-F238E27FC236}">
                <a16:creationId xmlns:a16="http://schemas.microsoft.com/office/drawing/2014/main" xmlns="" id="{F8DBACBC-3FCE-43BB-B1F1-337D8DC371CA}"/>
              </a:ext>
            </a:extLst>
          </p:cNvPr>
          <p:cNvSpPr>
            <a:spLocks noGrp="1"/>
          </p:cNvSpPr>
          <p:nvPr/>
        </p:nvSpPr>
        <p:spPr bwMode="auto">
          <a:xfrm>
            <a:off x="3226676" y="6356350"/>
            <a:ext cx="246993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4193993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70F1E139-0682-4065-AF33-91724B282FE1}"/>
              </a:ext>
            </a:extLst>
          </p:cNvPr>
          <p:cNvSpPr/>
          <p:nvPr/>
        </p:nvSpPr>
        <p:spPr>
          <a:xfrm>
            <a:off x="1163158" y="257108"/>
            <a:ext cx="6817682" cy="646331"/>
          </a:xfrm>
          <a:prstGeom prst="rect">
            <a:avLst/>
          </a:prstGeom>
        </p:spPr>
        <p:txBody>
          <a:bodyPr wrap="square">
            <a:spAutoFit/>
          </a:bodyPr>
          <a:lstStyle/>
          <a:p>
            <a:pPr algn="ctr"/>
            <a:r>
              <a:rPr lang="ja-JP" altLang="en-US" sz="3600" dirty="0">
                <a:latin typeface="HG丸ｺﾞｼｯｸM-PRO" panose="020F0600000000000000" pitchFamily="50" charset="-128"/>
                <a:ea typeface="HG丸ｺﾞｼｯｸM-PRO" panose="020F0600000000000000" pitchFamily="50" charset="-128"/>
              </a:rPr>
              <a:t>昼間のおしっこ問題</a:t>
            </a:r>
            <a:endParaRPr lang="en-US" altLang="ja-JP" sz="36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xmlns="" id="{F2C9FD21-C984-408E-A774-434652D35B71}"/>
              </a:ext>
            </a:extLst>
          </p:cNvPr>
          <p:cNvPicPr>
            <a:picLocks noChangeAspect="1"/>
          </p:cNvPicPr>
          <p:nvPr/>
        </p:nvPicPr>
        <p:blipFill rotWithShape="1">
          <a:blip r:embed="rId3"/>
          <a:srcRect l="39675" t="41723" r="43265" b="-1037"/>
          <a:stretch/>
        </p:blipFill>
        <p:spPr>
          <a:xfrm>
            <a:off x="7067687" y="2885704"/>
            <a:ext cx="1970875" cy="3715188"/>
          </a:xfrm>
          <a:prstGeom prst="rect">
            <a:avLst/>
          </a:prstGeom>
        </p:spPr>
      </p:pic>
      <p:sp>
        <p:nvSpPr>
          <p:cNvPr id="7" name="テキスト ボックス 6">
            <a:extLst>
              <a:ext uri="{FF2B5EF4-FFF2-40B4-BE49-F238E27FC236}">
                <a16:creationId xmlns:a16="http://schemas.microsoft.com/office/drawing/2014/main" xmlns="" id="{11F53BA0-2D46-4DBE-A376-022DB69A25DB}"/>
              </a:ext>
            </a:extLst>
          </p:cNvPr>
          <p:cNvSpPr txBox="1"/>
          <p:nvPr/>
        </p:nvSpPr>
        <p:spPr>
          <a:xfrm>
            <a:off x="697831" y="1335909"/>
            <a:ext cx="6817682" cy="2554545"/>
          </a:xfrm>
          <a:prstGeom prst="rect">
            <a:avLst/>
          </a:prstGeom>
          <a:noFill/>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膀胱の活動が過剰であること以外に</a:t>
            </a:r>
            <a:endParaRPr lang="en-US" altLang="ja-JP" sz="3200" dirty="0">
              <a:latin typeface="HG丸ｺﾞｼｯｸM-PRO" panose="020F0600000000000000" pitchFamily="50" charset="-128"/>
              <a:ea typeface="HG丸ｺﾞｼｯｸM-PRO" panose="020F0600000000000000" pitchFamily="50" charset="-128"/>
            </a:endParaRPr>
          </a:p>
          <a:p>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膀胱炎や尿道炎</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もともと膀胱が小さい</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心の問題など</a:t>
            </a:r>
          </a:p>
        </p:txBody>
      </p:sp>
      <p:cxnSp>
        <p:nvCxnSpPr>
          <p:cNvPr id="8" name="直線コネクタ 7">
            <a:extLst>
              <a:ext uri="{FF2B5EF4-FFF2-40B4-BE49-F238E27FC236}">
                <a16:creationId xmlns:a16="http://schemas.microsoft.com/office/drawing/2014/main" xmlns="" id="{F744E167-6E5F-4ABA-9FB5-348F2F482F78}"/>
              </a:ext>
            </a:extLst>
          </p:cNvPr>
          <p:cNvCxnSpPr/>
          <p:nvPr/>
        </p:nvCxnSpPr>
        <p:spPr>
          <a:xfrm>
            <a:off x="261936" y="1089268"/>
            <a:ext cx="8620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xmlns="" id="{6C1CFF66-DFCF-47AD-815C-CAB2BCF9EACF}"/>
              </a:ext>
            </a:extLst>
          </p:cNvPr>
          <p:cNvSpPr txBox="1"/>
          <p:nvPr/>
        </p:nvSpPr>
        <p:spPr>
          <a:xfrm>
            <a:off x="697831" y="4214621"/>
            <a:ext cx="6316580" cy="2062103"/>
          </a:xfrm>
          <a:prstGeom prst="rect">
            <a:avLst/>
          </a:prstGeom>
          <a:noFill/>
        </p:spPr>
        <p:txBody>
          <a:bodyPr wrap="square">
            <a:spAutoFit/>
          </a:bodyPr>
          <a:lstStyle/>
          <a:p>
            <a:pPr algn="just"/>
            <a:r>
              <a:rPr lang="ja-JP" altLang="en-US" sz="3200" dirty="0">
                <a:latin typeface="HG丸ｺﾞｼｯｸM-PRO" panose="020F0600000000000000" pitchFamily="50" charset="-128"/>
                <a:ea typeface="HG丸ｺﾞｼｯｸM-PRO" panose="020F0600000000000000" pitchFamily="50" charset="-128"/>
              </a:rPr>
              <a:t>年齢があがれば、徐々に改善することもありますが、学校生活に　支障をきたすため、一度小児科の先生に相談しましょう。</a:t>
            </a:r>
          </a:p>
        </p:txBody>
      </p:sp>
      <p:sp>
        <p:nvSpPr>
          <p:cNvPr id="2" name="スライド番号プレースホルダー 1">
            <a:extLst>
              <a:ext uri="{FF2B5EF4-FFF2-40B4-BE49-F238E27FC236}">
                <a16:creationId xmlns:a16="http://schemas.microsoft.com/office/drawing/2014/main" xmlns="" id="{B50436F7-D915-49DA-A39E-C768A6363FBC}"/>
              </a:ext>
            </a:extLst>
          </p:cNvPr>
          <p:cNvSpPr>
            <a:spLocks noGrp="1"/>
          </p:cNvSpPr>
          <p:nvPr>
            <p:ph type="sldNum" sz="quarter" idx="12"/>
          </p:nvPr>
        </p:nvSpPr>
        <p:spPr/>
        <p:txBody>
          <a:bodyPr/>
          <a:lstStyle/>
          <a:p>
            <a:fld id="{6C91176F-FDA2-4436-ADBD-F204DC78905D}" type="slidenum">
              <a:rPr kumimoji="1" lang="ja-JP" altLang="en-US" sz="2800" smtClean="0"/>
              <a:t>13</a:t>
            </a:fld>
            <a:endParaRPr kumimoji="1" lang="ja-JP" altLang="en-US" sz="2800" dirty="0"/>
          </a:p>
        </p:txBody>
      </p:sp>
      <p:sp>
        <p:nvSpPr>
          <p:cNvPr id="10" name="フッター プレースホルダ 6">
            <a:extLst>
              <a:ext uri="{FF2B5EF4-FFF2-40B4-BE49-F238E27FC236}">
                <a16:creationId xmlns:a16="http://schemas.microsoft.com/office/drawing/2014/main" xmlns="" id="{F565B72F-B31A-4708-AC96-BE584F6D66C1}"/>
              </a:ext>
            </a:extLst>
          </p:cNvPr>
          <p:cNvSpPr>
            <a:spLocks noGrp="1"/>
          </p:cNvSpPr>
          <p:nvPr/>
        </p:nvSpPr>
        <p:spPr bwMode="auto">
          <a:xfrm>
            <a:off x="3363310" y="6356350"/>
            <a:ext cx="2571428"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28652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70F1E139-0682-4065-AF33-91724B282FE1}"/>
              </a:ext>
            </a:extLst>
          </p:cNvPr>
          <p:cNvSpPr/>
          <p:nvPr/>
        </p:nvSpPr>
        <p:spPr>
          <a:xfrm>
            <a:off x="1143000" y="1516559"/>
            <a:ext cx="6817682" cy="769441"/>
          </a:xfrm>
          <a:prstGeom prst="rect">
            <a:avLst/>
          </a:prstGeom>
        </p:spPr>
        <p:txBody>
          <a:bodyPr wrap="square">
            <a:spAutoFit/>
          </a:bodyPr>
          <a:lstStyle/>
          <a:p>
            <a:pPr algn="ctr"/>
            <a:r>
              <a:rPr lang="ja-JP" altLang="en-US" sz="4400" dirty="0">
                <a:latin typeface="HG丸ｺﾞｼｯｸM-PRO" panose="020F0600000000000000" pitchFamily="50" charset="-128"/>
                <a:ea typeface="HG丸ｺﾞｼｯｸM-PRO" panose="020F0600000000000000" pitchFamily="50" charset="-128"/>
              </a:rPr>
              <a:t>夜間のおしっこ問題</a:t>
            </a:r>
            <a:endParaRPr lang="en-US" altLang="ja-JP" sz="4400" dirty="0">
              <a:latin typeface="HG丸ｺﾞｼｯｸM-PRO" panose="020F0600000000000000" pitchFamily="50" charset="-128"/>
              <a:ea typeface="HG丸ｺﾞｼｯｸM-PRO" panose="020F0600000000000000" pitchFamily="50" charset="-128"/>
            </a:endParaRPr>
          </a:p>
        </p:txBody>
      </p:sp>
      <p:pic>
        <p:nvPicPr>
          <p:cNvPr id="17410" name="Picture 2" descr="寝る男の子">
            <a:extLst>
              <a:ext uri="{FF2B5EF4-FFF2-40B4-BE49-F238E27FC236}">
                <a16:creationId xmlns:a16="http://schemas.microsoft.com/office/drawing/2014/main" xmlns="" id="{5693B9AD-1F14-4A11-8DD6-4183A1A61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666" y="4090736"/>
            <a:ext cx="2767263" cy="276726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寝る女の子">
            <a:extLst>
              <a:ext uri="{FF2B5EF4-FFF2-40B4-BE49-F238E27FC236}">
                <a16:creationId xmlns:a16="http://schemas.microsoft.com/office/drawing/2014/main" xmlns="" id="{E022E7BB-E299-4D9E-B709-2146FDC86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9073" y="4090737"/>
            <a:ext cx="2767263" cy="2767263"/>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xmlns="" id="{9131866E-53C7-4D6E-9446-1F5FA8677E86}"/>
              </a:ext>
            </a:extLst>
          </p:cNvPr>
          <p:cNvSpPr/>
          <p:nvPr/>
        </p:nvSpPr>
        <p:spPr>
          <a:xfrm>
            <a:off x="1163159" y="3712731"/>
            <a:ext cx="6817682" cy="769441"/>
          </a:xfrm>
          <a:prstGeom prst="rect">
            <a:avLst/>
          </a:prstGeom>
        </p:spPr>
        <p:txBody>
          <a:bodyPr wrap="square">
            <a:spAutoFit/>
          </a:bodyPr>
          <a:lstStyle/>
          <a:p>
            <a:pPr algn="ctr"/>
            <a:r>
              <a:rPr lang="ja-JP" altLang="en-US" sz="4400" dirty="0">
                <a:latin typeface="HG丸ｺﾞｼｯｸM-PRO" panose="020F0600000000000000" pitchFamily="50" charset="-128"/>
                <a:ea typeface="HG丸ｺﾞｼｯｸM-PRO" panose="020F0600000000000000" pitchFamily="50" charset="-128"/>
              </a:rPr>
              <a:t>おねしょ、夜尿症</a:t>
            </a:r>
            <a:endParaRPr lang="en-US" altLang="ja-JP" sz="4400" dirty="0">
              <a:latin typeface="HG丸ｺﾞｼｯｸM-PRO" panose="020F0600000000000000" pitchFamily="50" charset="-128"/>
              <a:ea typeface="HG丸ｺﾞｼｯｸM-PRO" panose="020F0600000000000000" pitchFamily="50" charset="-128"/>
            </a:endParaRPr>
          </a:p>
        </p:txBody>
      </p:sp>
      <p:sp>
        <p:nvSpPr>
          <p:cNvPr id="3" name="矢印: 下 2">
            <a:extLst>
              <a:ext uri="{FF2B5EF4-FFF2-40B4-BE49-F238E27FC236}">
                <a16:creationId xmlns:a16="http://schemas.microsoft.com/office/drawing/2014/main" xmlns="" id="{32B55B60-9013-487A-8552-0D3C044E3F67}"/>
              </a:ext>
            </a:extLst>
          </p:cNvPr>
          <p:cNvSpPr/>
          <p:nvPr/>
        </p:nvSpPr>
        <p:spPr>
          <a:xfrm>
            <a:off x="3982453" y="2659558"/>
            <a:ext cx="1179094" cy="769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xmlns="" id="{7073B5BD-DE0A-490A-A998-2ED6A55E0912}"/>
              </a:ext>
            </a:extLst>
          </p:cNvPr>
          <p:cNvSpPr>
            <a:spLocks noGrp="1"/>
          </p:cNvSpPr>
          <p:nvPr>
            <p:ph type="sldNum" sz="quarter" idx="12"/>
          </p:nvPr>
        </p:nvSpPr>
        <p:spPr/>
        <p:txBody>
          <a:bodyPr/>
          <a:lstStyle/>
          <a:p>
            <a:fld id="{6C91176F-FDA2-4436-ADBD-F204DC78905D}" type="slidenum">
              <a:rPr kumimoji="1" lang="ja-JP" altLang="en-US" sz="2800" smtClean="0"/>
              <a:t>14</a:t>
            </a:fld>
            <a:endParaRPr kumimoji="1" lang="ja-JP" altLang="en-US" sz="2800" dirty="0"/>
          </a:p>
        </p:txBody>
      </p:sp>
      <p:sp>
        <p:nvSpPr>
          <p:cNvPr id="8" name="フッター プレースホルダ 6">
            <a:extLst>
              <a:ext uri="{FF2B5EF4-FFF2-40B4-BE49-F238E27FC236}">
                <a16:creationId xmlns:a16="http://schemas.microsoft.com/office/drawing/2014/main" xmlns="" id="{BA75D71B-79D5-47CC-9A81-12DB01F7D4BA}"/>
              </a:ext>
            </a:extLst>
          </p:cNvPr>
          <p:cNvSpPr>
            <a:spLocks noGrp="1"/>
          </p:cNvSpPr>
          <p:nvPr/>
        </p:nvSpPr>
        <p:spPr bwMode="auto">
          <a:xfrm>
            <a:off x="3331779" y="6356350"/>
            <a:ext cx="2416308"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429021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9CB0B264-2848-4B75-A154-736B1CD339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5" b="13979"/>
          <a:stretch/>
        </p:blipFill>
        <p:spPr>
          <a:xfrm>
            <a:off x="981317" y="54142"/>
            <a:ext cx="7181365" cy="6749716"/>
          </a:xfrm>
          <a:prstGeom prst="rect">
            <a:avLst/>
          </a:prstGeom>
        </p:spPr>
      </p:pic>
      <p:sp>
        <p:nvSpPr>
          <p:cNvPr id="2" name="スライド番号プレースホルダー 1">
            <a:extLst>
              <a:ext uri="{FF2B5EF4-FFF2-40B4-BE49-F238E27FC236}">
                <a16:creationId xmlns:a16="http://schemas.microsoft.com/office/drawing/2014/main" xmlns="" id="{C095374E-A522-40CA-B63D-CCBD4594E299}"/>
              </a:ext>
            </a:extLst>
          </p:cNvPr>
          <p:cNvSpPr>
            <a:spLocks noGrp="1"/>
          </p:cNvSpPr>
          <p:nvPr>
            <p:ph type="sldNum" sz="quarter" idx="12"/>
          </p:nvPr>
        </p:nvSpPr>
        <p:spPr/>
        <p:txBody>
          <a:bodyPr/>
          <a:lstStyle/>
          <a:p>
            <a:fld id="{6C91176F-FDA2-4436-ADBD-F204DC78905D}" type="slidenum">
              <a:rPr kumimoji="1" lang="ja-JP" altLang="en-US" sz="2800" smtClean="0"/>
              <a:t>15</a:t>
            </a:fld>
            <a:endParaRPr kumimoji="1" lang="ja-JP" altLang="en-US" sz="2800" dirty="0"/>
          </a:p>
        </p:txBody>
      </p:sp>
      <p:sp>
        <p:nvSpPr>
          <p:cNvPr id="5" name="フッター プレースホルダ 6">
            <a:extLst>
              <a:ext uri="{FF2B5EF4-FFF2-40B4-BE49-F238E27FC236}">
                <a16:creationId xmlns:a16="http://schemas.microsoft.com/office/drawing/2014/main" xmlns="" id="{265A864C-057D-4A5F-A380-D29227EEC35A}"/>
              </a:ext>
            </a:extLst>
          </p:cNvPr>
          <p:cNvSpPr>
            <a:spLocks noGrp="1"/>
          </p:cNvSpPr>
          <p:nvPr/>
        </p:nvSpPr>
        <p:spPr bwMode="auto">
          <a:xfrm>
            <a:off x="357352" y="6356350"/>
            <a:ext cx="3930869"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341961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3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6" name="think-cell スライド" r:id="rId5" imgW="0" imgH="0" progId="TCLayout.ActiveDocument.1">
                  <p:embed/>
                </p:oleObj>
              </mc:Choice>
              <mc:Fallback>
                <p:oleObj name="think-cell スライド" r:id="rId5" imgW="0" imgH="0" progId="TCLayout.ActiveDocument.1">
                  <p:embed/>
                  <p:pic>
                    <p:nvPicPr>
                      <p:cNvPr id="1026" name="Rectangle 38"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楕円 10">
            <a:extLst>
              <a:ext uri="{FF2B5EF4-FFF2-40B4-BE49-F238E27FC236}">
                <a16:creationId xmlns:a16="http://schemas.microsoft.com/office/drawing/2014/main" xmlns="" id="{9A26FD71-06BF-421B-987B-2FF0D6ACB5D2}"/>
              </a:ext>
            </a:extLst>
          </p:cNvPr>
          <p:cNvSpPr/>
          <p:nvPr/>
        </p:nvSpPr>
        <p:spPr>
          <a:xfrm>
            <a:off x="3388719" y="2564427"/>
            <a:ext cx="2649062" cy="2532936"/>
          </a:xfrm>
          <a:prstGeom prst="ellipse">
            <a:avLst/>
          </a:prstGeom>
          <a:solidFill>
            <a:srgbClr val="FF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2">
            <a:extLst>
              <a:ext uri="{FF2B5EF4-FFF2-40B4-BE49-F238E27FC236}">
                <a16:creationId xmlns:a16="http://schemas.microsoft.com/office/drawing/2014/main" xmlns="" id="{AAD7584F-D497-43E7-8724-4FC5D466D967}"/>
              </a:ext>
            </a:extLst>
          </p:cNvPr>
          <p:cNvSpPr txBox="1">
            <a:spLocks noChangeArrowheads="1"/>
          </p:cNvSpPr>
          <p:nvPr/>
        </p:nvSpPr>
        <p:spPr>
          <a:xfrm>
            <a:off x="3192622" y="2971554"/>
            <a:ext cx="3005162" cy="1543731"/>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膀胱が</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小さい</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9" name="Rectangle 2">
            <a:extLst>
              <a:ext uri="{FF2B5EF4-FFF2-40B4-BE49-F238E27FC236}">
                <a16:creationId xmlns:a16="http://schemas.microsoft.com/office/drawing/2014/main" xmlns="" id="{CFC510DF-13F5-43A5-A205-88197DAA0FFD}"/>
              </a:ext>
            </a:extLst>
          </p:cNvPr>
          <p:cNvSpPr txBox="1">
            <a:spLocks noChangeArrowheads="1"/>
          </p:cNvSpPr>
          <p:nvPr/>
        </p:nvSpPr>
        <p:spPr>
          <a:xfrm>
            <a:off x="1540042" y="427024"/>
            <a:ext cx="6063916" cy="1059896"/>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夜尿症の主な原因</a:t>
            </a:r>
            <a:endParaRPr lang="en-US" altLang="ja-JP"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18" name="直線コネクタ 17">
            <a:extLst>
              <a:ext uri="{FF2B5EF4-FFF2-40B4-BE49-F238E27FC236}">
                <a16:creationId xmlns:a16="http://schemas.microsoft.com/office/drawing/2014/main" xmlns="" id="{73E01AAA-C671-473C-963E-904D06B9DDB7}"/>
              </a:ext>
            </a:extLst>
          </p:cNvPr>
          <p:cNvCxnSpPr/>
          <p:nvPr/>
        </p:nvCxnSpPr>
        <p:spPr>
          <a:xfrm>
            <a:off x="171790" y="1725829"/>
            <a:ext cx="8620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xmlns="" id="{7E6A4A2A-3A02-4612-997E-42B1C67D9749}"/>
              </a:ext>
            </a:extLst>
          </p:cNvPr>
          <p:cNvSpPr/>
          <p:nvPr/>
        </p:nvSpPr>
        <p:spPr>
          <a:xfrm>
            <a:off x="300393" y="2564427"/>
            <a:ext cx="2649062" cy="2532936"/>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xmlns="" id="{05D64878-EB61-456D-A0F1-D1CCA80E346C}"/>
              </a:ext>
            </a:extLst>
          </p:cNvPr>
          <p:cNvSpPr/>
          <p:nvPr/>
        </p:nvSpPr>
        <p:spPr>
          <a:xfrm>
            <a:off x="6326494" y="2564427"/>
            <a:ext cx="2649062" cy="2532936"/>
          </a:xfrm>
          <a:prstGeom prst="ellipse">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
            <a:extLst>
              <a:ext uri="{FF2B5EF4-FFF2-40B4-BE49-F238E27FC236}">
                <a16:creationId xmlns:a16="http://schemas.microsoft.com/office/drawing/2014/main" xmlns="" id="{D8E5DBF6-B47B-44C1-83A2-4B80A8FF3346}"/>
              </a:ext>
            </a:extLst>
          </p:cNvPr>
          <p:cNvSpPr txBox="1">
            <a:spLocks noChangeArrowheads="1"/>
          </p:cNvSpPr>
          <p:nvPr/>
        </p:nvSpPr>
        <p:spPr>
          <a:xfrm>
            <a:off x="429067" y="2835035"/>
            <a:ext cx="2391714" cy="1816768"/>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夜間の　尿が多い</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4" name="Rectangle 2">
            <a:extLst>
              <a:ext uri="{FF2B5EF4-FFF2-40B4-BE49-F238E27FC236}">
                <a16:creationId xmlns:a16="http://schemas.microsoft.com/office/drawing/2014/main" xmlns="" id="{8967A666-C973-42E6-A995-05819AD685F6}"/>
              </a:ext>
            </a:extLst>
          </p:cNvPr>
          <p:cNvSpPr txBox="1">
            <a:spLocks noChangeArrowheads="1"/>
          </p:cNvSpPr>
          <p:nvPr/>
        </p:nvSpPr>
        <p:spPr>
          <a:xfrm>
            <a:off x="6148444" y="2971552"/>
            <a:ext cx="3005162" cy="1543733"/>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過活動</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膀胱</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xmlns="" id="{096318CA-861F-40D2-8231-26C11276E662}"/>
              </a:ext>
            </a:extLst>
          </p:cNvPr>
          <p:cNvSpPr>
            <a:spLocks noGrp="1"/>
          </p:cNvSpPr>
          <p:nvPr>
            <p:ph type="sldNum" sz="quarter" idx="12"/>
          </p:nvPr>
        </p:nvSpPr>
        <p:spPr/>
        <p:txBody>
          <a:bodyPr/>
          <a:lstStyle/>
          <a:p>
            <a:fld id="{6C91176F-FDA2-4436-ADBD-F204DC78905D}" type="slidenum">
              <a:rPr kumimoji="1" lang="ja-JP" altLang="en-US" sz="2800" smtClean="0"/>
              <a:t>16</a:t>
            </a:fld>
            <a:endParaRPr kumimoji="1" lang="ja-JP" altLang="en-US" sz="2800" dirty="0"/>
          </a:p>
        </p:txBody>
      </p:sp>
      <p:sp>
        <p:nvSpPr>
          <p:cNvPr id="12" name="フッター プレースホルダ 6">
            <a:extLst>
              <a:ext uri="{FF2B5EF4-FFF2-40B4-BE49-F238E27FC236}">
                <a16:creationId xmlns:a16="http://schemas.microsoft.com/office/drawing/2014/main" xmlns="" id="{C252140F-FB47-4CE6-B51E-8707CF1DD1D3}"/>
              </a:ext>
            </a:extLst>
          </p:cNvPr>
          <p:cNvSpPr>
            <a:spLocks noGrp="1"/>
          </p:cNvSpPr>
          <p:nvPr/>
        </p:nvSpPr>
        <p:spPr bwMode="auto">
          <a:xfrm>
            <a:off x="3548722" y="6356350"/>
            <a:ext cx="2649062"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40547530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xmlns="" id="{900AC15D-561F-4EBC-9EFE-5401EF433DB0}"/>
              </a:ext>
            </a:extLst>
          </p:cNvPr>
          <p:cNvGrpSpPr/>
          <p:nvPr/>
        </p:nvGrpSpPr>
        <p:grpSpPr>
          <a:xfrm>
            <a:off x="175223" y="283617"/>
            <a:ext cx="4231659" cy="6290766"/>
            <a:chOff x="2112307" y="567234"/>
            <a:chExt cx="4231659" cy="6290766"/>
          </a:xfrm>
        </p:grpSpPr>
        <p:pic>
          <p:nvPicPr>
            <p:cNvPr id="4" name="図 3">
              <a:extLst>
                <a:ext uri="{FF2B5EF4-FFF2-40B4-BE49-F238E27FC236}">
                  <a16:creationId xmlns:a16="http://schemas.microsoft.com/office/drawing/2014/main" xmlns="" id="{CA00EE3E-0A79-478D-A75C-56DE7B80C317}"/>
                </a:ext>
              </a:extLst>
            </p:cNvPr>
            <p:cNvPicPr>
              <a:picLocks noChangeAspect="1"/>
            </p:cNvPicPr>
            <p:nvPr/>
          </p:nvPicPr>
          <p:blipFill rotWithShape="1">
            <a:blip r:embed="rId3"/>
            <a:srcRect l="11977" t="35705" r="70349" b="8760"/>
            <a:stretch/>
          </p:blipFill>
          <p:spPr>
            <a:xfrm>
              <a:off x="2634917" y="567234"/>
              <a:ext cx="3527980" cy="6266807"/>
            </a:xfrm>
            <a:prstGeom prst="rect">
              <a:avLst/>
            </a:prstGeom>
          </p:spPr>
        </p:pic>
        <p:sp>
          <p:nvSpPr>
            <p:cNvPr id="5" name="テキスト ボックス 4">
              <a:extLst>
                <a:ext uri="{FF2B5EF4-FFF2-40B4-BE49-F238E27FC236}">
                  <a16:creationId xmlns:a16="http://schemas.microsoft.com/office/drawing/2014/main" xmlns="" id="{7305330A-2231-4D6A-B20C-591A6E3D0FB0}"/>
                </a:ext>
              </a:extLst>
            </p:cNvPr>
            <p:cNvSpPr txBox="1"/>
            <p:nvPr/>
          </p:nvSpPr>
          <p:spPr>
            <a:xfrm>
              <a:off x="3788632" y="862057"/>
              <a:ext cx="1220550"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腎臓</a:t>
              </a:r>
            </a:p>
          </p:txBody>
        </p:sp>
        <p:sp>
          <p:nvSpPr>
            <p:cNvPr id="6" name="テキスト ボックス 5">
              <a:extLst>
                <a:ext uri="{FF2B5EF4-FFF2-40B4-BE49-F238E27FC236}">
                  <a16:creationId xmlns:a16="http://schemas.microsoft.com/office/drawing/2014/main" xmlns="" id="{1E680FFE-254D-46EF-A2BE-FE4C2FF6A752}"/>
                </a:ext>
              </a:extLst>
            </p:cNvPr>
            <p:cNvSpPr txBox="1"/>
            <p:nvPr/>
          </p:nvSpPr>
          <p:spPr>
            <a:xfrm>
              <a:off x="2112307" y="4252105"/>
              <a:ext cx="1395710"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膀胱</a:t>
              </a:r>
            </a:p>
          </p:txBody>
        </p:sp>
        <p:sp>
          <p:nvSpPr>
            <p:cNvPr id="7" name="正方形/長方形 6">
              <a:extLst>
                <a:ext uri="{FF2B5EF4-FFF2-40B4-BE49-F238E27FC236}">
                  <a16:creationId xmlns:a16="http://schemas.microsoft.com/office/drawing/2014/main" xmlns="" id="{A58A0848-92F1-4FC4-BE86-91D5DA5906AA}"/>
                </a:ext>
              </a:extLst>
            </p:cNvPr>
            <p:cNvSpPr/>
            <p:nvPr/>
          </p:nvSpPr>
          <p:spPr>
            <a:xfrm>
              <a:off x="5855400" y="2352239"/>
              <a:ext cx="488566" cy="134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6217D7F6-B85F-447A-8C44-4787D0629EC2}"/>
                </a:ext>
              </a:extLst>
            </p:cNvPr>
            <p:cNvSpPr/>
            <p:nvPr/>
          </p:nvSpPr>
          <p:spPr>
            <a:xfrm>
              <a:off x="4950256" y="5243368"/>
              <a:ext cx="1393710" cy="161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xmlns="" id="{F8ABA226-0C67-4A66-8348-FAC12B876416}"/>
              </a:ext>
            </a:extLst>
          </p:cNvPr>
          <p:cNvSpPr/>
          <p:nvPr/>
        </p:nvSpPr>
        <p:spPr>
          <a:xfrm>
            <a:off x="5111161" y="3481055"/>
            <a:ext cx="2649062" cy="2532936"/>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2">
            <a:extLst>
              <a:ext uri="{FF2B5EF4-FFF2-40B4-BE49-F238E27FC236}">
                <a16:creationId xmlns:a16="http://schemas.microsoft.com/office/drawing/2014/main" xmlns="" id="{3A2E7387-652F-4AFC-B022-671B26027AFE}"/>
              </a:ext>
            </a:extLst>
          </p:cNvPr>
          <p:cNvSpPr txBox="1">
            <a:spLocks noChangeArrowheads="1"/>
          </p:cNvSpPr>
          <p:nvPr/>
        </p:nvSpPr>
        <p:spPr>
          <a:xfrm>
            <a:off x="5239835" y="3751663"/>
            <a:ext cx="2391714" cy="1816768"/>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夜間の　尿が多い</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6" name="矢印: ストライプ 15">
            <a:extLst>
              <a:ext uri="{FF2B5EF4-FFF2-40B4-BE49-F238E27FC236}">
                <a16:creationId xmlns:a16="http://schemas.microsoft.com/office/drawing/2014/main" xmlns="" id="{154F52F3-FCB3-4353-B3E2-54E42FBE24E2}"/>
              </a:ext>
            </a:extLst>
          </p:cNvPr>
          <p:cNvSpPr/>
          <p:nvPr/>
        </p:nvSpPr>
        <p:spPr>
          <a:xfrm rot="6541087">
            <a:off x="1935652" y="1992788"/>
            <a:ext cx="2838880" cy="1269540"/>
          </a:xfrm>
          <a:prstGeom prst="stripedRightArrow">
            <a:avLst/>
          </a:prstGeom>
          <a:gradFill flip="none" rotWithShape="1">
            <a:gsLst>
              <a:gs pos="0">
                <a:schemeClr val="accent1">
                  <a:tint val="66000"/>
                  <a:satMod val="160000"/>
                  <a:alpha val="17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Rectangle 2">
            <a:extLst>
              <a:ext uri="{FF2B5EF4-FFF2-40B4-BE49-F238E27FC236}">
                <a16:creationId xmlns:a16="http://schemas.microsoft.com/office/drawing/2014/main" xmlns="" id="{168DC2E5-EAC4-4C75-BF21-13626AD43EE8}"/>
              </a:ext>
            </a:extLst>
          </p:cNvPr>
          <p:cNvSpPr txBox="1">
            <a:spLocks noChangeArrowheads="1"/>
          </p:cNvSpPr>
          <p:nvPr/>
        </p:nvSpPr>
        <p:spPr>
          <a:xfrm>
            <a:off x="4777161" y="315300"/>
            <a:ext cx="3527981" cy="1272868"/>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寝る前にたくさん　水分をとる</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8" name="Rectangle 2">
            <a:extLst>
              <a:ext uri="{FF2B5EF4-FFF2-40B4-BE49-F238E27FC236}">
                <a16:creationId xmlns:a16="http://schemas.microsoft.com/office/drawing/2014/main" xmlns="" id="{CF4B5836-0B0A-4627-A678-C75336650FCC}"/>
              </a:ext>
            </a:extLst>
          </p:cNvPr>
          <p:cNvSpPr txBox="1">
            <a:spLocks noChangeArrowheads="1"/>
          </p:cNvSpPr>
          <p:nvPr/>
        </p:nvSpPr>
        <p:spPr>
          <a:xfrm>
            <a:off x="4746574" y="1756899"/>
            <a:ext cx="3527981" cy="1272868"/>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抗利尿ホルモンの分泌が少ない</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xmlns="" id="{37B68186-20C6-4C09-93B1-C2FB31DB3795}"/>
              </a:ext>
            </a:extLst>
          </p:cNvPr>
          <p:cNvSpPr>
            <a:spLocks noGrp="1"/>
          </p:cNvSpPr>
          <p:nvPr>
            <p:ph type="sldNum" sz="quarter" idx="12"/>
          </p:nvPr>
        </p:nvSpPr>
        <p:spPr/>
        <p:txBody>
          <a:bodyPr/>
          <a:lstStyle/>
          <a:p>
            <a:fld id="{6C91176F-FDA2-4436-ADBD-F204DC78905D}" type="slidenum">
              <a:rPr kumimoji="1" lang="ja-JP" altLang="en-US" sz="2800" smtClean="0"/>
              <a:t>17</a:t>
            </a:fld>
            <a:endParaRPr kumimoji="1" lang="ja-JP" altLang="en-US" sz="2800"/>
          </a:p>
        </p:txBody>
      </p:sp>
      <p:sp>
        <p:nvSpPr>
          <p:cNvPr id="19" name="フッター プレースホルダ 6">
            <a:extLst>
              <a:ext uri="{FF2B5EF4-FFF2-40B4-BE49-F238E27FC236}">
                <a16:creationId xmlns:a16="http://schemas.microsoft.com/office/drawing/2014/main" xmlns="" id="{BB2D350E-B3F9-4F10-9B0A-26711A2DDCA2}"/>
              </a:ext>
            </a:extLst>
          </p:cNvPr>
          <p:cNvSpPr>
            <a:spLocks noGrp="1"/>
          </p:cNvSpPr>
          <p:nvPr/>
        </p:nvSpPr>
        <p:spPr bwMode="auto">
          <a:xfrm>
            <a:off x="3370736" y="6356350"/>
            <a:ext cx="2649063"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76790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楕円 10">
            <a:extLst>
              <a:ext uri="{FF2B5EF4-FFF2-40B4-BE49-F238E27FC236}">
                <a16:creationId xmlns:a16="http://schemas.microsoft.com/office/drawing/2014/main" xmlns="" id="{4D9EFE87-55F1-4E24-9802-E6304CF85C81}"/>
              </a:ext>
            </a:extLst>
          </p:cNvPr>
          <p:cNvSpPr/>
          <p:nvPr/>
        </p:nvSpPr>
        <p:spPr>
          <a:xfrm>
            <a:off x="6334935" y="2417778"/>
            <a:ext cx="2649062" cy="2532936"/>
          </a:xfrm>
          <a:prstGeom prst="ellipse">
            <a:avLst/>
          </a:prstGeom>
          <a:solidFill>
            <a:srgbClr val="FF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2">
            <a:extLst>
              <a:ext uri="{FF2B5EF4-FFF2-40B4-BE49-F238E27FC236}">
                <a16:creationId xmlns:a16="http://schemas.microsoft.com/office/drawing/2014/main" xmlns="" id="{4FC6E026-DB60-410D-AE39-6F870228240B}"/>
              </a:ext>
            </a:extLst>
          </p:cNvPr>
          <p:cNvSpPr txBox="1">
            <a:spLocks noChangeArrowheads="1"/>
          </p:cNvSpPr>
          <p:nvPr/>
        </p:nvSpPr>
        <p:spPr>
          <a:xfrm>
            <a:off x="6138838" y="2824905"/>
            <a:ext cx="3005162" cy="1543731"/>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膀胱が</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小さい</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17" name="グループ化 16">
            <a:extLst>
              <a:ext uri="{FF2B5EF4-FFF2-40B4-BE49-F238E27FC236}">
                <a16:creationId xmlns:a16="http://schemas.microsoft.com/office/drawing/2014/main" xmlns="" id="{ABB797EC-0502-4CCB-9BDC-766452F2750E}"/>
              </a:ext>
            </a:extLst>
          </p:cNvPr>
          <p:cNvGrpSpPr/>
          <p:nvPr/>
        </p:nvGrpSpPr>
        <p:grpSpPr>
          <a:xfrm>
            <a:off x="239408" y="1443788"/>
            <a:ext cx="3148221" cy="5130594"/>
            <a:chOff x="2112307" y="567234"/>
            <a:chExt cx="4231659" cy="6290766"/>
          </a:xfrm>
        </p:grpSpPr>
        <p:pic>
          <p:nvPicPr>
            <p:cNvPr id="18" name="図 17">
              <a:extLst>
                <a:ext uri="{FF2B5EF4-FFF2-40B4-BE49-F238E27FC236}">
                  <a16:creationId xmlns:a16="http://schemas.microsoft.com/office/drawing/2014/main" xmlns="" id="{381616BF-9645-42C4-B9A0-ABBC232A7915}"/>
                </a:ext>
              </a:extLst>
            </p:cNvPr>
            <p:cNvPicPr>
              <a:picLocks noChangeAspect="1"/>
            </p:cNvPicPr>
            <p:nvPr/>
          </p:nvPicPr>
          <p:blipFill rotWithShape="1">
            <a:blip r:embed="rId3"/>
            <a:srcRect l="11977" t="35705" r="70349" b="8760"/>
            <a:stretch/>
          </p:blipFill>
          <p:spPr>
            <a:xfrm>
              <a:off x="2634917" y="567234"/>
              <a:ext cx="3527980" cy="6266807"/>
            </a:xfrm>
            <a:prstGeom prst="rect">
              <a:avLst/>
            </a:prstGeom>
          </p:spPr>
        </p:pic>
        <p:sp>
          <p:nvSpPr>
            <p:cNvPr id="19" name="テキスト ボックス 18">
              <a:extLst>
                <a:ext uri="{FF2B5EF4-FFF2-40B4-BE49-F238E27FC236}">
                  <a16:creationId xmlns:a16="http://schemas.microsoft.com/office/drawing/2014/main" xmlns="" id="{DDF83306-5C58-429B-9B1F-1F4B75C02463}"/>
                </a:ext>
              </a:extLst>
            </p:cNvPr>
            <p:cNvSpPr txBox="1"/>
            <p:nvPr/>
          </p:nvSpPr>
          <p:spPr>
            <a:xfrm>
              <a:off x="3788632" y="862057"/>
              <a:ext cx="1220550"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腎臓</a:t>
              </a:r>
            </a:p>
          </p:txBody>
        </p:sp>
        <p:sp>
          <p:nvSpPr>
            <p:cNvPr id="20" name="テキスト ボックス 19">
              <a:extLst>
                <a:ext uri="{FF2B5EF4-FFF2-40B4-BE49-F238E27FC236}">
                  <a16:creationId xmlns:a16="http://schemas.microsoft.com/office/drawing/2014/main" xmlns="" id="{42714612-51D8-4A59-A5FB-8B8C050CB273}"/>
                </a:ext>
              </a:extLst>
            </p:cNvPr>
            <p:cNvSpPr txBox="1"/>
            <p:nvPr/>
          </p:nvSpPr>
          <p:spPr>
            <a:xfrm>
              <a:off x="2112307" y="4252105"/>
              <a:ext cx="1395710"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膀胱</a:t>
              </a:r>
            </a:p>
          </p:txBody>
        </p:sp>
        <p:sp>
          <p:nvSpPr>
            <p:cNvPr id="21" name="正方形/長方形 20">
              <a:extLst>
                <a:ext uri="{FF2B5EF4-FFF2-40B4-BE49-F238E27FC236}">
                  <a16:creationId xmlns:a16="http://schemas.microsoft.com/office/drawing/2014/main" xmlns="" id="{761ED095-DACA-4151-B7F9-0B06A31F0879}"/>
                </a:ext>
              </a:extLst>
            </p:cNvPr>
            <p:cNvSpPr/>
            <p:nvPr/>
          </p:nvSpPr>
          <p:spPr>
            <a:xfrm>
              <a:off x="5855400" y="2352239"/>
              <a:ext cx="488566" cy="134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xmlns="" id="{CA542A5D-2440-48CF-B66C-39807DC6B202}"/>
                </a:ext>
              </a:extLst>
            </p:cNvPr>
            <p:cNvSpPr/>
            <p:nvPr/>
          </p:nvSpPr>
          <p:spPr>
            <a:xfrm>
              <a:off x="4950256" y="5243368"/>
              <a:ext cx="1393710" cy="161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a:extLst>
              <a:ext uri="{FF2B5EF4-FFF2-40B4-BE49-F238E27FC236}">
                <a16:creationId xmlns:a16="http://schemas.microsoft.com/office/drawing/2014/main" xmlns="" id="{AA722864-A049-4350-8E8E-E0D14CA782DD}"/>
              </a:ext>
            </a:extLst>
          </p:cNvPr>
          <p:cNvSpPr/>
          <p:nvPr/>
        </p:nvSpPr>
        <p:spPr>
          <a:xfrm>
            <a:off x="1586692" y="5461487"/>
            <a:ext cx="1070811" cy="92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xmlns="" id="{AD5289D5-4D01-4FC8-AF64-3915CE1C2B43}"/>
              </a:ext>
            </a:extLst>
          </p:cNvPr>
          <p:cNvPicPr>
            <a:picLocks noChangeAspect="1"/>
          </p:cNvPicPr>
          <p:nvPr/>
        </p:nvPicPr>
        <p:blipFill rotWithShape="1">
          <a:blip r:embed="rId3"/>
          <a:srcRect l="11977" t="35705" r="70349" b="8760"/>
          <a:stretch/>
        </p:blipFill>
        <p:spPr>
          <a:xfrm>
            <a:off x="3481574" y="1443788"/>
            <a:ext cx="2624706" cy="5111054"/>
          </a:xfrm>
          <a:prstGeom prst="rect">
            <a:avLst/>
          </a:prstGeom>
        </p:spPr>
      </p:pic>
      <p:sp>
        <p:nvSpPr>
          <p:cNvPr id="26" name="テキスト ボックス 25">
            <a:extLst>
              <a:ext uri="{FF2B5EF4-FFF2-40B4-BE49-F238E27FC236}">
                <a16:creationId xmlns:a16="http://schemas.microsoft.com/office/drawing/2014/main" xmlns="" id="{3B358267-EAB5-4039-9D6B-FCB40FA3BB92}"/>
              </a:ext>
            </a:extLst>
          </p:cNvPr>
          <p:cNvSpPr txBox="1"/>
          <p:nvPr/>
        </p:nvSpPr>
        <p:spPr>
          <a:xfrm>
            <a:off x="4339902" y="1684238"/>
            <a:ext cx="908051" cy="426725"/>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腎臓</a:t>
            </a:r>
          </a:p>
        </p:txBody>
      </p:sp>
      <p:sp>
        <p:nvSpPr>
          <p:cNvPr id="27" name="テキスト ボックス 26">
            <a:extLst>
              <a:ext uri="{FF2B5EF4-FFF2-40B4-BE49-F238E27FC236}">
                <a16:creationId xmlns:a16="http://schemas.microsoft.com/office/drawing/2014/main" xmlns="" id="{BAA1F2E6-118F-4A35-83A9-79BD144F36D4}"/>
              </a:ext>
            </a:extLst>
          </p:cNvPr>
          <p:cNvSpPr txBox="1"/>
          <p:nvPr/>
        </p:nvSpPr>
        <p:spPr>
          <a:xfrm>
            <a:off x="3119574" y="4315747"/>
            <a:ext cx="1038364" cy="426725"/>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膀胱</a:t>
            </a:r>
          </a:p>
        </p:txBody>
      </p:sp>
      <p:sp>
        <p:nvSpPr>
          <p:cNvPr id="28" name="正方形/長方形 27">
            <a:extLst>
              <a:ext uri="{FF2B5EF4-FFF2-40B4-BE49-F238E27FC236}">
                <a16:creationId xmlns:a16="http://schemas.microsoft.com/office/drawing/2014/main" xmlns="" id="{35B31C0E-2174-4F22-A8C4-00DBD4ADE96B}"/>
              </a:ext>
            </a:extLst>
          </p:cNvPr>
          <p:cNvSpPr/>
          <p:nvPr/>
        </p:nvSpPr>
        <p:spPr>
          <a:xfrm>
            <a:off x="5877512" y="2899594"/>
            <a:ext cx="363478" cy="109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xmlns="" id="{C361C406-F8EC-4C34-BBF7-78966768AECC}"/>
              </a:ext>
            </a:extLst>
          </p:cNvPr>
          <p:cNvSpPr/>
          <p:nvPr/>
        </p:nvSpPr>
        <p:spPr>
          <a:xfrm>
            <a:off x="5204114" y="5257528"/>
            <a:ext cx="1036876" cy="131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xmlns="" id="{E6D9DD53-91F0-436F-996E-3D239EF180FF}"/>
              </a:ext>
            </a:extLst>
          </p:cNvPr>
          <p:cNvSpPr/>
          <p:nvPr/>
        </p:nvSpPr>
        <p:spPr>
          <a:xfrm>
            <a:off x="4197202" y="4116014"/>
            <a:ext cx="1229254" cy="1345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xmlns="" id="{21505CEF-AFAD-4AB6-BF40-2C5937FC7457}"/>
              </a:ext>
            </a:extLst>
          </p:cNvPr>
          <p:cNvPicPr>
            <a:picLocks noChangeAspect="1"/>
          </p:cNvPicPr>
          <p:nvPr/>
        </p:nvPicPr>
        <p:blipFill rotWithShape="1">
          <a:blip r:embed="rId4"/>
          <a:srcRect l="28512" t="51181" r="16462" b="22854"/>
          <a:stretch/>
        </p:blipFill>
        <p:spPr>
          <a:xfrm>
            <a:off x="4108119" y="4255145"/>
            <a:ext cx="1455547" cy="695569"/>
          </a:xfrm>
          <a:prstGeom prst="rect">
            <a:avLst/>
          </a:prstGeom>
        </p:spPr>
      </p:pic>
      <p:pic>
        <p:nvPicPr>
          <p:cNvPr id="33" name="図 32">
            <a:extLst>
              <a:ext uri="{FF2B5EF4-FFF2-40B4-BE49-F238E27FC236}">
                <a16:creationId xmlns:a16="http://schemas.microsoft.com/office/drawing/2014/main" xmlns="" id="{657EF4F9-AD89-44E8-85CB-71A873ACBBB6}"/>
              </a:ext>
            </a:extLst>
          </p:cNvPr>
          <p:cNvPicPr>
            <a:picLocks noChangeAspect="1"/>
          </p:cNvPicPr>
          <p:nvPr/>
        </p:nvPicPr>
        <p:blipFill rotWithShape="1">
          <a:blip r:embed="rId5"/>
          <a:srcRect l="38698" t="78603" r="37058"/>
          <a:stretch/>
        </p:blipFill>
        <p:spPr>
          <a:xfrm>
            <a:off x="4402785" y="5109923"/>
            <a:ext cx="840063" cy="1444919"/>
          </a:xfrm>
          <a:prstGeom prst="rect">
            <a:avLst/>
          </a:prstGeom>
        </p:spPr>
      </p:pic>
      <p:sp>
        <p:nvSpPr>
          <p:cNvPr id="34" name="テキスト ボックス 33">
            <a:extLst>
              <a:ext uri="{FF2B5EF4-FFF2-40B4-BE49-F238E27FC236}">
                <a16:creationId xmlns:a16="http://schemas.microsoft.com/office/drawing/2014/main" xmlns="" id="{C46ACC6B-1254-4C5C-B6B0-81BDD7160D97}"/>
              </a:ext>
            </a:extLst>
          </p:cNvPr>
          <p:cNvSpPr txBox="1"/>
          <p:nvPr/>
        </p:nvSpPr>
        <p:spPr>
          <a:xfrm>
            <a:off x="400586" y="721450"/>
            <a:ext cx="2852333"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夜尿症のない子</a:t>
            </a:r>
          </a:p>
        </p:txBody>
      </p:sp>
      <p:sp>
        <p:nvSpPr>
          <p:cNvPr id="35" name="テキスト ボックス 34">
            <a:extLst>
              <a:ext uri="{FF2B5EF4-FFF2-40B4-BE49-F238E27FC236}">
                <a16:creationId xmlns:a16="http://schemas.microsoft.com/office/drawing/2014/main" xmlns="" id="{ABC5E40A-EBB5-4073-A18D-CE519E97889E}"/>
              </a:ext>
            </a:extLst>
          </p:cNvPr>
          <p:cNvSpPr txBox="1"/>
          <p:nvPr/>
        </p:nvSpPr>
        <p:spPr>
          <a:xfrm>
            <a:off x="3396649" y="728403"/>
            <a:ext cx="2852333" cy="523220"/>
          </a:xfrm>
          <a:prstGeom prst="rect">
            <a:avLst/>
          </a:prstGeom>
          <a:solidFill>
            <a:schemeClr val="bg1"/>
          </a:solidFill>
        </p:spPr>
        <p:txBody>
          <a:bodyPr wrap="square" rtlCol="0">
            <a:spAutoFit/>
          </a:bodyPr>
          <a:lstStyle/>
          <a:p>
            <a:pPr algn="ct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夜尿症のある子</a:t>
            </a:r>
          </a:p>
        </p:txBody>
      </p:sp>
      <p:sp>
        <p:nvSpPr>
          <p:cNvPr id="2" name="スライド番号プレースホルダー 1">
            <a:extLst>
              <a:ext uri="{FF2B5EF4-FFF2-40B4-BE49-F238E27FC236}">
                <a16:creationId xmlns:a16="http://schemas.microsoft.com/office/drawing/2014/main" xmlns="" id="{B43A832B-E280-496F-80C0-DBBC9F57C2E0}"/>
              </a:ext>
            </a:extLst>
          </p:cNvPr>
          <p:cNvSpPr>
            <a:spLocks noGrp="1"/>
          </p:cNvSpPr>
          <p:nvPr>
            <p:ph type="sldNum" sz="quarter" idx="12"/>
          </p:nvPr>
        </p:nvSpPr>
        <p:spPr/>
        <p:txBody>
          <a:bodyPr/>
          <a:lstStyle/>
          <a:p>
            <a:fld id="{6C91176F-FDA2-4436-ADBD-F204DC78905D}" type="slidenum">
              <a:rPr kumimoji="1" lang="ja-JP" altLang="en-US" sz="2800" smtClean="0"/>
              <a:t>18</a:t>
            </a:fld>
            <a:endParaRPr kumimoji="1" lang="ja-JP" altLang="en-US" sz="2800"/>
          </a:p>
        </p:txBody>
      </p:sp>
      <p:sp>
        <p:nvSpPr>
          <p:cNvPr id="24" name="フッター プレースホルダ 6">
            <a:extLst>
              <a:ext uri="{FF2B5EF4-FFF2-40B4-BE49-F238E27FC236}">
                <a16:creationId xmlns:a16="http://schemas.microsoft.com/office/drawing/2014/main" xmlns="" id="{D8D6B2C8-40B0-485D-B2CE-016F2F30F385}"/>
              </a:ext>
            </a:extLst>
          </p:cNvPr>
          <p:cNvSpPr>
            <a:spLocks noGrp="1"/>
          </p:cNvSpPr>
          <p:nvPr/>
        </p:nvSpPr>
        <p:spPr bwMode="auto">
          <a:xfrm>
            <a:off x="3481574" y="6356350"/>
            <a:ext cx="2538226"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2519376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xmlns="" id="{ADEC0BD4-AD76-4994-BEF7-7691E82EFFAE}"/>
              </a:ext>
            </a:extLst>
          </p:cNvPr>
          <p:cNvGrpSpPr/>
          <p:nvPr/>
        </p:nvGrpSpPr>
        <p:grpSpPr>
          <a:xfrm>
            <a:off x="587231" y="283617"/>
            <a:ext cx="4204662" cy="6290766"/>
            <a:chOff x="2139304" y="567234"/>
            <a:chExt cx="4204662" cy="6290766"/>
          </a:xfrm>
        </p:grpSpPr>
        <p:pic>
          <p:nvPicPr>
            <p:cNvPr id="5" name="図 4">
              <a:extLst>
                <a:ext uri="{FF2B5EF4-FFF2-40B4-BE49-F238E27FC236}">
                  <a16:creationId xmlns:a16="http://schemas.microsoft.com/office/drawing/2014/main" xmlns="" id="{0131238A-F6D6-44F5-BE96-1B0D460BE874}"/>
                </a:ext>
              </a:extLst>
            </p:cNvPr>
            <p:cNvPicPr>
              <a:picLocks noChangeAspect="1"/>
            </p:cNvPicPr>
            <p:nvPr/>
          </p:nvPicPr>
          <p:blipFill rotWithShape="1">
            <a:blip r:embed="rId3"/>
            <a:srcRect l="11977" t="35705" r="70349" b="8760"/>
            <a:stretch/>
          </p:blipFill>
          <p:spPr>
            <a:xfrm>
              <a:off x="2634917" y="567234"/>
              <a:ext cx="3527980" cy="6266807"/>
            </a:xfrm>
            <a:prstGeom prst="rect">
              <a:avLst/>
            </a:prstGeom>
          </p:spPr>
        </p:pic>
        <p:sp>
          <p:nvSpPr>
            <p:cNvPr id="6" name="テキスト ボックス 5">
              <a:extLst>
                <a:ext uri="{FF2B5EF4-FFF2-40B4-BE49-F238E27FC236}">
                  <a16:creationId xmlns:a16="http://schemas.microsoft.com/office/drawing/2014/main" xmlns="" id="{70B6831D-FFC7-4F4F-9192-B237C6A72FF9}"/>
                </a:ext>
              </a:extLst>
            </p:cNvPr>
            <p:cNvSpPr txBox="1"/>
            <p:nvPr/>
          </p:nvSpPr>
          <p:spPr>
            <a:xfrm>
              <a:off x="3788632" y="862057"/>
              <a:ext cx="1220550"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腎臓</a:t>
              </a:r>
            </a:p>
          </p:txBody>
        </p:sp>
        <p:sp>
          <p:nvSpPr>
            <p:cNvPr id="7" name="テキスト ボックス 6">
              <a:extLst>
                <a:ext uri="{FF2B5EF4-FFF2-40B4-BE49-F238E27FC236}">
                  <a16:creationId xmlns:a16="http://schemas.microsoft.com/office/drawing/2014/main" xmlns="" id="{77C70BBE-88DB-433F-AE2D-450FAEBE51AC}"/>
                </a:ext>
              </a:extLst>
            </p:cNvPr>
            <p:cNvSpPr txBox="1"/>
            <p:nvPr/>
          </p:nvSpPr>
          <p:spPr>
            <a:xfrm>
              <a:off x="2139304" y="4259277"/>
              <a:ext cx="1395710"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膀胱</a:t>
              </a:r>
            </a:p>
          </p:txBody>
        </p:sp>
        <p:sp>
          <p:nvSpPr>
            <p:cNvPr id="8" name="正方形/長方形 7">
              <a:extLst>
                <a:ext uri="{FF2B5EF4-FFF2-40B4-BE49-F238E27FC236}">
                  <a16:creationId xmlns:a16="http://schemas.microsoft.com/office/drawing/2014/main" xmlns="" id="{73D6F2FD-A6D7-4541-9B9F-91A5213897BC}"/>
                </a:ext>
              </a:extLst>
            </p:cNvPr>
            <p:cNvSpPr/>
            <p:nvPr/>
          </p:nvSpPr>
          <p:spPr>
            <a:xfrm>
              <a:off x="5855400" y="2352239"/>
              <a:ext cx="488566" cy="134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xmlns="" id="{EAB25EFB-E715-4A08-84F3-F77A6455C003}"/>
                </a:ext>
              </a:extLst>
            </p:cNvPr>
            <p:cNvSpPr/>
            <p:nvPr/>
          </p:nvSpPr>
          <p:spPr>
            <a:xfrm>
              <a:off x="4950256" y="5243368"/>
              <a:ext cx="1393710" cy="161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稲妻 19">
            <a:extLst>
              <a:ext uri="{FF2B5EF4-FFF2-40B4-BE49-F238E27FC236}">
                <a16:creationId xmlns:a16="http://schemas.microsoft.com/office/drawing/2014/main" xmlns="" id="{2C91D9D0-A5C8-419D-9168-4551A0FB61AC}"/>
              </a:ext>
            </a:extLst>
          </p:cNvPr>
          <p:cNvSpPr/>
          <p:nvPr/>
        </p:nvSpPr>
        <p:spPr>
          <a:xfrm>
            <a:off x="1528011" y="3068053"/>
            <a:ext cx="871761" cy="1041777"/>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稲妻 20">
            <a:extLst>
              <a:ext uri="{FF2B5EF4-FFF2-40B4-BE49-F238E27FC236}">
                <a16:creationId xmlns:a16="http://schemas.microsoft.com/office/drawing/2014/main" xmlns="" id="{51AA553E-E251-4592-A62E-2A05BBAB802F}"/>
              </a:ext>
            </a:extLst>
          </p:cNvPr>
          <p:cNvSpPr/>
          <p:nvPr/>
        </p:nvSpPr>
        <p:spPr>
          <a:xfrm flipH="1">
            <a:off x="3151704" y="3332747"/>
            <a:ext cx="871761" cy="913161"/>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xmlns="" id="{624EBE27-1C1C-41E9-AF6C-A3B93994A6B4}"/>
              </a:ext>
            </a:extLst>
          </p:cNvPr>
          <p:cNvSpPr/>
          <p:nvPr/>
        </p:nvSpPr>
        <p:spPr>
          <a:xfrm>
            <a:off x="5332134" y="1965944"/>
            <a:ext cx="2649062" cy="2532936"/>
          </a:xfrm>
          <a:prstGeom prst="ellipse">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
            <a:extLst>
              <a:ext uri="{FF2B5EF4-FFF2-40B4-BE49-F238E27FC236}">
                <a16:creationId xmlns:a16="http://schemas.microsoft.com/office/drawing/2014/main" xmlns="" id="{C7664B8C-786F-48B6-821E-41A29D0BAFAA}"/>
              </a:ext>
            </a:extLst>
          </p:cNvPr>
          <p:cNvSpPr txBox="1">
            <a:spLocks noChangeArrowheads="1"/>
          </p:cNvSpPr>
          <p:nvPr/>
        </p:nvSpPr>
        <p:spPr>
          <a:xfrm>
            <a:off x="5203424" y="2373069"/>
            <a:ext cx="3005162" cy="1543733"/>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過活動</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膀胱</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xmlns="" id="{35457679-D1D8-486C-9870-8EBD81AB49FA}"/>
              </a:ext>
            </a:extLst>
          </p:cNvPr>
          <p:cNvSpPr>
            <a:spLocks noGrp="1"/>
          </p:cNvSpPr>
          <p:nvPr>
            <p:ph type="sldNum" sz="quarter" idx="12"/>
          </p:nvPr>
        </p:nvSpPr>
        <p:spPr/>
        <p:txBody>
          <a:bodyPr/>
          <a:lstStyle/>
          <a:p>
            <a:fld id="{6C91176F-FDA2-4436-ADBD-F204DC78905D}" type="slidenum">
              <a:rPr kumimoji="1" lang="ja-JP" altLang="en-US" sz="2800" smtClean="0"/>
              <a:t>19</a:t>
            </a:fld>
            <a:endParaRPr kumimoji="1" lang="ja-JP" altLang="en-US" sz="2800"/>
          </a:p>
        </p:txBody>
      </p:sp>
      <p:sp>
        <p:nvSpPr>
          <p:cNvPr id="13" name="フッター プレースホルダ 6">
            <a:extLst>
              <a:ext uri="{FF2B5EF4-FFF2-40B4-BE49-F238E27FC236}">
                <a16:creationId xmlns:a16="http://schemas.microsoft.com/office/drawing/2014/main" xmlns="" id="{44D18E4D-71EA-4347-BC5F-9FE72E419060}"/>
              </a:ext>
            </a:extLst>
          </p:cNvPr>
          <p:cNvSpPr>
            <a:spLocks noGrp="1"/>
          </p:cNvSpPr>
          <p:nvPr/>
        </p:nvSpPr>
        <p:spPr bwMode="auto">
          <a:xfrm>
            <a:off x="3370738" y="6356350"/>
            <a:ext cx="2649062"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351177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88915225-8D9E-4013-803E-2F14A6E3702C}"/>
              </a:ext>
            </a:extLst>
          </p:cNvPr>
          <p:cNvSpPr/>
          <p:nvPr/>
        </p:nvSpPr>
        <p:spPr>
          <a:xfrm>
            <a:off x="413243" y="1943534"/>
            <a:ext cx="8540262"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B</a:t>
            </a:r>
            <a:r>
              <a:rPr lang="ja-JP" altLang="en-US" sz="2400" dirty="0">
                <a:latin typeface="HG丸ｺﾞｼｯｸM-PRO" panose="020F0600000000000000" pitchFamily="50" charset="-128"/>
                <a:ea typeface="HG丸ｺﾞｼｯｸM-PRO" panose="020F0600000000000000" pitchFamily="50" charset="-128"/>
              </a:rPr>
              <a:t>さん、さっきトイレに行ったはずなのに、また行くの？</a:t>
            </a:r>
          </a:p>
        </p:txBody>
      </p:sp>
      <p:sp>
        <p:nvSpPr>
          <p:cNvPr id="5" name="正方形/長方形 4">
            <a:extLst>
              <a:ext uri="{FF2B5EF4-FFF2-40B4-BE49-F238E27FC236}">
                <a16:creationId xmlns:a16="http://schemas.microsoft.com/office/drawing/2014/main" xmlns="" id="{23E7C6DB-4CE2-40C7-B29A-04D4FD7AEF6F}"/>
              </a:ext>
            </a:extLst>
          </p:cNvPr>
          <p:cNvSpPr/>
          <p:nvPr/>
        </p:nvSpPr>
        <p:spPr>
          <a:xfrm>
            <a:off x="413243" y="2666637"/>
            <a:ext cx="7530597"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C</a:t>
            </a:r>
            <a:r>
              <a:rPr lang="ja-JP" altLang="en-US" sz="2400" dirty="0">
                <a:latin typeface="HG丸ｺﾞｼｯｸM-PRO" panose="020F0600000000000000" pitchFamily="50" charset="-128"/>
                <a:ea typeface="HG丸ｺﾞｼｯｸM-PRO" panose="020F0600000000000000" pitchFamily="50" charset="-128"/>
              </a:rPr>
              <a:t>君は、毎日オシッコを漏らしてるなぁ。</a:t>
            </a:r>
          </a:p>
        </p:txBody>
      </p:sp>
      <p:sp>
        <p:nvSpPr>
          <p:cNvPr id="7" name="正方形/長方形 6">
            <a:extLst>
              <a:ext uri="{FF2B5EF4-FFF2-40B4-BE49-F238E27FC236}">
                <a16:creationId xmlns:a16="http://schemas.microsoft.com/office/drawing/2014/main" xmlns="" id="{0B7EC42A-0A7B-42A3-B9EC-EE7CA155289E}"/>
              </a:ext>
            </a:extLst>
          </p:cNvPr>
          <p:cNvSpPr/>
          <p:nvPr/>
        </p:nvSpPr>
        <p:spPr>
          <a:xfrm>
            <a:off x="413243" y="3429000"/>
            <a:ext cx="8244976" cy="830997"/>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●修学旅行の時、夜に起こしてくださいと頼まれたけれど、</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D</a:t>
            </a:r>
            <a:r>
              <a:rPr lang="ja-JP" altLang="en-US" sz="2400" dirty="0">
                <a:latin typeface="HG丸ｺﾞｼｯｸM-PRO" panose="020F0600000000000000" pitchFamily="50" charset="-128"/>
                <a:ea typeface="HG丸ｺﾞｼｯｸM-PRO" panose="020F0600000000000000" pitchFamily="50" charset="-128"/>
              </a:rPr>
              <a:t>さんってまだお漏らししていたんだ。</a:t>
            </a:r>
          </a:p>
        </p:txBody>
      </p:sp>
      <p:sp>
        <p:nvSpPr>
          <p:cNvPr id="14" name="正方形/長方形 13">
            <a:extLst>
              <a:ext uri="{FF2B5EF4-FFF2-40B4-BE49-F238E27FC236}">
                <a16:creationId xmlns:a16="http://schemas.microsoft.com/office/drawing/2014/main" xmlns="" id="{8D90D5E8-0A7C-4C17-BD1F-B67F31FEB6A5}"/>
              </a:ext>
            </a:extLst>
          </p:cNvPr>
          <p:cNvSpPr/>
          <p:nvPr/>
        </p:nvSpPr>
        <p:spPr>
          <a:xfrm>
            <a:off x="403721" y="125129"/>
            <a:ext cx="8435471" cy="584775"/>
          </a:xfrm>
          <a:prstGeom prst="rect">
            <a:avLst/>
          </a:prstGeom>
        </p:spPr>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よくある</a:t>
            </a:r>
            <a:r>
              <a:rPr lang="en-US" altLang="ja-JP" sz="3200" dirty="0">
                <a:latin typeface="HG丸ｺﾞｼｯｸM-PRO" panose="020F0600000000000000" pitchFamily="50" charset="-128"/>
                <a:ea typeface="HG丸ｺﾞｼｯｸM-PRO" panose="020F0600000000000000" pitchFamily="50" charset="-128"/>
              </a:rPr>
              <a:t>『</a:t>
            </a:r>
            <a:r>
              <a:rPr lang="ja-JP" altLang="en-US" sz="3200" dirty="0">
                <a:latin typeface="HG丸ｺﾞｼｯｸM-PRO" panose="020F0600000000000000" pitchFamily="50" charset="-128"/>
                <a:ea typeface="HG丸ｺﾞｼｯｸM-PRO" panose="020F0600000000000000" pitchFamily="50" charset="-128"/>
              </a:rPr>
              <a:t>おしっこ</a:t>
            </a:r>
            <a:r>
              <a:rPr lang="en-US" altLang="ja-JP" sz="3200" dirty="0">
                <a:latin typeface="HG丸ｺﾞｼｯｸM-PRO" panose="020F0600000000000000" pitchFamily="50" charset="-128"/>
                <a:ea typeface="HG丸ｺﾞｼｯｸM-PRO" panose="020F0600000000000000" pitchFamily="50" charset="-128"/>
              </a:rPr>
              <a:t>』</a:t>
            </a:r>
            <a:r>
              <a:rPr lang="ja-JP" altLang="en-US" sz="3200" dirty="0">
                <a:latin typeface="HG丸ｺﾞｼｯｸM-PRO" panose="020F0600000000000000" pitchFamily="50" charset="-128"/>
                <a:ea typeface="HG丸ｺﾞｼｯｸM-PRO" panose="020F0600000000000000" pitchFamily="50" charset="-128"/>
              </a:rPr>
              <a:t>の問題</a:t>
            </a:r>
          </a:p>
        </p:txBody>
      </p:sp>
      <p:cxnSp>
        <p:nvCxnSpPr>
          <p:cNvPr id="15" name="直線コネクタ 14">
            <a:extLst>
              <a:ext uri="{FF2B5EF4-FFF2-40B4-BE49-F238E27FC236}">
                <a16:creationId xmlns:a16="http://schemas.microsoft.com/office/drawing/2014/main" xmlns="" id="{A70AD36D-DE98-4201-B023-0C911D539E43}"/>
              </a:ext>
            </a:extLst>
          </p:cNvPr>
          <p:cNvCxnSpPr/>
          <p:nvPr/>
        </p:nvCxnSpPr>
        <p:spPr>
          <a:xfrm>
            <a:off x="261937" y="836605"/>
            <a:ext cx="8620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xmlns="" id="{70AD1C81-7966-46B1-8CEF-90414BFFD0DA}"/>
              </a:ext>
            </a:extLst>
          </p:cNvPr>
          <p:cNvSpPr/>
          <p:nvPr/>
        </p:nvSpPr>
        <p:spPr>
          <a:xfrm>
            <a:off x="403721" y="1181171"/>
            <a:ext cx="8244976"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A</a:t>
            </a:r>
            <a:r>
              <a:rPr lang="ja-JP" altLang="en-US" sz="2400" dirty="0">
                <a:latin typeface="HG丸ｺﾞｼｯｸM-PRO" panose="020F0600000000000000" pitchFamily="50" charset="-128"/>
                <a:ea typeface="HG丸ｺﾞｼｯｸM-PRO" panose="020F0600000000000000" pitchFamily="50" charset="-128"/>
              </a:rPr>
              <a:t>君、いつもトイレに行きたそうにソワソワしてるなぁ。</a:t>
            </a:r>
          </a:p>
        </p:txBody>
      </p:sp>
      <p:sp>
        <p:nvSpPr>
          <p:cNvPr id="2" name="スライド番号プレースホルダー 1">
            <a:extLst>
              <a:ext uri="{FF2B5EF4-FFF2-40B4-BE49-F238E27FC236}">
                <a16:creationId xmlns:a16="http://schemas.microsoft.com/office/drawing/2014/main" xmlns="" id="{6AB7FCB6-FF38-4A4F-B00C-B8AAAD59B4D2}"/>
              </a:ext>
            </a:extLst>
          </p:cNvPr>
          <p:cNvSpPr>
            <a:spLocks noGrp="1"/>
          </p:cNvSpPr>
          <p:nvPr>
            <p:ph type="sldNum" sz="quarter" idx="12"/>
          </p:nvPr>
        </p:nvSpPr>
        <p:spPr/>
        <p:txBody>
          <a:bodyPr/>
          <a:lstStyle/>
          <a:p>
            <a:fld id="{6C91176F-FDA2-4436-ADBD-F204DC78905D}" type="slidenum">
              <a:rPr kumimoji="1" lang="ja-JP" altLang="en-US" sz="2800" smtClean="0"/>
              <a:t>2</a:t>
            </a:fld>
            <a:endParaRPr kumimoji="1" lang="ja-JP" altLang="en-US" sz="2800" dirty="0"/>
          </a:p>
        </p:txBody>
      </p:sp>
      <p:sp>
        <p:nvSpPr>
          <p:cNvPr id="9" name="フッター プレースホルダ 6">
            <a:extLst>
              <a:ext uri="{FF2B5EF4-FFF2-40B4-BE49-F238E27FC236}">
                <a16:creationId xmlns:a16="http://schemas.microsoft.com/office/drawing/2014/main" xmlns="" id="{75B7B7B5-ECD4-42CB-92A0-6D2529646D3B}"/>
              </a:ext>
            </a:extLst>
          </p:cNvPr>
          <p:cNvSpPr>
            <a:spLocks noGrp="1"/>
          </p:cNvSpPr>
          <p:nvPr/>
        </p:nvSpPr>
        <p:spPr bwMode="auto">
          <a:xfrm>
            <a:off x="3124200" y="6161797"/>
            <a:ext cx="2895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315128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3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0" name="think-cell スライド" r:id="rId5" imgW="0" imgH="0" progId="TCLayout.ActiveDocument.1">
                  <p:embed/>
                </p:oleObj>
              </mc:Choice>
              <mc:Fallback>
                <p:oleObj name="think-cell スライド" r:id="rId5" imgW="0" imgH="0" progId="TCLayout.ActiveDocument.1">
                  <p:embed/>
                  <p:pic>
                    <p:nvPicPr>
                      <p:cNvPr id="1026" name="Rectangle 38"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ectangle 2">
            <a:extLst>
              <a:ext uri="{FF2B5EF4-FFF2-40B4-BE49-F238E27FC236}">
                <a16:creationId xmlns:a16="http://schemas.microsoft.com/office/drawing/2014/main" xmlns="" id="{CFC510DF-13F5-43A5-A205-88197DAA0FFD}"/>
              </a:ext>
            </a:extLst>
          </p:cNvPr>
          <p:cNvSpPr txBox="1">
            <a:spLocks noChangeArrowheads="1"/>
          </p:cNvSpPr>
          <p:nvPr/>
        </p:nvSpPr>
        <p:spPr>
          <a:xfrm>
            <a:off x="1540042" y="83855"/>
            <a:ext cx="6063916" cy="1059896"/>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夜尿症の主な原因</a:t>
            </a:r>
            <a:endParaRPr lang="en-US" altLang="ja-JP"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18" name="直線コネクタ 17">
            <a:extLst>
              <a:ext uri="{FF2B5EF4-FFF2-40B4-BE49-F238E27FC236}">
                <a16:creationId xmlns:a16="http://schemas.microsoft.com/office/drawing/2014/main" xmlns="" id="{73E01AAA-C671-473C-963E-904D06B9DDB7}"/>
              </a:ext>
            </a:extLst>
          </p:cNvPr>
          <p:cNvCxnSpPr/>
          <p:nvPr/>
        </p:nvCxnSpPr>
        <p:spPr>
          <a:xfrm>
            <a:off x="261937" y="1143751"/>
            <a:ext cx="8620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xmlns="" id="{7E6A4A2A-3A02-4612-997E-42B1C67D9749}"/>
              </a:ext>
            </a:extLst>
          </p:cNvPr>
          <p:cNvSpPr/>
          <p:nvPr/>
        </p:nvSpPr>
        <p:spPr>
          <a:xfrm>
            <a:off x="2001472" y="1583214"/>
            <a:ext cx="2822791" cy="2864869"/>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xmlns="" id="{05D64878-EB61-456D-A0F1-D1CCA80E346C}"/>
              </a:ext>
            </a:extLst>
          </p:cNvPr>
          <p:cNvSpPr/>
          <p:nvPr/>
        </p:nvSpPr>
        <p:spPr>
          <a:xfrm>
            <a:off x="4311474" y="1611594"/>
            <a:ext cx="2822792" cy="2864870"/>
          </a:xfrm>
          <a:prstGeom prst="ellipse">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
            <a:extLst>
              <a:ext uri="{FF2B5EF4-FFF2-40B4-BE49-F238E27FC236}">
                <a16:creationId xmlns:a16="http://schemas.microsoft.com/office/drawing/2014/main" xmlns="" id="{D8E5DBF6-B47B-44C1-83A2-4B80A8FF3346}"/>
              </a:ext>
            </a:extLst>
          </p:cNvPr>
          <p:cNvSpPr txBox="1">
            <a:spLocks noChangeArrowheads="1"/>
          </p:cNvSpPr>
          <p:nvPr/>
        </p:nvSpPr>
        <p:spPr>
          <a:xfrm>
            <a:off x="1919200" y="1522128"/>
            <a:ext cx="2659900" cy="2508362"/>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夜間尿が　多い</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4" name="Rectangle 2">
            <a:extLst>
              <a:ext uri="{FF2B5EF4-FFF2-40B4-BE49-F238E27FC236}">
                <a16:creationId xmlns:a16="http://schemas.microsoft.com/office/drawing/2014/main" xmlns="" id="{8967A666-C973-42E6-A995-05819AD685F6}"/>
              </a:ext>
            </a:extLst>
          </p:cNvPr>
          <p:cNvSpPr txBox="1">
            <a:spLocks noChangeArrowheads="1"/>
          </p:cNvSpPr>
          <p:nvPr/>
        </p:nvSpPr>
        <p:spPr>
          <a:xfrm>
            <a:off x="4311474" y="2004443"/>
            <a:ext cx="3005162" cy="1543733"/>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過活動</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膀胱</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楕円 10">
            <a:extLst>
              <a:ext uri="{FF2B5EF4-FFF2-40B4-BE49-F238E27FC236}">
                <a16:creationId xmlns:a16="http://schemas.microsoft.com/office/drawing/2014/main" xmlns="" id="{9A26FD71-06BF-421B-987B-2FF0D6ACB5D2}"/>
              </a:ext>
            </a:extLst>
          </p:cNvPr>
          <p:cNvSpPr/>
          <p:nvPr/>
        </p:nvSpPr>
        <p:spPr>
          <a:xfrm>
            <a:off x="3040036" y="3319720"/>
            <a:ext cx="2818398" cy="2864869"/>
          </a:xfrm>
          <a:prstGeom prst="ellipse">
            <a:avLst/>
          </a:prstGeom>
          <a:solidFill>
            <a:srgbClr val="FF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2">
            <a:extLst>
              <a:ext uri="{FF2B5EF4-FFF2-40B4-BE49-F238E27FC236}">
                <a16:creationId xmlns:a16="http://schemas.microsoft.com/office/drawing/2014/main" xmlns="" id="{AAD7584F-D497-43E7-8724-4FC5D466D967}"/>
              </a:ext>
            </a:extLst>
          </p:cNvPr>
          <p:cNvSpPr txBox="1">
            <a:spLocks noChangeArrowheads="1"/>
          </p:cNvSpPr>
          <p:nvPr/>
        </p:nvSpPr>
        <p:spPr>
          <a:xfrm>
            <a:off x="2974103" y="3914662"/>
            <a:ext cx="3005162" cy="1543731"/>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膀胱が</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小さい</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xmlns="" id="{1786344D-96BB-411C-B465-47D7FF0AF076}"/>
              </a:ext>
            </a:extLst>
          </p:cNvPr>
          <p:cNvSpPr>
            <a:spLocks noGrp="1"/>
          </p:cNvSpPr>
          <p:nvPr>
            <p:ph type="sldNum" sz="quarter" idx="12"/>
          </p:nvPr>
        </p:nvSpPr>
        <p:spPr/>
        <p:txBody>
          <a:bodyPr/>
          <a:lstStyle/>
          <a:p>
            <a:fld id="{6C91176F-FDA2-4436-ADBD-F204DC78905D}" type="slidenum">
              <a:rPr kumimoji="1" lang="ja-JP" altLang="en-US" sz="2800" smtClean="0"/>
              <a:t>20</a:t>
            </a:fld>
            <a:endParaRPr kumimoji="1" lang="ja-JP" altLang="en-US" sz="2800"/>
          </a:p>
        </p:txBody>
      </p:sp>
      <p:sp>
        <p:nvSpPr>
          <p:cNvPr id="12" name="フッター プレースホルダ 6">
            <a:extLst>
              <a:ext uri="{FF2B5EF4-FFF2-40B4-BE49-F238E27FC236}">
                <a16:creationId xmlns:a16="http://schemas.microsoft.com/office/drawing/2014/main" xmlns="" id="{E08C6C26-0DAC-4F32-839B-C03E0A56CF32}"/>
              </a:ext>
            </a:extLst>
          </p:cNvPr>
          <p:cNvSpPr>
            <a:spLocks noGrp="1"/>
          </p:cNvSpPr>
          <p:nvPr/>
        </p:nvSpPr>
        <p:spPr bwMode="auto">
          <a:xfrm>
            <a:off x="3331778" y="6356350"/>
            <a:ext cx="268802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29640855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D4204CB8-1DDC-4E54-A2F6-74050BC3441E}"/>
              </a:ext>
            </a:extLst>
          </p:cNvPr>
          <p:cNvSpPr txBox="1">
            <a:spLocks noChangeArrowheads="1"/>
          </p:cNvSpPr>
          <p:nvPr/>
        </p:nvSpPr>
        <p:spPr>
          <a:xfrm>
            <a:off x="780842" y="1390519"/>
            <a:ext cx="4676234" cy="539335"/>
          </a:xfrm>
          <a:prstGeom prst="rect">
            <a:avLst/>
          </a:prstGeom>
        </p:spPr>
        <p:txBody>
          <a:bodyPr anchor="ctr">
            <a:normAutofit lnSpcReduction="100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〇弟、妹が生まれた</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Rectangle 2">
            <a:extLst>
              <a:ext uri="{FF2B5EF4-FFF2-40B4-BE49-F238E27FC236}">
                <a16:creationId xmlns:a16="http://schemas.microsoft.com/office/drawing/2014/main" xmlns="" id="{8888FD25-65E3-4B6A-AEC4-E73D67BC1437}"/>
              </a:ext>
            </a:extLst>
          </p:cNvPr>
          <p:cNvSpPr txBox="1">
            <a:spLocks noChangeArrowheads="1"/>
          </p:cNvSpPr>
          <p:nvPr/>
        </p:nvSpPr>
        <p:spPr>
          <a:xfrm>
            <a:off x="780841" y="2015884"/>
            <a:ext cx="8217351" cy="539335"/>
          </a:xfrm>
          <a:prstGeom prst="rect">
            <a:avLst/>
          </a:prstGeom>
        </p:spPr>
        <p:txBody>
          <a:bodyPr anchor="ctr">
            <a:normAutofit lnSpcReduction="100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〇引っ越し</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 name="Rectangle 2">
            <a:extLst>
              <a:ext uri="{FF2B5EF4-FFF2-40B4-BE49-F238E27FC236}">
                <a16:creationId xmlns:a16="http://schemas.microsoft.com/office/drawing/2014/main" xmlns="" id="{B18FF535-4A9A-4D27-9522-D94A441790F3}"/>
              </a:ext>
            </a:extLst>
          </p:cNvPr>
          <p:cNvSpPr txBox="1">
            <a:spLocks noChangeArrowheads="1"/>
          </p:cNvSpPr>
          <p:nvPr/>
        </p:nvSpPr>
        <p:spPr>
          <a:xfrm>
            <a:off x="780840" y="2641249"/>
            <a:ext cx="8217351" cy="539335"/>
          </a:xfrm>
          <a:prstGeom prst="rect">
            <a:avLst/>
          </a:prstGeom>
        </p:spPr>
        <p:txBody>
          <a:bodyPr anchor="ctr">
            <a:normAutofit lnSpcReduction="100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〇転校、進学など</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Rectangle 2">
            <a:extLst>
              <a:ext uri="{FF2B5EF4-FFF2-40B4-BE49-F238E27FC236}">
                <a16:creationId xmlns:a16="http://schemas.microsoft.com/office/drawing/2014/main" xmlns="" id="{F5906AB1-02DD-4293-AE30-1D888C30EBC1}"/>
              </a:ext>
            </a:extLst>
          </p:cNvPr>
          <p:cNvSpPr txBox="1">
            <a:spLocks noChangeArrowheads="1"/>
          </p:cNvSpPr>
          <p:nvPr/>
        </p:nvSpPr>
        <p:spPr>
          <a:xfrm>
            <a:off x="780842" y="3266614"/>
            <a:ext cx="8217351" cy="539335"/>
          </a:xfrm>
          <a:prstGeom prst="rect">
            <a:avLst/>
          </a:prstGeom>
        </p:spPr>
        <p:txBody>
          <a:bodyPr anchor="ctr">
            <a:normAutofit lnSpcReduction="100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〇学校での問題</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Rectangle 2">
            <a:extLst>
              <a:ext uri="{FF2B5EF4-FFF2-40B4-BE49-F238E27FC236}">
                <a16:creationId xmlns:a16="http://schemas.microsoft.com/office/drawing/2014/main" xmlns="" id="{BA103DE0-3B8B-4619-9214-33E727CBB384}"/>
              </a:ext>
            </a:extLst>
          </p:cNvPr>
          <p:cNvSpPr txBox="1">
            <a:spLocks noChangeArrowheads="1"/>
          </p:cNvSpPr>
          <p:nvPr/>
        </p:nvSpPr>
        <p:spPr>
          <a:xfrm>
            <a:off x="780842" y="3891979"/>
            <a:ext cx="8217351" cy="539335"/>
          </a:xfrm>
          <a:prstGeom prst="rect">
            <a:avLst/>
          </a:prstGeom>
        </p:spPr>
        <p:txBody>
          <a:bodyPr anchor="ctr">
            <a:normAutofit lnSpcReduction="100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〇虐待（性的、身体的なものなど）</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 name="Rectangle 2">
            <a:extLst>
              <a:ext uri="{FF2B5EF4-FFF2-40B4-BE49-F238E27FC236}">
                <a16:creationId xmlns:a16="http://schemas.microsoft.com/office/drawing/2014/main" xmlns="" id="{E894FC83-31B2-4F75-822A-F0B0BC85BA33}"/>
              </a:ext>
            </a:extLst>
          </p:cNvPr>
          <p:cNvSpPr txBox="1">
            <a:spLocks noChangeArrowheads="1"/>
          </p:cNvSpPr>
          <p:nvPr/>
        </p:nvSpPr>
        <p:spPr>
          <a:xfrm>
            <a:off x="780841" y="4517344"/>
            <a:ext cx="8217351" cy="539335"/>
          </a:xfrm>
          <a:prstGeom prst="rect">
            <a:avLst/>
          </a:prstGeom>
        </p:spPr>
        <p:txBody>
          <a:bodyPr anchor="ctr">
            <a:normAutofit lnSpcReduction="100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〇家庭内の問題（離婚、死別など）</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Rectangle 2">
            <a:extLst>
              <a:ext uri="{FF2B5EF4-FFF2-40B4-BE49-F238E27FC236}">
                <a16:creationId xmlns:a16="http://schemas.microsoft.com/office/drawing/2014/main" xmlns="" id="{464E1DC6-E8DC-4847-A712-D18800E883BF}"/>
              </a:ext>
            </a:extLst>
          </p:cNvPr>
          <p:cNvSpPr txBox="1">
            <a:spLocks noChangeArrowheads="1"/>
          </p:cNvSpPr>
          <p:nvPr/>
        </p:nvSpPr>
        <p:spPr>
          <a:xfrm>
            <a:off x="780841" y="5142709"/>
            <a:ext cx="6414044" cy="539335"/>
          </a:xfrm>
          <a:prstGeom prst="rect">
            <a:avLst/>
          </a:prstGeom>
        </p:spPr>
        <p:txBody>
          <a:bodyPr anchor="ctr">
            <a:normAutofit lnSpcReduction="100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〇発表会や試合などのイベント</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Rectangle 2">
            <a:extLst>
              <a:ext uri="{FF2B5EF4-FFF2-40B4-BE49-F238E27FC236}">
                <a16:creationId xmlns:a16="http://schemas.microsoft.com/office/drawing/2014/main" xmlns="" id="{E776E91B-D00B-467C-9BF5-9E57135505CA}"/>
              </a:ext>
            </a:extLst>
          </p:cNvPr>
          <p:cNvSpPr txBox="1">
            <a:spLocks noChangeArrowheads="1"/>
          </p:cNvSpPr>
          <p:nvPr/>
        </p:nvSpPr>
        <p:spPr>
          <a:xfrm>
            <a:off x="780840" y="5768074"/>
            <a:ext cx="8217351" cy="539335"/>
          </a:xfrm>
          <a:prstGeom prst="rect">
            <a:avLst/>
          </a:prstGeom>
        </p:spPr>
        <p:txBody>
          <a:bodyPr anchor="ctr">
            <a:normAutofit lnSpcReduction="100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r>
              <a:rPr lang="ja-JP" altLang="en-US"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〇事故や大きなけがなど</a:t>
            </a:r>
            <a:endParaRPr lang="en-US" altLang="ja-JP" sz="32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2" name="Rectangle 2">
            <a:extLst>
              <a:ext uri="{FF2B5EF4-FFF2-40B4-BE49-F238E27FC236}">
                <a16:creationId xmlns:a16="http://schemas.microsoft.com/office/drawing/2014/main" xmlns="" id="{D7FFB56E-0ECA-45CB-A655-3FD1128F4524}"/>
              </a:ext>
            </a:extLst>
          </p:cNvPr>
          <p:cNvSpPr txBox="1">
            <a:spLocks noChangeArrowheads="1"/>
          </p:cNvSpPr>
          <p:nvPr/>
        </p:nvSpPr>
        <p:spPr>
          <a:xfrm>
            <a:off x="968541" y="211565"/>
            <a:ext cx="7206916" cy="757293"/>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おしっこ問題に関わる環境の変化</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14" name="直線コネクタ 13">
            <a:extLst>
              <a:ext uri="{FF2B5EF4-FFF2-40B4-BE49-F238E27FC236}">
                <a16:creationId xmlns:a16="http://schemas.microsoft.com/office/drawing/2014/main" xmlns="" id="{362E3485-272E-46A0-9F0F-3B0089BAE186}"/>
              </a:ext>
            </a:extLst>
          </p:cNvPr>
          <p:cNvCxnSpPr/>
          <p:nvPr/>
        </p:nvCxnSpPr>
        <p:spPr>
          <a:xfrm>
            <a:off x="261937" y="1143751"/>
            <a:ext cx="8620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xmlns="" id="{3C84C152-D5E8-4D98-8A1B-EC745A2FF0AC}"/>
              </a:ext>
            </a:extLst>
          </p:cNvPr>
          <p:cNvSpPr>
            <a:spLocks noGrp="1"/>
          </p:cNvSpPr>
          <p:nvPr>
            <p:ph type="sldNum" sz="quarter" idx="12"/>
          </p:nvPr>
        </p:nvSpPr>
        <p:spPr/>
        <p:txBody>
          <a:bodyPr/>
          <a:lstStyle/>
          <a:p>
            <a:fld id="{6C91176F-FDA2-4436-ADBD-F204DC78905D}" type="slidenum">
              <a:rPr kumimoji="1" lang="ja-JP" altLang="en-US" sz="2800" smtClean="0"/>
              <a:t>21</a:t>
            </a:fld>
            <a:endParaRPr kumimoji="1" lang="ja-JP" altLang="en-US" sz="2800" dirty="0"/>
          </a:p>
        </p:txBody>
      </p:sp>
      <p:sp>
        <p:nvSpPr>
          <p:cNvPr id="15" name="フッター プレースホルダ 6">
            <a:extLst>
              <a:ext uri="{FF2B5EF4-FFF2-40B4-BE49-F238E27FC236}">
                <a16:creationId xmlns:a16="http://schemas.microsoft.com/office/drawing/2014/main" xmlns="" id="{F1389B1F-0335-4D6C-95DA-A29052EFE048}"/>
              </a:ext>
            </a:extLst>
          </p:cNvPr>
          <p:cNvSpPr>
            <a:spLocks noGrp="1"/>
          </p:cNvSpPr>
          <p:nvPr/>
        </p:nvSpPr>
        <p:spPr bwMode="auto">
          <a:xfrm>
            <a:off x="3310758" y="6356350"/>
            <a:ext cx="270904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462240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3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4" name="think-cell スライド" r:id="rId5" imgW="0" imgH="0" progId="TCLayout.ActiveDocument.1">
                  <p:embed/>
                </p:oleObj>
              </mc:Choice>
              <mc:Fallback>
                <p:oleObj name="think-cell スライド" r:id="rId5" imgW="0" imgH="0" progId="TCLayout.ActiveDocument.1">
                  <p:embed/>
                  <p:pic>
                    <p:nvPicPr>
                      <p:cNvPr id="1026" name="Rectangle 38"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ectangle 2">
            <a:extLst>
              <a:ext uri="{FF2B5EF4-FFF2-40B4-BE49-F238E27FC236}">
                <a16:creationId xmlns:a16="http://schemas.microsoft.com/office/drawing/2014/main" xmlns="" id="{CFC510DF-13F5-43A5-A205-88197DAA0FFD}"/>
              </a:ext>
            </a:extLst>
          </p:cNvPr>
          <p:cNvSpPr txBox="1">
            <a:spLocks noChangeArrowheads="1"/>
          </p:cNvSpPr>
          <p:nvPr/>
        </p:nvSpPr>
        <p:spPr>
          <a:xfrm>
            <a:off x="1540042" y="107919"/>
            <a:ext cx="6063916" cy="839714"/>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夜尿症の治療</a:t>
            </a:r>
            <a:endParaRPr lang="en-US" altLang="ja-JP"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18" name="直線コネクタ 17">
            <a:extLst>
              <a:ext uri="{FF2B5EF4-FFF2-40B4-BE49-F238E27FC236}">
                <a16:creationId xmlns:a16="http://schemas.microsoft.com/office/drawing/2014/main" xmlns="" id="{73E01AAA-C671-473C-963E-904D06B9DDB7}"/>
              </a:ext>
            </a:extLst>
          </p:cNvPr>
          <p:cNvCxnSpPr/>
          <p:nvPr/>
        </p:nvCxnSpPr>
        <p:spPr>
          <a:xfrm>
            <a:off x="261937" y="1143751"/>
            <a:ext cx="8620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xmlns="" id="{E0DB0F5F-403F-438C-9CEA-B8A301FD5633}"/>
              </a:ext>
            </a:extLst>
          </p:cNvPr>
          <p:cNvSpPr/>
          <p:nvPr/>
        </p:nvSpPr>
        <p:spPr>
          <a:xfrm>
            <a:off x="3388719" y="1625964"/>
            <a:ext cx="2649062" cy="2532936"/>
          </a:xfrm>
          <a:prstGeom prst="ellipse">
            <a:avLst/>
          </a:prstGeom>
          <a:solidFill>
            <a:srgbClr val="FF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2">
            <a:extLst>
              <a:ext uri="{FF2B5EF4-FFF2-40B4-BE49-F238E27FC236}">
                <a16:creationId xmlns:a16="http://schemas.microsoft.com/office/drawing/2014/main" xmlns="" id="{79A1DBB1-8EA8-4206-B700-68683DE41BA3}"/>
              </a:ext>
            </a:extLst>
          </p:cNvPr>
          <p:cNvSpPr txBox="1">
            <a:spLocks noChangeArrowheads="1"/>
          </p:cNvSpPr>
          <p:nvPr/>
        </p:nvSpPr>
        <p:spPr>
          <a:xfrm>
            <a:off x="3192622" y="2033091"/>
            <a:ext cx="3005162" cy="1543731"/>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膀胱が</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小さい</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6" name="楕円 15">
            <a:extLst>
              <a:ext uri="{FF2B5EF4-FFF2-40B4-BE49-F238E27FC236}">
                <a16:creationId xmlns:a16="http://schemas.microsoft.com/office/drawing/2014/main" xmlns="" id="{D5D26811-F52A-4F64-B2E2-3F4CADDABB6D}"/>
              </a:ext>
            </a:extLst>
          </p:cNvPr>
          <p:cNvSpPr/>
          <p:nvPr/>
        </p:nvSpPr>
        <p:spPr>
          <a:xfrm>
            <a:off x="300393" y="1625964"/>
            <a:ext cx="2649062" cy="2532936"/>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xmlns="" id="{4C0E5C56-FD8E-4FAC-B8A5-650A542C9C6F}"/>
              </a:ext>
            </a:extLst>
          </p:cNvPr>
          <p:cNvSpPr/>
          <p:nvPr/>
        </p:nvSpPr>
        <p:spPr>
          <a:xfrm>
            <a:off x="6326494" y="1625964"/>
            <a:ext cx="2649062" cy="2532936"/>
          </a:xfrm>
          <a:prstGeom prst="ellipse">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
            <a:extLst>
              <a:ext uri="{FF2B5EF4-FFF2-40B4-BE49-F238E27FC236}">
                <a16:creationId xmlns:a16="http://schemas.microsoft.com/office/drawing/2014/main" xmlns="" id="{EB8A7665-7315-453A-A73D-BA95E312894E}"/>
              </a:ext>
            </a:extLst>
          </p:cNvPr>
          <p:cNvSpPr txBox="1">
            <a:spLocks noChangeArrowheads="1"/>
          </p:cNvSpPr>
          <p:nvPr/>
        </p:nvSpPr>
        <p:spPr>
          <a:xfrm>
            <a:off x="429067" y="1896572"/>
            <a:ext cx="2391714" cy="1816768"/>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夜間の　尿が多い</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5" name="Rectangle 2">
            <a:extLst>
              <a:ext uri="{FF2B5EF4-FFF2-40B4-BE49-F238E27FC236}">
                <a16:creationId xmlns:a16="http://schemas.microsoft.com/office/drawing/2014/main" xmlns="" id="{F0B06EBA-C71F-4F13-88F0-7721C2881254}"/>
              </a:ext>
            </a:extLst>
          </p:cNvPr>
          <p:cNvSpPr txBox="1">
            <a:spLocks noChangeArrowheads="1"/>
          </p:cNvSpPr>
          <p:nvPr/>
        </p:nvSpPr>
        <p:spPr>
          <a:xfrm>
            <a:off x="6148444" y="2033089"/>
            <a:ext cx="3005162" cy="1543733"/>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過活動</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膀胱</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Rectangle 2">
            <a:extLst>
              <a:ext uri="{FF2B5EF4-FFF2-40B4-BE49-F238E27FC236}">
                <a16:creationId xmlns:a16="http://schemas.microsoft.com/office/drawing/2014/main" xmlns="" id="{74A8F73B-6801-4F62-814B-E3DD3C66B31E}"/>
              </a:ext>
            </a:extLst>
          </p:cNvPr>
          <p:cNvSpPr txBox="1">
            <a:spLocks noChangeArrowheads="1"/>
          </p:cNvSpPr>
          <p:nvPr/>
        </p:nvSpPr>
        <p:spPr>
          <a:xfrm>
            <a:off x="1540042" y="4374068"/>
            <a:ext cx="6320589" cy="2091049"/>
          </a:xfrm>
          <a:prstGeom prst="rect">
            <a:avLst/>
          </a:prstGeom>
        </p:spPr>
        <p:txBody>
          <a:bodyPr anchor="ctr">
            <a:normAutofit lnSpcReduction="100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生活面の指導</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薬物</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膀胱訓練</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アラーム療法など</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xmlns="" id="{090DB999-4E8C-4F6D-968B-161AE657D32E}"/>
              </a:ext>
            </a:extLst>
          </p:cNvPr>
          <p:cNvSpPr>
            <a:spLocks noGrp="1"/>
          </p:cNvSpPr>
          <p:nvPr>
            <p:ph type="sldNum" sz="quarter" idx="12"/>
          </p:nvPr>
        </p:nvSpPr>
        <p:spPr/>
        <p:txBody>
          <a:bodyPr/>
          <a:lstStyle/>
          <a:p>
            <a:fld id="{6C91176F-FDA2-4436-ADBD-F204DC78905D}" type="slidenum">
              <a:rPr kumimoji="1" lang="ja-JP" altLang="en-US" sz="2800" smtClean="0"/>
              <a:t>22</a:t>
            </a:fld>
            <a:endParaRPr kumimoji="1" lang="ja-JP" altLang="en-US" sz="2800" dirty="0"/>
          </a:p>
        </p:txBody>
      </p:sp>
      <p:sp>
        <p:nvSpPr>
          <p:cNvPr id="15" name="フッター プレースホルダ 6">
            <a:extLst>
              <a:ext uri="{FF2B5EF4-FFF2-40B4-BE49-F238E27FC236}">
                <a16:creationId xmlns:a16="http://schemas.microsoft.com/office/drawing/2014/main" xmlns="" id="{E8167FE1-B4C9-416E-AF99-CEA3F5169F42}"/>
              </a:ext>
            </a:extLst>
          </p:cNvPr>
          <p:cNvSpPr>
            <a:spLocks noGrp="1"/>
          </p:cNvSpPr>
          <p:nvPr/>
        </p:nvSpPr>
        <p:spPr bwMode="auto">
          <a:xfrm>
            <a:off x="3510454" y="6465117"/>
            <a:ext cx="2509345" cy="256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312029021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xmlns="" id="{4C5D2B53-1DF1-47A8-B6A8-108E5149D64F}"/>
              </a:ext>
            </a:extLst>
          </p:cNvPr>
          <p:cNvPicPr>
            <a:picLocks noChangeAspect="1"/>
          </p:cNvPicPr>
          <p:nvPr/>
        </p:nvPicPr>
        <p:blipFill>
          <a:blip r:embed="rId3"/>
          <a:stretch>
            <a:fillRect/>
          </a:stretch>
        </p:blipFill>
        <p:spPr>
          <a:xfrm>
            <a:off x="5775411" y="5382689"/>
            <a:ext cx="3190120" cy="1213209"/>
          </a:xfrm>
          <a:prstGeom prst="ellipse">
            <a:avLst/>
          </a:prstGeom>
          <a:ln>
            <a:noFill/>
          </a:ln>
          <a:effectLst>
            <a:softEdge rad="112500"/>
          </a:effectLst>
        </p:spPr>
      </p:pic>
      <p:pic>
        <p:nvPicPr>
          <p:cNvPr id="19" name="図 18">
            <a:extLst>
              <a:ext uri="{FF2B5EF4-FFF2-40B4-BE49-F238E27FC236}">
                <a16:creationId xmlns:a16="http://schemas.microsoft.com/office/drawing/2014/main" xmlns="" id="{399CEFE0-ADBB-43CB-A06A-7529E683ECF0}"/>
              </a:ext>
            </a:extLst>
          </p:cNvPr>
          <p:cNvPicPr>
            <a:picLocks noChangeAspect="1"/>
          </p:cNvPicPr>
          <p:nvPr/>
        </p:nvPicPr>
        <p:blipFill>
          <a:blip r:embed="rId3"/>
          <a:stretch>
            <a:fillRect/>
          </a:stretch>
        </p:blipFill>
        <p:spPr>
          <a:xfrm>
            <a:off x="6459464" y="1448109"/>
            <a:ext cx="2684536" cy="1213209"/>
          </a:xfrm>
          <a:prstGeom prst="ellipse">
            <a:avLst/>
          </a:prstGeom>
          <a:ln>
            <a:noFill/>
          </a:ln>
          <a:effectLst>
            <a:softEdge rad="112500"/>
          </a:effectLst>
        </p:spPr>
      </p:pic>
      <p:pic>
        <p:nvPicPr>
          <p:cNvPr id="18" name="図 17">
            <a:extLst>
              <a:ext uri="{FF2B5EF4-FFF2-40B4-BE49-F238E27FC236}">
                <a16:creationId xmlns:a16="http://schemas.microsoft.com/office/drawing/2014/main" xmlns="" id="{1AC07A6B-6F25-4105-92CD-3DE89CD137A2}"/>
              </a:ext>
            </a:extLst>
          </p:cNvPr>
          <p:cNvPicPr>
            <a:picLocks noChangeAspect="1"/>
          </p:cNvPicPr>
          <p:nvPr/>
        </p:nvPicPr>
        <p:blipFill>
          <a:blip r:embed="rId3"/>
          <a:stretch>
            <a:fillRect/>
          </a:stretch>
        </p:blipFill>
        <p:spPr>
          <a:xfrm>
            <a:off x="16188" y="5222881"/>
            <a:ext cx="3190120" cy="1213209"/>
          </a:xfrm>
          <a:prstGeom prst="ellipse">
            <a:avLst/>
          </a:prstGeom>
          <a:ln>
            <a:noFill/>
          </a:ln>
          <a:effectLst>
            <a:softEdge rad="112500"/>
          </a:effectLst>
        </p:spPr>
      </p:pic>
      <p:pic>
        <p:nvPicPr>
          <p:cNvPr id="3" name="図 2">
            <a:extLst>
              <a:ext uri="{FF2B5EF4-FFF2-40B4-BE49-F238E27FC236}">
                <a16:creationId xmlns:a16="http://schemas.microsoft.com/office/drawing/2014/main" xmlns="" id="{584B8198-5AB1-4AF8-A98F-5D964906CF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03155" y="2044433"/>
            <a:ext cx="6445972" cy="3559576"/>
          </a:xfrm>
          <a:prstGeom prst="ellipse">
            <a:avLst/>
          </a:prstGeom>
          <a:ln>
            <a:noFill/>
          </a:ln>
          <a:effectLst>
            <a:softEdge rad="112500"/>
          </a:effectLst>
        </p:spPr>
      </p:pic>
      <p:sp>
        <p:nvSpPr>
          <p:cNvPr id="13" name="Rectangle 2">
            <a:extLst>
              <a:ext uri="{FF2B5EF4-FFF2-40B4-BE49-F238E27FC236}">
                <a16:creationId xmlns:a16="http://schemas.microsoft.com/office/drawing/2014/main" xmlns="" id="{1CBB64C1-2DF1-49DF-893F-04AACF10ADA8}"/>
              </a:ext>
            </a:extLst>
          </p:cNvPr>
          <p:cNvSpPr txBox="1">
            <a:spLocks noChangeArrowheads="1"/>
          </p:cNvSpPr>
          <p:nvPr/>
        </p:nvSpPr>
        <p:spPr>
          <a:xfrm>
            <a:off x="286751" y="198698"/>
            <a:ext cx="8678780" cy="957953"/>
          </a:xfrm>
          <a:prstGeom prst="rect">
            <a:avLst/>
          </a:prstGeom>
        </p:spPr>
        <p:txBody>
          <a:bodyPr anchor="ctr">
            <a:normAutofit fontScale="925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4000" b="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みんなで焦らず見守っていきましょう</a:t>
            </a:r>
            <a:endParaRPr lang="en-US" altLang="ja-JP" sz="4000" b="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xmlns="" id="{01F64E54-54D0-429D-A5DE-82051F66F252}"/>
              </a:ext>
            </a:extLst>
          </p:cNvPr>
          <p:cNvPicPr>
            <a:picLocks noChangeAspect="1"/>
          </p:cNvPicPr>
          <p:nvPr/>
        </p:nvPicPr>
        <p:blipFill>
          <a:blip r:embed="rId3"/>
          <a:stretch>
            <a:fillRect/>
          </a:stretch>
        </p:blipFill>
        <p:spPr>
          <a:xfrm>
            <a:off x="0" y="1368948"/>
            <a:ext cx="3190120" cy="1213209"/>
          </a:xfrm>
          <a:prstGeom prst="ellipse">
            <a:avLst/>
          </a:prstGeom>
          <a:ln>
            <a:noFill/>
          </a:ln>
          <a:effectLst>
            <a:softEdge rad="112500"/>
          </a:effectLst>
        </p:spPr>
      </p:pic>
      <p:sp>
        <p:nvSpPr>
          <p:cNvPr id="4" name="Rectangle 2">
            <a:extLst>
              <a:ext uri="{FF2B5EF4-FFF2-40B4-BE49-F238E27FC236}">
                <a16:creationId xmlns:a16="http://schemas.microsoft.com/office/drawing/2014/main" xmlns="" id="{486F93F8-5FE1-4DB7-B627-EF43653A07EF}"/>
              </a:ext>
            </a:extLst>
          </p:cNvPr>
          <p:cNvSpPr txBox="1">
            <a:spLocks noChangeArrowheads="1"/>
          </p:cNvSpPr>
          <p:nvPr/>
        </p:nvSpPr>
        <p:spPr>
          <a:xfrm>
            <a:off x="-16187" y="1619839"/>
            <a:ext cx="3206307" cy="711429"/>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学校の先生</a:t>
            </a:r>
            <a:endParaRPr lang="en-US" altLang="ja-JP"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Rectangle 2">
            <a:extLst>
              <a:ext uri="{FF2B5EF4-FFF2-40B4-BE49-F238E27FC236}">
                <a16:creationId xmlns:a16="http://schemas.microsoft.com/office/drawing/2014/main" xmlns="" id="{5B94F2AE-D0AD-491F-9B68-999D651B9515}"/>
              </a:ext>
            </a:extLst>
          </p:cNvPr>
          <p:cNvSpPr txBox="1">
            <a:spLocks noChangeArrowheads="1"/>
          </p:cNvSpPr>
          <p:nvPr/>
        </p:nvSpPr>
        <p:spPr>
          <a:xfrm>
            <a:off x="6623314" y="1619839"/>
            <a:ext cx="2342217" cy="711429"/>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家族</a:t>
            </a:r>
            <a:endParaRPr lang="en-US" altLang="ja-JP"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Rectangle 2">
            <a:extLst>
              <a:ext uri="{FF2B5EF4-FFF2-40B4-BE49-F238E27FC236}">
                <a16:creationId xmlns:a16="http://schemas.microsoft.com/office/drawing/2014/main" xmlns="" id="{CE5E3EB4-D3BA-4C12-A274-053F4CA7D36A}"/>
              </a:ext>
            </a:extLst>
          </p:cNvPr>
          <p:cNvSpPr txBox="1">
            <a:spLocks noChangeArrowheads="1"/>
          </p:cNvSpPr>
          <p:nvPr/>
        </p:nvSpPr>
        <p:spPr>
          <a:xfrm>
            <a:off x="108283" y="5473772"/>
            <a:ext cx="3206307" cy="711429"/>
          </a:xfrm>
          <a:prstGeom prst="rect">
            <a:avLst/>
          </a:prstGeom>
        </p:spPr>
        <p:txBody>
          <a:bodyPr anchor="ctr">
            <a:norm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校医の先生</a:t>
            </a:r>
            <a:endParaRPr lang="en-US" altLang="ja-JP"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 name="Rectangle 2">
            <a:extLst>
              <a:ext uri="{FF2B5EF4-FFF2-40B4-BE49-F238E27FC236}">
                <a16:creationId xmlns:a16="http://schemas.microsoft.com/office/drawing/2014/main" xmlns="" id="{A6EA14EF-4AAE-45CA-BC82-20A3A55E0959}"/>
              </a:ext>
            </a:extLst>
          </p:cNvPr>
          <p:cNvSpPr txBox="1">
            <a:spLocks noChangeArrowheads="1"/>
          </p:cNvSpPr>
          <p:nvPr/>
        </p:nvSpPr>
        <p:spPr>
          <a:xfrm>
            <a:off x="5937693" y="5107530"/>
            <a:ext cx="3206307" cy="1617586"/>
          </a:xfrm>
          <a:prstGeom prst="rect">
            <a:avLst/>
          </a:prstGeom>
        </p:spPr>
        <p:txBody>
          <a:bodyPr anchor="ctr">
            <a:normAutofit fontScale="92500"/>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病院の先生や</a:t>
            </a:r>
            <a:endParaRPr lang="en-US" altLang="ja-JP"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看護師さん</a:t>
            </a:r>
            <a:endParaRPr lang="en-US" altLang="ja-JP" sz="40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xmlns="" id="{BB8481F0-7FD2-47F4-8F96-01D7476DA785}"/>
              </a:ext>
            </a:extLst>
          </p:cNvPr>
          <p:cNvSpPr>
            <a:spLocks noGrp="1"/>
          </p:cNvSpPr>
          <p:nvPr>
            <p:ph type="sldNum" sz="quarter" idx="12"/>
          </p:nvPr>
        </p:nvSpPr>
        <p:spPr/>
        <p:txBody>
          <a:bodyPr/>
          <a:lstStyle/>
          <a:p>
            <a:fld id="{6C91176F-FDA2-4436-ADBD-F204DC78905D}" type="slidenum">
              <a:rPr kumimoji="1" lang="ja-JP" altLang="en-US" sz="2800" smtClean="0"/>
              <a:t>23</a:t>
            </a:fld>
            <a:endParaRPr kumimoji="1" lang="ja-JP" altLang="en-US" sz="2800"/>
          </a:p>
        </p:txBody>
      </p:sp>
      <p:sp>
        <p:nvSpPr>
          <p:cNvPr id="14" name="フッター プレースホルダ 6">
            <a:extLst>
              <a:ext uri="{FF2B5EF4-FFF2-40B4-BE49-F238E27FC236}">
                <a16:creationId xmlns:a16="http://schemas.microsoft.com/office/drawing/2014/main" xmlns="" id="{22BB79FC-0B3F-45CD-8775-7F731CCD4B97}"/>
              </a:ext>
            </a:extLst>
          </p:cNvPr>
          <p:cNvSpPr>
            <a:spLocks noGrp="1"/>
          </p:cNvSpPr>
          <p:nvPr/>
        </p:nvSpPr>
        <p:spPr bwMode="auto">
          <a:xfrm>
            <a:off x="3314590" y="6356350"/>
            <a:ext cx="270521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66341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5B5FE98-3703-4DA6-B214-472E6A695763}"/>
              </a:ext>
            </a:extLst>
          </p:cNvPr>
          <p:cNvSpPr txBox="1">
            <a:spLocks noChangeArrowheads="1"/>
          </p:cNvSpPr>
          <p:nvPr/>
        </p:nvSpPr>
        <p:spPr>
          <a:xfrm>
            <a:off x="826972" y="124127"/>
            <a:ext cx="7490053" cy="1236204"/>
          </a:xfrm>
          <a:prstGeom prst="rect">
            <a:avLst/>
          </a:prstGeom>
        </p:spPr>
        <p:txBody>
          <a:bodyPr anchor="ctr">
            <a:no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昼間のおしっこや夜尿症の</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子どもの背景にあるもの</a:t>
            </a:r>
            <a:endParaRPr lang="en-US" altLang="ja-JP" sz="3600"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xmlns="" id="{945E7032-2FFA-4605-A632-99649721996D}"/>
              </a:ext>
            </a:extLst>
          </p:cNvPr>
          <p:cNvPicPr>
            <a:picLocks noChangeAspect="1"/>
          </p:cNvPicPr>
          <p:nvPr/>
        </p:nvPicPr>
        <p:blipFill rotWithShape="1">
          <a:blip r:embed="rId3"/>
          <a:srcRect l="35130" t="53956" r="31579"/>
          <a:stretch/>
        </p:blipFill>
        <p:spPr>
          <a:xfrm>
            <a:off x="2310062" y="2862754"/>
            <a:ext cx="4699405" cy="3891280"/>
          </a:xfrm>
          <a:prstGeom prst="rect">
            <a:avLst/>
          </a:prstGeom>
        </p:spPr>
      </p:pic>
      <p:sp>
        <p:nvSpPr>
          <p:cNvPr id="10" name="思考の吹き出し: 雲形 9">
            <a:extLst>
              <a:ext uri="{FF2B5EF4-FFF2-40B4-BE49-F238E27FC236}">
                <a16:creationId xmlns:a16="http://schemas.microsoft.com/office/drawing/2014/main" xmlns="" id="{FEA8E350-0182-471E-99BA-C82CA0BF5FF5}"/>
              </a:ext>
            </a:extLst>
          </p:cNvPr>
          <p:cNvSpPr/>
          <p:nvPr/>
        </p:nvSpPr>
        <p:spPr>
          <a:xfrm>
            <a:off x="5474368" y="1299411"/>
            <a:ext cx="3669632" cy="1479884"/>
          </a:xfrm>
          <a:prstGeom prst="cloudCallout">
            <a:avLst>
              <a:gd name="adj1" fmla="val -9286"/>
              <a:gd name="adj2" fmla="val 9908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2">
            <a:extLst>
              <a:ext uri="{FF2B5EF4-FFF2-40B4-BE49-F238E27FC236}">
                <a16:creationId xmlns:a16="http://schemas.microsoft.com/office/drawing/2014/main" xmlns="" id="{6926CB53-EFF2-46BC-91B2-8087E43A2968}"/>
              </a:ext>
            </a:extLst>
          </p:cNvPr>
          <p:cNvSpPr txBox="1">
            <a:spLocks noChangeArrowheads="1"/>
          </p:cNvSpPr>
          <p:nvPr/>
        </p:nvSpPr>
        <p:spPr>
          <a:xfrm>
            <a:off x="5787797" y="1400637"/>
            <a:ext cx="3057623" cy="1236204"/>
          </a:xfrm>
          <a:prstGeom prst="rect">
            <a:avLst/>
          </a:prstGeom>
        </p:spPr>
        <p:txBody>
          <a:bodyPr anchor="ctr">
            <a:no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今日もお母さんに怒られちゃった</a:t>
            </a:r>
            <a:endParaRPr lang="en-US" altLang="ja-JP"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2" name="思考の吹き出し: 雲形 11">
            <a:extLst>
              <a:ext uri="{FF2B5EF4-FFF2-40B4-BE49-F238E27FC236}">
                <a16:creationId xmlns:a16="http://schemas.microsoft.com/office/drawing/2014/main" xmlns="" id="{427ABB27-C1C6-4B87-A072-64606658139F}"/>
              </a:ext>
            </a:extLst>
          </p:cNvPr>
          <p:cNvSpPr/>
          <p:nvPr/>
        </p:nvSpPr>
        <p:spPr>
          <a:xfrm>
            <a:off x="200119" y="1731789"/>
            <a:ext cx="2952155" cy="1479884"/>
          </a:xfrm>
          <a:prstGeom prst="cloudCallout">
            <a:avLst>
              <a:gd name="adj1" fmla="val 43050"/>
              <a:gd name="adj2" fmla="val 6737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2">
            <a:extLst>
              <a:ext uri="{FF2B5EF4-FFF2-40B4-BE49-F238E27FC236}">
                <a16:creationId xmlns:a16="http://schemas.microsoft.com/office/drawing/2014/main" xmlns="" id="{9B7E9FB3-E492-4097-B699-657F6002BA53}"/>
              </a:ext>
            </a:extLst>
          </p:cNvPr>
          <p:cNvSpPr txBox="1">
            <a:spLocks noChangeArrowheads="1"/>
          </p:cNvSpPr>
          <p:nvPr/>
        </p:nvSpPr>
        <p:spPr>
          <a:xfrm>
            <a:off x="473038" y="1800630"/>
            <a:ext cx="2406315" cy="1236204"/>
          </a:xfrm>
          <a:prstGeom prst="rect">
            <a:avLst/>
          </a:prstGeom>
        </p:spPr>
        <p:txBody>
          <a:bodyPr anchor="ctr">
            <a:no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en-US" altLang="ja-JP"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君にいつもからかわれる</a:t>
            </a:r>
            <a:endParaRPr lang="en-US" altLang="ja-JP"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4" name="思考の吹き出し: 雲形 13">
            <a:extLst>
              <a:ext uri="{FF2B5EF4-FFF2-40B4-BE49-F238E27FC236}">
                <a16:creationId xmlns:a16="http://schemas.microsoft.com/office/drawing/2014/main" xmlns="" id="{E4855E7E-E16A-44C9-949A-E868D911F8AC}"/>
              </a:ext>
            </a:extLst>
          </p:cNvPr>
          <p:cNvSpPr/>
          <p:nvPr/>
        </p:nvSpPr>
        <p:spPr>
          <a:xfrm>
            <a:off x="6737684" y="4507832"/>
            <a:ext cx="2406316" cy="1479884"/>
          </a:xfrm>
          <a:prstGeom prst="cloudCallout">
            <a:avLst>
              <a:gd name="adj1" fmla="val -80950"/>
              <a:gd name="adj2" fmla="val -2530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2">
            <a:extLst>
              <a:ext uri="{FF2B5EF4-FFF2-40B4-BE49-F238E27FC236}">
                <a16:creationId xmlns:a16="http://schemas.microsoft.com/office/drawing/2014/main" xmlns="" id="{ECA3164A-4564-46E6-A784-989051FA7212}"/>
              </a:ext>
            </a:extLst>
          </p:cNvPr>
          <p:cNvSpPr txBox="1">
            <a:spLocks noChangeArrowheads="1"/>
          </p:cNvSpPr>
          <p:nvPr/>
        </p:nvSpPr>
        <p:spPr>
          <a:xfrm>
            <a:off x="6916555" y="4591291"/>
            <a:ext cx="2048573" cy="1236204"/>
          </a:xfrm>
          <a:prstGeom prst="rect">
            <a:avLst/>
          </a:prstGeom>
        </p:spPr>
        <p:txBody>
          <a:bodyPr anchor="ctr">
            <a:no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修学旅行</a:t>
            </a:r>
            <a:endParaRPr lang="en-US" altLang="ja-JP"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どうしよう</a:t>
            </a:r>
            <a:endParaRPr lang="en-US" altLang="ja-JP"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6" name="思考の吹き出し: 雲形 15">
            <a:extLst>
              <a:ext uri="{FF2B5EF4-FFF2-40B4-BE49-F238E27FC236}">
                <a16:creationId xmlns:a16="http://schemas.microsoft.com/office/drawing/2014/main" xmlns="" id="{7107973F-D197-4AF1-A514-8BC12D6E4081}"/>
              </a:ext>
            </a:extLst>
          </p:cNvPr>
          <p:cNvSpPr/>
          <p:nvPr/>
        </p:nvSpPr>
        <p:spPr>
          <a:xfrm>
            <a:off x="175529" y="4985085"/>
            <a:ext cx="2406316" cy="1479884"/>
          </a:xfrm>
          <a:prstGeom prst="cloudCallout">
            <a:avLst>
              <a:gd name="adj1" fmla="val 74550"/>
              <a:gd name="adj2" fmla="val 233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Rectangle 2">
            <a:extLst>
              <a:ext uri="{FF2B5EF4-FFF2-40B4-BE49-F238E27FC236}">
                <a16:creationId xmlns:a16="http://schemas.microsoft.com/office/drawing/2014/main" xmlns="" id="{42262A0A-C1FE-4A41-B968-C23EDFD9B037}"/>
              </a:ext>
            </a:extLst>
          </p:cNvPr>
          <p:cNvSpPr txBox="1">
            <a:spLocks noChangeArrowheads="1"/>
          </p:cNvSpPr>
          <p:nvPr/>
        </p:nvSpPr>
        <p:spPr>
          <a:xfrm>
            <a:off x="354400" y="5068544"/>
            <a:ext cx="2048573" cy="1236204"/>
          </a:xfrm>
          <a:prstGeom prst="rect">
            <a:avLst/>
          </a:prstGeom>
        </p:spPr>
        <p:txBody>
          <a:bodyPr anchor="ctr">
            <a:noAutofit/>
          </a:bodyPr>
          <a:lstStyle>
            <a:lvl1pPr algn="l" defTabSz="457200" rtl="0" eaLnBrk="1" latinLnBrk="0" hangingPunct="1">
              <a:spcBef>
                <a:spcPct val="0"/>
              </a:spcBef>
              <a:buNone/>
              <a:defRPr sz="2800" b="1" i="0" kern="1200" baseline="0">
                <a:solidFill>
                  <a:srgbClr val="1D2662"/>
                </a:solidFill>
                <a:latin typeface="Arial"/>
                <a:ea typeface="+mj-ea"/>
                <a:cs typeface="Arial"/>
              </a:defRPr>
            </a:lvl1pPr>
          </a:lstStyle>
          <a:p>
            <a:pPr algn="ctr"/>
            <a:r>
              <a:rPr lang="ja-JP" altLang="en-US"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悪い病気</a:t>
            </a:r>
            <a:endParaRPr lang="en-US" altLang="ja-JP"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なのかなぁ</a:t>
            </a:r>
            <a:endParaRPr lang="en-US" altLang="ja-JP" b="0" dirty="0">
              <a:solidFill>
                <a:prstClr val="black">
                  <a:lumMod val="85000"/>
                  <a:lumOff val="15000"/>
                </a:prst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xmlns="" id="{E9C074AD-4B94-4AB9-A8D9-7844A8A96FBD}"/>
              </a:ext>
            </a:extLst>
          </p:cNvPr>
          <p:cNvSpPr>
            <a:spLocks noGrp="1"/>
          </p:cNvSpPr>
          <p:nvPr>
            <p:ph type="sldNum" sz="quarter" idx="12"/>
          </p:nvPr>
        </p:nvSpPr>
        <p:spPr/>
        <p:txBody>
          <a:bodyPr/>
          <a:lstStyle/>
          <a:p>
            <a:fld id="{6C91176F-FDA2-4436-ADBD-F204DC78905D}" type="slidenum">
              <a:rPr kumimoji="1" lang="ja-JP" altLang="en-US" sz="2800" smtClean="0"/>
              <a:t>3</a:t>
            </a:fld>
            <a:endParaRPr kumimoji="1" lang="ja-JP" altLang="en-US" sz="2800" dirty="0"/>
          </a:p>
        </p:txBody>
      </p:sp>
      <p:sp>
        <p:nvSpPr>
          <p:cNvPr id="18" name="フッター プレースホルダ 6">
            <a:extLst>
              <a:ext uri="{FF2B5EF4-FFF2-40B4-BE49-F238E27FC236}">
                <a16:creationId xmlns:a16="http://schemas.microsoft.com/office/drawing/2014/main" xmlns="" id="{75B7B7B5-ECD4-42CB-92A0-6D2529646D3B}"/>
              </a:ext>
            </a:extLst>
          </p:cNvPr>
          <p:cNvSpPr>
            <a:spLocks noGrp="1"/>
          </p:cNvSpPr>
          <p:nvPr/>
        </p:nvSpPr>
        <p:spPr bwMode="auto">
          <a:xfrm>
            <a:off x="200120" y="6464968"/>
            <a:ext cx="2381726" cy="2565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398369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88915225-8D9E-4013-803E-2F14A6E3702C}"/>
              </a:ext>
            </a:extLst>
          </p:cNvPr>
          <p:cNvSpPr/>
          <p:nvPr/>
        </p:nvSpPr>
        <p:spPr>
          <a:xfrm>
            <a:off x="413243" y="1943534"/>
            <a:ext cx="8540262"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B</a:t>
            </a:r>
            <a:r>
              <a:rPr lang="ja-JP" altLang="en-US" sz="2400" dirty="0">
                <a:latin typeface="HG丸ｺﾞｼｯｸM-PRO" panose="020F0600000000000000" pitchFamily="50" charset="-128"/>
                <a:ea typeface="HG丸ｺﾞｼｯｸM-PRO" panose="020F0600000000000000" pitchFamily="50" charset="-128"/>
              </a:rPr>
              <a:t>さん、さっきトイレに行ったはずなのに、また行くの？</a:t>
            </a:r>
          </a:p>
        </p:txBody>
      </p:sp>
      <p:sp>
        <p:nvSpPr>
          <p:cNvPr id="5" name="正方形/長方形 4">
            <a:extLst>
              <a:ext uri="{FF2B5EF4-FFF2-40B4-BE49-F238E27FC236}">
                <a16:creationId xmlns:a16="http://schemas.microsoft.com/office/drawing/2014/main" xmlns="" id="{23E7C6DB-4CE2-40C7-B29A-04D4FD7AEF6F}"/>
              </a:ext>
            </a:extLst>
          </p:cNvPr>
          <p:cNvSpPr/>
          <p:nvPr/>
        </p:nvSpPr>
        <p:spPr>
          <a:xfrm>
            <a:off x="413243" y="2666637"/>
            <a:ext cx="7530597"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C</a:t>
            </a:r>
            <a:r>
              <a:rPr lang="ja-JP" altLang="en-US" sz="2400" dirty="0">
                <a:latin typeface="HG丸ｺﾞｼｯｸM-PRO" panose="020F0600000000000000" pitchFamily="50" charset="-128"/>
                <a:ea typeface="HG丸ｺﾞｼｯｸM-PRO" panose="020F0600000000000000" pitchFamily="50" charset="-128"/>
              </a:rPr>
              <a:t>君は、毎日オシッコを漏らしてるなぁ。</a:t>
            </a:r>
          </a:p>
        </p:txBody>
      </p:sp>
      <p:sp>
        <p:nvSpPr>
          <p:cNvPr id="7" name="正方形/長方形 6">
            <a:extLst>
              <a:ext uri="{FF2B5EF4-FFF2-40B4-BE49-F238E27FC236}">
                <a16:creationId xmlns:a16="http://schemas.microsoft.com/office/drawing/2014/main" xmlns="" id="{0B7EC42A-0A7B-42A3-B9EC-EE7CA155289E}"/>
              </a:ext>
            </a:extLst>
          </p:cNvPr>
          <p:cNvSpPr/>
          <p:nvPr/>
        </p:nvSpPr>
        <p:spPr>
          <a:xfrm>
            <a:off x="413243" y="3429000"/>
            <a:ext cx="8244976" cy="830997"/>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●修学旅行の時、夜に起こしてくださいと頼まれたけれど、</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D</a:t>
            </a:r>
            <a:r>
              <a:rPr lang="ja-JP" altLang="en-US" sz="2400" dirty="0">
                <a:latin typeface="HG丸ｺﾞｼｯｸM-PRO" panose="020F0600000000000000" pitchFamily="50" charset="-128"/>
                <a:ea typeface="HG丸ｺﾞｼｯｸM-PRO" panose="020F0600000000000000" pitchFamily="50" charset="-128"/>
              </a:rPr>
              <a:t>さんってまだお漏らししていたんだ。</a:t>
            </a:r>
          </a:p>
        </p:txBody>
      </p:sp>
      <p:sp>
        <p:nvSpPr>
          <p:cNvPr id="14" name="正方形/長方形 13">
            <a:extLst>
              <a:ext uri="{FF2B5EF4-FFF2-40B4-BE49-F238E27FC236}">
                <a16:creationId xmlns:a16="http://schemas.microsoft.com/office/drawing/2014/main" xmlns="" id="{8D90D5E8-0A7C-4C17-BD1F-B67F31FEB6A5}"/>
              </a:ext>
            </a:extLst>
          </p:cNvPr>
          <p:cNvSpPr/>
          <p:nvPr/>
        </p:nvSpPr>
        <p:spPr>
          <a:xfrm>
            <a:off x="403721" y="125129"/>
            <a:ext cx="8435471" cy="584775"/>
          </a:xfrm>
          <a:prstGeom prst="rect">
            <a:avLst/>
          </a:prstGeom>
        </p:spPr>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よくある</a:t>
            </a:r>
            <a:r>
              <a:rPr lang="en-US" altLang="ja-JP" sz="3200" dirty="0">
                <a:latin typeface="HG丸ｺﾞｼｯｸM-PRO" panose="020F0600000000000000" pitchFamily="50" charset="-128"/>
                <a:ea typeface="HG丸ｺﾞｼｯｸM-PRO" panose="020F0600000000000000" pitchFamily="50" charset="-128"/>
              </a:rPr>
              <a:t>『</a:t>
            </a:r>
            <a:r>
              <a:rPr lang="ja-JP" altLang="en-US" sz="3200" dirty="0">
                <a:latin typeface="HG丸ｺﾞｼｯｸM-PRO" panose="020F0600000000000000" pitchFamily="50" charset="-128"/>
                <a:ea typeface="HG丸ｺﾞｼｯｸM-PRO" panose="020F0600000000000000" pitchFamily="50" charset="-128"/>
              </a:rPr>
              <a:t>おしっこ</a:t>
            </a:r>
            <a:r>
              <a:rPr lang="en-US" altLang="ja-JP" sz="3200" dirty="0">
                <a:latin typeface="HG丸ｺﾞｼｯｸM-PRO" panose="020F0600000000000000" pitchFamily="50" charset="-128"/>
                <a:ea typeface="HG丸ｺﾞｼｯｸM-PRO" panose="020F0600000000000000" pitchFamily="50" charset="-128"/>
              </a:rPr>
              <a:t>』</a:t>
            </a:r>
            <a:r>
              <a:rPr lang="ja-JP" altLang="en-US" sz="3200" dirty="0">
                <a:latin typeface="HG丸ｺﾞｼｯｸM-PRO" panose="020F0600000000000000" pitchFamily="50" charset="-128"/>
                <a:ea typeface="HG丸ｺﾞｼｯｸM-PRO" panose="020F0600000000000000" pitchFamily="50" charset="-128"/>
              </a:rPr>
              <a:t>の問題</a:t>
            </a:r>
          </a:p>
        </p:txBody>
      </p:sp>
      <p:cxnSp>
        <p:nvCxnSpPr>
          <p:cNvPr id="15" name="直線コネクタ 14">
            <a:extLst>
              <a:ext uri="{FF2B5EF4-FFF2-40B4-BE49-F238E27FC236}">
                <a16:creationId xmlns:a16="http://schemas.microsoft.com/office/drawing/2014/main" xmlns="" id="{A70AD36D-DE98-4201-B023-0C911D539E43}"/>
              </a:ext>
            </a:extLst>
          </p:cNvPr>
          <p:cNvCxnSpPr/>
          <p:nvPr/>
        </p:nvCxnSpPr>
        <p:spPr>
          <a:xfrm>
            <a:off x="261937" y="836605"/>
            <a:ext cx="8620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xmlns="" id="{70AD1C81-7966-46B1-8CEF-90414BFFD0DA}"/>
              </a:ext>
            </a:extLst>
          </p:cNvPr>
          <p:cNvSpPr/>
          <p:nvPr/>
        </p:nvSpPr>
        <p:spPr>
          <a:xfrm>
            <a:off x="403721" y="1181171"/>
            <a:ext cx="8244976"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A</a:t>
            </a:r>
            <a:r>
              <a:rPr lang="ja-JP" altLang="en-US" sz="2400" dirty="0">
                <a:latin typeface="HG丸ｺﾞｼｯｸM-PRO" panose="020F0600000000000000" pitchFamily="50" charset="-128"/>
                <a:ea typeface="HG丸ｺﾞｼｯｸM-PRO" panose="020F0600000000000000" pitchFamily="50" charset="-128"/>
              </a:rPr>
              <a:t>君、いつもトイレに行きたそうにソワソワしてるなぁ。</a:t>
            </a:r>
          </a:p>
        </p:txBody>
      </p:sp>
      <p:sp>
        <p:nvSpPr>
          <p:cNvPr id="8" name="正方形/長方形 7">
            <a:extLst>
              <a:ext uri="{FF2B5EF4-FFF2-40B4-BE49-F238E27FC236}">
                <a16:creationId xmlns:a16="http://schemas.microsoft.com/office/drawing/2014/main" xmlns="" id="{70C7A392-EA27-4CE6-B840-913CF717BD3E}"/>
              </a:ext>
            </a:extLst>
          </p:cNvPr>
          <p:cNvSpPr/>
          <p:nvPr/>
        </p:nvSpPr>
        <p:spPr>
          <a:xfrm>
            <a:off x="354263" y="4730816"/>
            <a:ext cx="8435471" cy="1569660"/>
          </a:xfrm>
          <a:prstGeom prst="rect">
            <a:avLst/>
          </a:prstGeom>
          <a:solidFill>
            <a:srgbClr val="FFFF00"/>
          </a:solidFill>
        </p:spPr>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子どもたちが悪いわけではなく、</a:t>
            </a:r>
            <a:endParaRPr lang="en-US" altLang="ja-JP" sz="3200" dirty="0">
              <a:latin typeface="HG丸ｺﾞｼｯｸM-PRO" panose="020F0600000000000000" pitchFamily="50" charset="-128"/>
              <a:ea typeface="HG丸ｺﾞｼｯｸM-PRO" panose="020F0600000000000000" pitchFamily="50" charset="-128"/>
            </a:endParaRPr>
          </a:p>
          <a:p>
            <a:pPr algn="ctr"/>
            <a:r>
              <a:rPr lang="ja-JP" altLang="en-US" sz="3200" dirty="0">
                <a:latin typeface="HG丸ｺﾞｼｯｸM-PRO" panose="020F0600000000000000" pitchFamily="50" charset="-128"/>
                <a:ea typeface="HG丸ｺﾞｼｯｸM-PRO" panose="020F0600000000000000" pitchFamily="50" charset="-128"/>
              </a:rPr>
              <a:t>自分自身でもどうにもならない</a:t>
            </a:r>
            <a:endParaRPr lang="en-US" altLang="ja-JP" sz="3200" dirty="0">
              <a:latin typeface="HG丸ｺﾞｼｯｸM-PRO" panose="020F0600000000000000" pitchFamily="50" charset="-128"/>
              <a:ea typeface="HG丸ｺﾞｼｯｸM-PRO" panose="020F0600000000000000" pitchFamily="50" charset="-128"/>
            </a:endParaRPr>
          </a:p>
          <a:p>
            <a:pPr algn="ctr"/>
            <a:r>
              <a:rPr lang="ja-JP" altLang="en-US" sz="3200" dirty="0">
                <a:latin typeface="HG丸ｺﾞｼｯｸM-PRO" panose="020F0600000000000000" pitchFamily="50" charset="-128"/>
                <a:ea typeface="HG丸ｺﾞｼｯｸM-PRO" panose="020F0600000000000000" pitchFamily="50" charset="-128"/>
              </a:rPr>
              <a:t>問題を抱えています</a:t>
            </a:r>
          </a:p>
        </p:txBody>
      </p:sp>
      <p:sp>
        <p:nvSpPr>
          <p:cNvPr id="2" name="スライド番号プレースホルダー 1">
            <a:extLst>
              <a:ext uri="{FF2B5EF4-FFF2-40B4-BE49-F238E27FC236}">
                <a16:creationId xmlns:a16="http://schemas.microsoft.com/office/drawing/2014/main" xmlns="" id="{20BB841E-1D8A-469F-970D-0C8754E075D8}"/>
              </a:ext>
            </a:extLst>
          </p:cNvPr>
          <p:cNvSpPr>
            <a:spLocks noGrp="1"/>
          </p:cNvSpPr>
          <p:nvPr>
            <p:ph type="sldNum" sz="quarter" idx="12"/>
          </p:nvPr>
        </p:nvSpPr>
        <p:spPr/>
        <p:txBody>
          <a:bodyPr/>
          <a:lstStyle/>
          <a:p>
            <a:fld id="{6C91176F-FDA2-4436-ADBD-F204DC78905D}" type="slidenum">
              <a:rPr kumimoji="1" lang="ja-JP" altLang="en-US" sz="2800" smtClean="0"/>
              <a:t>4</a:t>
            </a:fld>
            <a:endParaRPr kumimoji="1" lang="ja-JP" altLang="en-US" sz="2800" dirty="0"/>
          </a:p>
        </p:txBody>
      </p:sp>
      <p:sp>
        <p:nvSpPr>
          <p:cNvPr id="10" name="フッター プレースホルダ 6">
            <a:extLst>
              <a:ext uri="{FF2B5EF4-FFF2-40B4-BE49-F238E27FC236}">
                <a16:creationId xmlns:a16="http://schemas.microsoft.com/office/drawing/2014/main" xmlns="" id="{75B7B7B5-ECD4-42CB-92A0-6D2529646D3B}"/>
              </a:ext>
            </a:extLst>
          </p:cNvPr>
          <p:cNvSpPr>
            <a:spLocks noGrp="1"/>
          </p:cNvSpPr>
          <p:nvPr/>
        </p:nvSpPr>
        <p:spPr bwMode="auto">
          <a:xfrm>
            <a:off x="3124200" y="6356350"/>
            <a:ext cx="2895600" cy="365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44724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
            <a:extLst>
              <a:ext uri="{FF2B5EF4-FFF2-40B4-BE49-F238E27FC236}">
                <a16:creationId xmlns:a16="http://schemas.microsoft.com/office/drawing/2014/main" xmlns="" id="{E92E5312-0510-4F1C-95CA-64BFD939132E}"/>
              </a:ext>
            </a:extLst>
          </p:cNvPr>
          <p:cNvSpPr txBox="1">
            <a:spLocks noChangeArrowheads="1"/>
          </p:cNvSpPr>
          <p:nvPr/>
        </p:nvSpPr>
        <p:spPr bwMode="auto">
          <a:xfrm>
            <a:off x="6396384" y="6353018"/>
            <a:ext cx="2496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eaLnBrk="0" hangingPunct="0">
              <a:defRPr kumimoji="1">
                <a:solidFill>
                  <a:schemeClr val="tx1"/>
                </a:solidFill>
                <a:latin typeface="Arial" panose="020B0604020202020204" pitchFamily="34" charset="0"/>
                <a:ea typeface="HGPｺﾞｼｯｸE" panose="020B0900000000000000" pitchFamily="50" charset="-128"/>
              </a:defRPr>
            </a:lvl1pPr>
            <a:lvl2pPr marL="742950" indent="-285750" eaLnBrk="0" hangingPunct="0">
              <a:defRPr kumimoji="1">
                <a:solidFill>
                  <a:schemeClr val="tx1"/>
                </a:solidFill>
                <a:latin typeface="Arial" panose="020B0604020202020204" pitchFamily="34" charset="0"/>
                <a:ea typeface="HGPｺﾞｼｯｸE" panose="020B0900000000000000" pitchFamily="50" charset="-128"/>
              </a:defRPr>
            </a:lvl2pPr>
            <a:lvl3pPr marL="1143000" indent="-228600" eaLnBrk="0" hangingPunct="0">
              <a:defRPr kumimoji="1">
                <a:solidFill>
                  <a:schemeClr val="tx1"/>
                </a:solidFill>
                <a:latin typeface="Arial" panose="020B0604020202020204" pitchFamily="34" charset="0"/>
                <a:ea typeface="HGPｺﾞｼｯｸE" panose="020B0900000000000000" pitchFamily="50" charset="-128"/>
              </a:defRPr>
            </a:lvl3pPr>
            <a:lvl4pPr marL="1600200" indent="-228600" eaLnBrk="0" hangingPunct="0">
              <a:defRPr kumimoji="1">
                <a:solidFill>
                  <a:schemeClr val="tx1"/>
                </a:solidFill>
                <a:latin typeface="Arial" panose="020B0604020202020204" pitchFamily="34" charset="0"/>
                <a:ea typeface="HGPｺﾞｼｯｸE" panose="020B0900000000000000" pitchFamily="50" charset="-128"/>
              </a:defRPr>
            </a:lvl4pPr>
            <a:lvl5pPr marL="2057400" indent="-228600" eaLnBrk="0" hangingPunct="0">
              <a:defRPr kumimoji="1">
                <a:solidFill>
                  <a:schemeClr val="tx1"/>
                </a:solidFill>
                <a:latin typeface="Arial" panose="020B0604020202020204" pitchFamily="34" charset="0"/>
                <a:ea typeface="HGPｺﾞｼｯｸE"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9pPr>
          </a:lstStyle>
          <a:p>
            <a:pPr algn="r" eaLnBrk="1" fontAlgn="base" hangingPunct="1">
              <a:spcBef>
                <a:spcPct val="0"/>
              </a:spcBef>
              <a:spcAft>
                <a:spcPct val="0"/>
              </a:spcAft>
            </a:pPr>
            <a:r>
              <a:rPr lang="ja-JP" altLang="en-US" sz="1400" dirty="0">
                <a:solidFill>
                  <a:srgbClr val="000000"/>
                </a:solidFill>
                <a:latin typeface="Meiryo UI" pitchFamily="50" charset="-128"/>
                <a:ea typeface="Meiryo UI" pitchFamily="50" charset="-128"/>
                <a:cs typeface="Meiryo UI" pitchFamily="50" charset="-128"/>
              </a:rPr>
              <a:t>金子一成</a:t>
            </a:r>
            <a:r>
              <a:rPr lang="en-US" altLang="ja-JP" sz="1400" dirty="0">
                <a:solidFill>
                  <a:srgbClr val="000000"/>
                </a:solidFill>
                <a:latin typeface="Meiryo UI" pitchFamily="50" charset="-128"/>
                <a:ea typeface="Meiryo UI" pitchFamily="50" charset="-128"/>
                <a:cs typeface="Meiryo UI" pitchFamily="50" charset="-128"/>
              </a:rPr>
              <a:t>, </a:t>
            </a:r>
            <a:r>
              <a:rPr lang="ja-JP" altLang="en-US" sz="1400" dirty="0">
                <a:solidFill>
                  <a:srgbClr val="000000"/>
                </a:solidFill>
                <a:latin typeface="Meiryo UI" pitchFamily="50" charset="-128"/>
                <a:ea typeface="Meiryo UI" pitchFamily="50" charset="-128"/>
                <a:cs typeface="Meiryo UI" pitchFamily="50" charset="-128"/>
              </a:rPr>
              <a:t>小児科診療</a:t>
            </a:r>
            <a:r>
              <a:rPr lang="en-US" altLang="ja-JP" sz="1400" dirty="0">
                <a:solidFill>
                  <a:srgbClr val="000000"/>
                </a:solidFill>
                <a:latin typeface="Meiryo UI" pitchFamily="50" charset="-128"/>
                <a:ea typeface="Meiryo UI" pitchFamily="50" charset="-128"/>
                <a:cs typeface="Meiryo UI" pitchFamily="50" charset="-128"/>
              </a:rPr>
              <a:t>, 2014</a:t>
            </a:r>
            <a:endParaRPr lang="ja-JP" altLang="en-US" sz="1400" dirty="0">
              <a:solidFill>
                <a:srgbClr val="000000"/>
              </a:solidFill>
              <a:latin typeface="Meiryo UI" pitchFamily="50" charset="-128"/>
              <a:ea typeface="Meiryo UI" pitchFamily="50" charset="-128"/>
              <a:cs typeface="Meiryo UI" pitchFamily="50" charset="-128"/>
            </a:endParaRPr>
          </a:p>
        </p:txBody>
      </p:sp>
      <p:sp>
        <p:nvSpPr>
          <p:cNvPr id="33" name="テキスト ボックス 32">
            <a:extLst>
              <a:ext uri="{FF2B5EF4-FFF2-40B4-BE49-F238E27FC236}">
                <a16:creationId xmlns:a16="http://schemas.microsoft.com/office/drawing/2014/main" xmlns="" id="{2AF92006-7CB1-42ED-811C-6EB82AE9A11F}"/>
              </a:ext>
            </a:extLst>
          </p:cNvPr>
          <p:cNvSpPr txBox="1"/>
          <p:nvPr/>
        </p:nvSpPr>
        <p:spPr>
          <a:xfrm>
            <a:off x="179387" y="304873"/>
            <a:ext cx="8785225" cy="1200329"/>
          </a:xfrm>
          <a:prstGeom prst="rect">
            <a:avLst/>
          </a:prstGeom>
          <a:noFill/>
        </p:spPr>
        <p:txBody>
          <a:bodyPr wrap="square" rtlCol="0">
            <a:spAutoFit/>
          </a:bodyPr>
          <a:lstStyle/>
          <a:p>
            <a:pPr algn="ctr"/>
            <a:r>
              <a:rPr lang="ja-JP" altLang="en-US"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a:t>
            </a:r>
            <a:r>
              <a:rPr lang="en-US" altLang="ja-JP"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lang="ja-JP" altLang="en-US"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6</a:t>
            </a:r>
            <a:r>
              <a:rPr lang="ja-JP" altLang="en-US"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年生でも</a:t>
            </a:r>
            <a:r>
              <a:rPr lang="en-US" altLang="ja-JP"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100</a:t>
            </a:r>
            <a:r>
              <a:rPr lang="ja-JP" altLang="en-US"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人中約</a:t>
            </a:r>
            <a:r>
              <a:rPr lang="en-US" altLang="ja-JP"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lang="ja-JP" altLang="en-US"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人に</a:t>
            </a:r>
            <a:endParaRPr lang="en-US" altLang="ja-JP"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夜尿症がみられます。</a:t>
            </a:r>
          </a:p>
        </p:txBody>
      </p:sp>
      <p:pic>
        <p:nvPicPr>
          <p:cNvPr id="2" name="図 1">
            <a:extLst>
              <a:ext uri="{FF2B5EF4-FFF2-40B4-BE49-F238E27FC236}">
                <a16:creationId xmlns:a16="http://schemas.microsoft.com/office/drawing/2014/main" xmlns="" id="{2460CC37-2FCD-44AB-B069-0584372882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387" y="1505202"/>
            <a:ext cx="8879554" cy="4843568"/>
          </a:xfrm>
          <a:prstGeom prst="rect">
            <a:avLst/>
          </a:prstGeom>
        </p:spPr>
      </p:pic>
      <p:sp>
        <p:nvSpPr>
          <p:cNvPr id="3" name="スライド番号プレースホルダー 2">
            <a:extLst>
              <a:ext uri="{FF2B5EF4-FFF2-40B4-BE49-F238E27FC236}">
                <a16:creationId xmlns:a16="http://schemas.microsoft.com/office/drawing/2014/main" xmlns="" id="{CF4017FA-168A-4A6A-BFB2-A1EB5B0A6230}"/>
              </a:ext>
            </a:extLst>
          </p:cNvPr>
          <p:cNvSpPr>
            <a:spLocks noGrp="1"/>
          </p:cNvSpPr>
          <p:nvPr>
            <p:ph type="sldNum" sz="quarter" idx="12"/>
          </p:nvPr>
        </p:nvSpPr>
        <p:spPr/>
        <p:txBody>
          <a:bodyPr/>
          <a:lstStyle/>
          <a:p>
            <a:endParaRPr kumimoji="1" lang="ja-JP" altLang="en-US" sz="2800" dirty="0"/>
          </a:p>
        </p:txBody>
      </p:sp>
      <p:sp>
        <p:nvSpPr>
          <p:cNvPr id="6" name="フッター プレースホルダ 6">
            <a:extLst>
              <a:ext uri="{FF2B5EF4-FFF2-40B4-BE49-F238E27FC236}">
                <a16:creationId xmlns:a16="http://schemas.microsoft.com/office/drawing/2014/main" xmlns="" id="{75B7B7B5-ECD4-42CB-92A0-6D2529646D3B}"/>
              </a:ext>
            </a:extLst>
          </p:cNvPr>
          <p:cNvSpPr>
            <a:spLocks noGrp="1"/>
          </p:cNvSpPr>
          <p:nvPr/>
        </p:nvSpPr>
        <p:spPr bwMode="auto">
          <a:xfrm>
            <a:off x="3124200" y="6295669"/>
            <a:ext cx="2895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12032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D00A5DBA-0B9F-4E39-9E6C-F4A70FCC51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0709" y="65105"/>
            <a:ext cx="7325032" cy="6727790"/>
          </a:xfrm>
          <a:prstGeom prst="rect">
            <a:avLst/>
          </a:prstGeom>
        </p:spPr>
      </p:pic>
      <p:sp>
        <p:nvSpPr>
          <p:cNvPr id="5" name="テキスト ボックス 4">
            <a:extLst>
              <a:ext uri="{FF2B5EF4-FFF2-40B4-BE49-F238E27FC236}">
                <a16:creationId xmlns:a16="http://schemas.microsoft.com/office/drawing/2014/main" xmlns="" id="{0070A64F-DEF1-4ED5-8522-4D3A6F70EE4F}"/>
              </a:ext>
            </a:extLst>
          </p:cNvPr>
          <p:cNvSpPr txBox="1"/>
          <p:nvPr/>
        </p:nvSpPr>
        <p:spPr>
          <a:xfrm>
            <a:off x="1219199" y="580103"/>
            <a:ext cx="1071717" cy="584775"/>
          </a:xfrm>
          <a:prstGeom prst="rect">
            <a:avLst/>
          </a:prstGeom>
          <a:solidFill>
            <a:schemeClr val="bg1"/>
          </a:solidFill>
        </p:spPr>
        <p:txBody>
          <a:bodyPr wrap="square" rtlCol="0">
            <a:spAutoFit/>
          </a:bodyPr>
          <a:lstStyle/>
          <a:p>
            <a:pPr algn="ctr"/>
            <a:r>
              <a:rPr kumimoji="1" lang="ja-JP" altLang="en-US" sz="3200" dirty="0">
                <a:latin typeface="HG丸ｺﾞｼｯｸM-PRO" panose="020F0600000000000000" pitchFamily="50" charset="-128"/>
                <a:ea typeface="HG丸ｺﾞｼｯｸM-PRO" panose="020F0600000000000000" pitchFamily="50" charset="-128"/>
              </a:rPr>
              <a:t>腎臓</a:t>
            </a:r>
          </a:p>
        </p:txBody>
      </p:sp>
      <p:sp>
        <p:nvSpPr>
          <p:cNvPr id="6" name="テキスト ボックス 5">
            <a:extLst>
              <a:ext uri="{FF2B5EF4-FFF2-40B4-BE49-F238E27FC236}">
                <a16:creationId xmlns:a16="http://schemas.microsoft.com/office/drawing/2014/main" xmlns="" id="{73DA24B5-C972-440D-A78C-7502AC51A2AA}"/>
              </a:ext>
            </a:extLst>
          </p:cNvPr>
          <p:cNvSpPr txBox="1"/>
          <p:nvPr/>
        </p:nvSpPr>
        <p:spPr>
          <a:xfrm>
            <a:off x="1155289" y="299884"/>
            <a:ext cx="1199535" cy="369332"/>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じんぞう</a:t>
            </a:r>
          </a:p>
        </p:txBody>
      </p:sp>
      <p:sp>
        <p:nvSpPr>
          <p:cNvPr id="7" name="テキスト ボックス 6">
            <a:extLst>
              <a:ext uri="{FF2B5EF4-FFF2-40B4-BE49-F238E27FC236}">
                <a16:creationId xmlns:a16="http://schemas.microsoft.com/office/drawing/2014/main" xmlns="" id="{EEE593F3-29C2-4692-988F-933C5C2B6125}"/>
              </a:ext>
            </a:extLst>
          </p:cNvPr>
          <p:cNvSpPr txBox="1"/>
          <p:nvPr/>
        </p:nvSpPr>
        <p:spPr>
          <a:xfrm>
            <a:off x="1253613" y="2465952"/>
            <a:ext cx="1071717" cy="584775"/>
          </a:xfrm>
          <a:prstGeom prst="rect">
            <a:avLst/>
          </a:prstGeom>
          <a:solidFill>
            <a:schemeClr val="bg1"/>
          </a:solidFill>
        </p:spPr>
        <p:txBody>
          <a:bodyPr wrap="square" rtlCol="0">
            <a:spAutoFit/>
          </a:bodyPr>
          <a:lstStyle/>
          <a:p>
            <a:pPr algn="ctr"/>
            <a:r>
              <a:rPr kumimoji="1" lang="ja-JP" altLang="en-US" sz="3200" dirty="0">
                <a:latin typeface="HG丸ｺﾞｼｯｸM-PRO" panose="020F0600000000000000" pitchFamily="50" charset="-128"/>
                <a:ea typeface="HG丸ｺﾞｼｯｸM-PRO" panose="020F0600000000000000" pitchFamily="50" charset="-128"/>
              </a:rPr>
              <a:t>尿管</a:t>
            </a:r>
          </a:p>
        </p:txBody>
      </p:sp>
      <p:sp>
        <p:nvSpPr>
          <p:cNvPr id="8" name="テキスト ボックス 7">
            <a:extLst>
              <a:ext uri="{FF2B5EF4-FFF2-40B4-BE49-F238E27FC236}">
                <a16:creationId xmlns:a16="http://schemas.microsoft.com/office/drawing/2014/main" xmlns="" id="{FFAC8D45-0D5E-4A46-BC52-C208B4441966}"/>
              </a:ext>
            </a:extLst>
          </p:cNvPr>
          <p:cNvSpPr txBox="1"/>
          <p:nvPr/>
        </p:nvSpPr>
        <p:spPr>
          <a:xfrm>
            <a:off x="1165120" y="2170968"/>
            <a:ext cx="1327356" cy="369332"/>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にょうかん</a:t>
            </a:r>
          </a:p>
        </p:txBody>
      </p:sp>
      <p:sp>
        <p:nvSpPr>
          <p:cNvPr id="9" name="テキスト ボックス 8">
            <a:extLst>
              <a:ext uri="{FF2B5EF4-FFF2-40B4-BE49-F238E27FC236}">
                <a16:creationId xmlns:a16="http://schemas.microsoft.com/office/drawing/2014/main" xmlns="" id="{31BB4538-A456-49D0-B9A8-97896E6CBCA2}"/>
              </a:ext>
            </a:extLst>
          </p:cNvPr>
          <p:cNvSpPr txBox="1"/>
          <p:nvPr/>
        </p:nvSpPr>
        <p:spPr>
          <a:xfrm>
            <a:off x="1193129" y="4317701"/>
            <a:ext cx="1071717" cy="584775"/>
          </a:xfrm>
          <a:prstGeom prst="rect">
            <a:avLst/>
          </a:prstGeom>
          <a:solidFill>
            <a:schemeClr val="bg1"/>
          </a:solidFill>
        </p:spPr>
        <p:txBody>
          <a:bodyPr wrap="square" rtlCol="0">
            <a:spAutoFit/>
          </a:bodyPr>
          <a:lstStyle/>
          <a:p>
            <a:pPr algn="ctr"/>
            <a:r>
              <a:rPr kumimoji="1" lang="ja-JP" altLang="en-US" sz="3200" dirty="0">
                <a:latin typeface="HG丸ｺﾞｼｯｸM-PRO" panose="020F0600000000000000" pitchFamily="50" charset="-128"/>
                <a:ea typeface="HG丸ｺﾞｼｯｸM-PRO" panose="020F0600000000000000" pitchFamily="50" charset="-128"/>
              </a:rPr>
              <a:t>膀胱</a:t>
            </a:r>
          </a:p>
        </p:txBody>
      </p:sp>
      <p:sp>
        <p:nvSpPr>
          <p:cNvPr id="10" name="テキスト ボックス 9">
            <a:extLst>
              <a:ext uri="{FF2B5EF4-FFF2-40B4-BE49-F238E27FC236}">
                <a16:creationId xmlns:a16="http://schemas.microsoft.com/office/drawing/2014/main" xmlns="" id="{28A93362-229A-4B24-A934-7ADD15A407AF}"/>
              </a:ext>
            </a:extLst>
          </p:cNvPr>
          <p:cNvSpPr txBox="1"/>
          <p:nvPr/>
        </p:nvSpPr>
        <p:spPr>
          <a:xfrm>
            <a:off x="1129219" y="4037482"/>
            <a:ext cx="1199535" cy="369332"/>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ぼうこう</a:t>
            </a:r>
          </a:p>
        </p:txBody>
      </p:sp>
      <p:sp>
        <p:nvSpPr>
          <p:cNvPr id="11" name="テキスト ボックス 10">
            <a:extLst>
              <a:ext uri="{FF2B5EF4-FFF2-40B4-BE49-F238E27FC236}">
                <a16:creationId xmlns:a16="http://schemas.microsoft.com/office/drawing/2014/main" xmlns="" id="{2E5C5CFD-9098-48F2-9F8C-D4EDAFAB3AAE}"/>
              </a:ext>
            </a:extLst>
          </p:cNvPr>
          <p:cNvSpPr txBox="1"/>
          <p:nvPr/>
        </p:nvSpPr>
        <p:spPr>
          <a:xfrm>
            <a:off x="1209365" y="5611608"/>
            <a:ext cx="1071717" cy="584775"/>
          </a:xfrm>
          <a:prstGeom prst="rect">
            <a:avLst/>
          </a:prstGeom>
          <a:solidFill>
            <a:schemeClr val="bg1"/>
          </a:solidFill>
        </p:spPr>
        <p:txBody>
          <a:bodyPr wrap="square" rtlCol="0">
            <a:spAutoFit/>
          </a:bodyPr>
          <a:lstStyle/>
          <a:p>
            <a:pPr algn="ctr"/>
            <a:r>
              <a:rPr kumimoji="1" lang="ja-JP" altLang="en-US" sz="3200" dirty="0">
                <a:latin typeface="HG丸ｺﾞｼｯｸM-PRO" panose="020F0600000000000000" pitchFamily="50" charset="-128"/>
                <a:ea typeface="HG丸ｺﾞｼｯｸM-PRO" panose="020F0600000000000000" pitchFamily="50" charset="-128"/>
              </a:rPr>
              <a:t>尿道</a:t>
            </a:r>
          </a:p>
        </p:txBody>
      </p:sp>
      <p:sp>
        <p:nvSpPr>
          <p:cNvPr id="12" name="テキスト ボックス 11">
            <a:extLst>
              <a:ext uri="{FF2B5EF4-FFF2-40B4-BE49-F238E27FC236}">
                <a16:creationId xmlns:a16="http://schemas.microsoft.com/office/drawing/2014/main" xmlns="" id="{87BFA498-4302-41F6-9704-20BE4550B26F}"/>
              </a:ext>
            </a:extLst>
          </p:cNvPr>
          <p:cNvSpPr txBox="1"/>
          <p:nvPr/>
        </p:nvSpPr>
        <p:spPr>
          <a:xfrm>
            <a:off x="1081544" y="5393569"/>
            <a:ext cx="1327356" cy="369332"/>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にょうどう</a:t>
            </a:r>
          </a:p>
        </p:txBody>
      </p:sp>
      <p:sp>
        <p:nvSpPr>
          <p:cNvPr id="13" name="テキスト ボックス 12">
            <a:extLst>
              <a:ext uri="{FF2B5EF4-FFF2-40B4-BE49-F238E27FC236}">
                <a16:creationId xmlns:a16="http://schemas.microsoft.com/office/drawing/2014/main" xmlns="" id="{625A2741-1B28-4CBE-9C62-92DC9D17399E}"/>
              </a:ext>
            </a:extLst>
          </p:cNvPr>
          <p:cNvSpPr txBox="1"/>
          <p:nvPr/>
        </p:nvSpPr>
        <p:spPr>
          <a:xfrm>
            <a:off x="457200" y="1176504"/>
            <a:ext cx="2701405" cy="923330"/>
          </a:xfrm>
          <a:prstGeom prst="rect">
            <a:avLst/>
          </a:prstGeom>
          <a:solidFill>
            <a:schemeClr val="bg1"/>
          </a:solidFill>
        </p:spPr>
        <p:txBody>
          <a:bodyPr wrap="square" rtlCol="0">
            <a:spAutoFit/>
          </a:bodyPr>
          <a:lstStyle/>
          <a:p>
            <a:r>
              <a:rPr kumimoji="1" lang="ja-JP" altLang="en-US" dirty="0">
                <a:solidFill>
                  <a:srgbClr val="CC0000"/>
                </a:solidFill>
                <a:latin typeface="HG丸ｺﾞｼｯｸM-PRO" panose="020F0600000000000000" pitchFamily="50" charset="-128"/>
                <a:ea typeface="HG丸ｺﾞｼｯｸM-PRO" panose="020F0600000000000000" pitchFamily="50" charset="-128"/>
              </a:rPr>
              <a:t>血液から体内の老廃物や余分な水分をろ過し、　尿をつくるところ</a:t>
            </a:r>
          </a:p>
        </p:txBody>
      </p:sp>
      <p:sp>
        <p:nvSpPr>
          <p:cNvPr id="14" name="テキスト ボックス 13">
            <a:extLst>
              <a:ext uri="{FF2B5EF4-FFF2-40B4-BE49-F238E27FC236}">
                <a16:creationId xmlns:a16="http://schemas.microsoft.com/office/drawing/2014/main" xmlns="" id="{654C7C4B-9382-4C58-ACA3-087316DA5C87}"/>
              </a:ext>
            </a:extLst>
          </p:cNvPr>
          <p:cNvSpPr txBox="1"/>
          <p:nvPr/>
        </p:nvSpPr>
        <p:spPr>
          <a:xfrm>
            <a:off x="875066" y="3053323"/>
            <a:ext cx="1789476" cy="646331"/>
          </a:xfrm>
          <a:prstGeom prst="rect">
            <a:avLst/>
          </a:prstGeom>
          <a:solidFill>
            <a:schemeClr val="bg1"/>
          </a:solidFill>
        </p:spPr>
        <p:txBody>
          <a:bodyPr wrap="square" rtlCol="0">
            <a:spAutoFit/>
          </a:bodyPr>
          <a:lstStyle/>
          <a:p>
            <a:pPr algn="ctr"/>
            <a:r>
              <a:rPr kumimoji="1" lang="ja-JP" altLang="en-US" dirty="0">
                <a:solidFill>
                  <a:srgbClr val="CC0000"/>
                </a:solidFill>
                <a:latin typeface="HG丸ｺﾞｼｯｸM-PRO" panose="020F0600000000000000" pitchFamily="50" charset="-128"/>
                <a:ea typeface="HG丸ｺﾞｼｯｸM-PRO" panose="020F0600000000000000" pitchFamily="50" charset="-128"/>
              </a:rPr>
              <a:t>尿を腎臓から　膀胱へ運ぶ管</a:t>
            </a:r>
          </a:p>
        </p:txBody>
      </p:sp>
      <p:sp>
        <p:nvSpPr>
          <p:cNvPr id="15" name="テキスト ボックス 14">
            <a:extLst>
              <a:ext uri="{FF2B5EF4-FFF2-40B4-BE49-F238E27FC236}">
                <a16:creationId xmlns:a16="http://schemas.microsoft.com/office/drawing/2014/main" xmlns="" id="{B463CB08-3FF7-40C2-B3A6-83C2D23B908F}"/>
              </a:ext>
            </a:extLst>
          </p:cNvPr>
          <p:cNvSpPr txBox="1"/>
          <p:nvPr/>
        </p:nvSpPr>
        <p:spPr>
          <a:xfrm>
            <a:off x="915999" y="4863475"/>
            <a:ext cx="1919756" cy="369332"/>
          </a:xfrm>
          <a:prstGeom prst="rect">
            <a:avLst/>
          </a:prstGeom>
          <a:solidFill>
            <a:schemeClr val="bg1"/>
          </a:solidFill>
        </p:spPr>
        <p:txBody>
          <a:bodyPr wrap="square" rtlCol="0">
            <a:spAutoFit/>
          </a:bodyPr>
          <a:lstStyle/>
          <a:p>
            <a:pPr algn="ctr"/>
            <a:r>
              <a:rPr kumimoji="1" lang="ja-JP" altLang="en-US" dirty="0">
                <a:solidFill>
                  <a:srgbClr val="CC0000"/>
                </a:solidFill>
                <a:latin typeface="HG丸ｺﾞｼｯｸM-PRO" panose="020F0600000000000000" pitchFamily="50" charset="-128"/>
                <a:ea typeface="HG丸ｺﾞｼｯｸM-PRO" panose="020F0600000000000000" pitchFamily="50" charset="-128"/>
              </a:rPr>
              <a:t>尿をためる袋</a:t>
            </a:r>
          </a:p>
        </p:txBody>
      </p:sp>
      <p:sp>
        <p:nvSpPr>
          <p:cNvPr id="16" name="テキスト ボックス 15">
            <a:extLst>
              <a:ext uri="{FF2B5EF4-FFF2-40B4-BE49-F238E27FC236}">
                <a16:creationId xmlns:a16="http://schemas.microsoft.com/office/drawing/2014/main" xmlns="" id="{DCE72FEE-DAA4-43B6-92EF-A12174595E49}"/>
              </a:ext>
            </a:extLst>
          </p:cNvPr>
          <p:cNvSpPr txBox="1"/>
          <p:nvPr/>
        </p:nvSpPr>
        <p:spPr>
          <a:xfrm>
            <a:off x="1130709" y="6171474"/>
            <a:ext cx="1683780" cy="646331"/>
          </a:xfrm>
          <a:prstGeom prst="rect">
            <a:avLst/>
          </a:prstGeom>
          <a:solidFill>
            <a:schemeClr val="bg1"/>
          </a:solidFill>
        </p:spPr>
        <p:txBody>
          <a:bodyPr wrap="square" rtlCol="0">
            <a:spAutoFit/>
          </a:bodyPr>
          <a:lstStyle/>
          <a:p>
            <a:r>
              <a:rPr kumimoji="1" lang="ja-JP" altLang="en-US" dirty="0">
                <a:solidFill>
                  <a:srgbClr val="CC0000"/>
                </a:solidFill>
                <a:latin typeface="HG丸ｺﾞｼｯｸM-PRO" panose="020F0600000000000000" pitchFamily="50" charset="-128"/>
                <a:ea typeface="HG丸ｺﾞｼｯｸM-PRO" panose="020F0600000000000000" pitchFamily="50" charset="-128"/>
              </a:rPr>
              <a:t>尿を体の外へ出す管</a:t>
            </a:r>
          </a:p>
        </p:txBody>
      </p:sp>
      <p:sp>
        <p:nvSpPr>
          <p:cNvPr id="2" name="スライド番号プレースホルダー 1">
            <a:extLst>
              <a:ext uri="{FF2B5EF4-FFF2-40B4-BE49-F238E27FC236}">
                <a16:creationId xmlns:a16="http://schemas.microsoft.com/office/drawing/2014/main" xmlns="" id="{D87966F2-03A7-4295-AA66-F05CA97B9E2C}"/>
              </a:ext>
            </a:extLst>
          </p:cNvPr>
          <p:cNvSpPr>
            <a:spLocks noGrp="1"/>
          </p:cNvSpPr>
          <p:nvPr>
            <p:ph type="sldNum" sz="quarter" idx="12"/>
          </p:nvPr>
        </p:nvSpPr>
        <p:spPr>
          <a:xfrm>
            <a:off x="6457949" y="6356351"/>
            <a:ext cx="2212501" cy="365125"/>
          </a:xfrm>
        </p:spPr>
        <p:txBody>
          <a:bodyPr/>
          <a:lstStyle/>
          <a:p>
            <a:fld id="{6C91176F-FDA2-4436-ADBD-F204DC78905D}" type="slidenum">
              <a:rPr kumimoji="1" lang="ja-JP" altLang="en-US" sz="2800" smtClean="0"/>
              <a:t>6</a:t>
            </a:fld>
            <a:endParaRPr kumimoji="1" lang="ja-JP" altLang="en-US" sz="2800" dirty="0"/>
          </a:p>
        </p:txBody>
      </p:sp>
      <p:sp>
        <p:nvSpPr>
          <p:cNvPr id="3" name="テキスト ボックス 2">
            <a:extLst>
              <a:ext uri="{FF2B5EF4-FFF2-40B4-BE49-F238E27FC236}">
                <a16:creationId xmlns:a16="http://schemas.microsoft.com/office/drawing/2014/main" xmlns="" id="{94A0F6B7-4628-4EB1-8E33-7CDA1266B064}"/>
              </a:ext>
            </a:extLst>
          </p:cNvPr>
          <p:cNvSpPr txBox="1"/>
          <p:nvPr/>
        </p:nvSpPr>
        <p:spPr>
          <a:xfrm>
            <a:off x="405170" y="3563007"/>
            <a:ext cx="461665" cy="2793344"/>
          </a:xfrm>
          <a:prstGeom prst="rect">
            <a:avLst/>
          </a:prstGeom>
          <a:noFill/>
        </p:spPr>
        <p:txBody>
          <a:bodyPr vert="eaVert" wrap="square" rtlCol="0">
            <a:spAutoFit/>
          </a:bodyPr>
          <a:lstStyle/>
          <a:p>
            <a:r>
              <a:rPr kumimoji="1" lang="ja-JP" altLang="en-US" dirty="0"/>
              <a:t>大阪府医師会学校医部会</a:t>
            </a:r>
          </a:p>
        </p:txBody>
      </p:sp>
    </p:spTree>
    <p:extLst>
      <p:ext uri="{BB962C8B-B14F-4D97-AF65-F5344CB8AC3E}">
        <p14:creationId xmlns:p14="http://schemas.microsoft.com/office/powerpoint/2010/main" val="268020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7959F31F-07A8-4BD0-8501-641BE507819F}"/>
              </a:ext>
            </a:extLst>
          </p:cNvPr>
          <p:cNvPicPr>
            <a:picLocks noChangeAspect="1"/>
          </p:cNvPicPr>
          <p:nvPr/>
        </p:nvPicPr>
        <p:blipFill>
          <a:blip r:embed="rId3"/>
          <a:stretch>
            <a:fillRect/>
          </a:stretch>
        </p:blipFill>
        <p:spPr>
          <a:xfrm>
            <a:off x="3912475" y="139677"/>
            <a:ext cx="1651261" cy="1610688"/>
          </a:xfrm>
          <a:prstGeom prst="rect">
            <a:avLst/>
          </a:prstGeom>
        </p:spPr>
      </p:pic>
      <p:pic>
        <p:nvPicPr>
          <p:cNvPr id="6" name="図 5">
            <a:extLst>
              <a:ext uri="{FF2B5EF4-FFF2-40B4-BE49-F238E27FC236}">
                <a16:creationId xmlns:a16="http://schemas.microsoft.com/office/drawing/2014/main" xmlns="" id="{A49A1EA6-188F-4D68-87B4-7B26267BDB2D}"/>
              </a:ext>
            </a:extLst>
          </p:cNvPr>
          <p:cNvPicPr>
            <a:picLocks noChangeAspect="1"/>
          </p:cNvPicPr>
          <p:nvPr/>
        </p:nvPicPr>
        <p:blipFill rotWithShape="1">
          <a:blip r:embed="rId4"/>
          <a:srcRect l="11977" t="35705" r="70349" b="8760"/>
          <a:stretch/>
        </p:blipFill>
        <p:spPr>
          <a:xfrm>
            <a:off x="3512731" y="2126511"/>
            <a:ext cx="2650165" cy="4707530"/>
          </a:xfrm>
          <a:prstGeom prst="rect">
            <a:avLst/>
          </a:prstGeom>
        </p:spPr>
      </p:pic>
      <p:sp>
        <p:nvSpPr>
          <p:cNvPr id="7" name="テキスト ボックス 6">
            <a:extLst>
              <a:ext uri="{FF2B5EF4-FFF2-40B4-BE49-F238E27FC236}">
                <a16:creationId xmlns:a16="http://schemas.microsoft.com/office/drawing/2014/main" xmlns="" id="{CA6D2F9D-CFA5-46FD-8528-200056734047}"/>
              </a:ext>
            </a:extLst>
          </p:cNvPr>
          <p:cNvSpPr txBox="1"/>
          <p:nvPr/>
        </p:nvSpPr>
        <p:spPr>
          <a:xfrm>
            <a:off x="4416434" y="2298854"/>
            <a:ext cx="916859"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腎臓</a:t>
            </a:r>
          </a:p>
        </p:txBody>
      </p:sp>
      <p:sp>
        <p:nvSpPr>
          <p:cNvPr id="8" name="テキスト ボックス 7">
            <a:extLst>
              <a:ext uri="{FF2B5EF4-FFF2-40B4-BE49-F238E27FC236}">
                <a16:creationId xmlns:a16="http://schemas.microsoft.com/office/drawing/2014/main" xmlns="" id="{38EA7308-D819-498B-8C67-5D77CA8929E5}"/>
              </a:ext>
            </a:extLst>
          </p:cNvPr>
          <p:cNvSpPr txBox="1"/>
          <p:nvPr/>
        </p:nvSpPr>
        <p:spPr>
          <a:xfrm>
            <a:off x="2979873" y="4829801"/>
            <a:ext cx="1048436"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膀胱</a:t>
            </a:r>
          </a:p>
        </p:txBody>
      </p:sp>
      <p:sp>
        <p:nvSpPr>
          <p:cNvPr id="9" name="正方形/長方形 8">
            <a:extLst>
              <a:ext uri="{FF2B5EF4-FFF2-40B4-BE49-F238E27FC236}">
                <a16:creationId xmlns:a16="http://schemas.microsoft.com/office/drawing/2014/main" xmlns="" id="{69495066-FB93-439F-8744-98AFE6E377C4}"/>
              </a:ext>
            </a:extLst>
          </p:cNvPr>
          <p:cNvSpPr/>
          <p:nvPr/>
        </p:nvSpPr>
        <p:spPr>
          <a:xfrm>
            <a:off x="5624622" y="3719095"/>
            <a:ext cx="915529" cy="3135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xmlns="" id="{191CBDB9-1F12-46A6-99E4-A2B115095B5A}"/>
              </a:ext>
            </a:extLst>
          </p:cNvPr>
          <p:cNvSpPr/>
          <p:nvPr/>
        </p:nvSpPr>
        <p:spPr>
          <a:xfrm>
            <a:off x="5221814" y="5636603"/>
            <a:ext cx="915529" cy="860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xmlns="" id="{57F7299E-26B9-4D68-868C-3ED7FF6B66A6}"/>
              </a:ext>
            </a:extLst>
          </p:cNvPr>
          <p:cNvSpPr txBox="1"/>
          <p:nvPr/>
        </p:nvSpPr>
        <p:spPr>
          <a:xfrm>
            <a:off x="3045662" y="462939"/>
            <a:ext cx="916859"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脳</a:t>
            </a:r>
          </a:p>
        </p:txBody>
      </p:sp>
      <p:sp>
        <p:nvSpPr>
          <p:cNvPr id="12" name="矢印: 右カーブ 11">
            <a:extLst>
              <a:ext uri="{FF2B5EF4-FFF2-40B4-BE49-F238E27FC236}">
                <a16:creationId xmlns:a16="http://schemas.microsoft.com/office/drawing/2014/main" xmlns="" id="{1CC5E062-37BB-4BDC-BFA2-85E629CAA75D}"/>
              </a:ext>
            </a:extLst>
          </p:cNvPr>
          <p:cNvSpPr/>
          <p:nvPr/>
        </p:nvSpPr>
        <p:spPr>
          <a:xfrm>
            <a:off x="1266039" y="514001"/>
            <a:ext cx="1648046" cy="51083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矢印: 右カーブ 12">
            <a:extLst>
              <a:ext uri="{FF2B5EF4-FFF2-40B4-BE49-F238E27FC236}">
                <a16:creationId xmlns:a16="http://schemas.microsoft.com/office/drawing/2014/main" xmlns="" id="{FD0747B6-4ED4-4788-9371-FF199AFE9969}"/>
              </a:ext>
            </a:extLst>
          </p:cNvPr>
          <p:cNvSpPr/>
          <p:nvPr/>
        </p:nvSpPr>
        <p:spPr>
          <a:xfrm rot="10800000">
            <a:off x="5892116" y="323682"/>
            <a:ext cx="2098922" cy="51083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xmlns="" id="{727126D7-7EBA-44FC-A667-1F74CA64B982}"/>
              </a:ext>
            </a:extLst>
          </p:cNvPr>
          <p:cNvSpPr txBox="1"/>
          <p:nvPr/>
        </p:nvSpPr>
        <p:spPr>
          <a:xfrm>
            <a:off x="60666" y="2596085"/>
            <a:ext cx="3074810" cy="954107"/>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そろそろトイレに行ってね！</a:t>
            </a:r>
          </a:p>
        </p:txBody>
      </p:sp>
      <p:sp>
        <p:nvSpPr>
          <p:cNvPr id="15" name="テキスト ボックス 14">
            <a:extLst>
              <a:ext uri="{FF2B5EF4-FFF2-40B4-BE49-F238E27FC236}">
                <a16:creationId xmlns:a16="http://schemas.microsoft.com/office/drawing/2014/main" xmlns="" id="{3D156CE3-BB99-4869-9D57-216E9DEACA85}"/>
              </a:ext>
            </a:extLst>
          </p:cNvPr>
          <p:cNvSpPr txBox="1"/>
          <p:nvPr/>
        </p:nvSpPr>
        <p:spPr>
          <a:xfrm>
            <a:off x="6343630" y="2560464"/>
            <a:ext cx="2800370" cy="954107"/>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満タンに</a:t>
            </a:r>
            <a:endParaRPr kumimoji="1" lang="en-US" altLang="ja-JP" sz="2800" dirty="0">
              <a:latin typeface="HG丸ｺﾞｼｯｸM-PRO" panose="020F0600000000000000" pitchFamily="50" charset="-128"/>
              <a:ea typeface="HG丸ｺﾞｼｯｸM-PRO" panose="020F0600000000000000" pitchFamily="50" charset="-128"/>
            </a:endParaRPr>
          </a:p>
          <a:p>
            <a:pPr algn="ctr"/>
            <a:r>
              <a:rPr kumimoji="1" lang="ja-JP" altLang="en-US" sz="2800" dirty="0">
                <a:latin typeface="HG丸ｺﾞｼｯｸM-PRO" panose="020F0600000000000000" pitchFamily="50" charset="-128"/>
                <a:ea typeface="HG丸ｺﾞｼｯｸM-PRO" panose="020F0600000000000000" pitchFamily="50" charset="-128"/>
              </a:rPr>
              <a:t>なってきました</a:t>
            </a:r>
          </a:p>
        </p:txBody>
      </p:sp>
      <p:sp>
        <p:nvSpPr>
          <p:cNvPr id="2" name="スライド番号プレースホルダー 1">
            <a:extLst>
              <a:ext uri="{FF2B5EF4-FFF2-40B4-BE49-F238E27FC236}">
                <a16:creationId xmlns:a16="http://schemas.microsoft.com/office/drawing/2014/main" xmlns="" id="{4CFD58E9-46C0-469F-A53D-0C6B1EEDFB8E}"/>
              </a:ext>
            </a:extLst>
          </p:cNvPr>
          <p:cNvSpPr>
            <a:spLocks noGrp="1"/>
          </p:cNvSpPr>
          <p:nvPr>
            <p:ph type="sldNum" sz="quarter" idx="12"/>
          </p:nvPr>
        </p:nvSpPr>
        <p:spPr/>
        <p:txBody>
          <a:bodyPr/>
          <a:lstStyle/>
          <a:p>
            <a:fld id="{6C91176F-FDA2-4436-ADBD-F204DC78905D}" type="slidenum">
              <a:rPr kumimoji="1" lang="ja-JP" altLang="en-US" sz="2800" smtClean="0"/>
              <a:t>7</a:t>
            </a:fld>
            <a:endParaRPr kumimoji="1" lang="ja-JP" altLang="en-US" sz="2800"/>
          </a:p>
        </p:txBody>
      </p:sp>
      <p:sp>
        <p:nvSpPr>
          <p:cNvPr id="16" name="フッター プレースホルダ 6">
            <a:extLst>
              <a:ext uri="{FF2B5EF4-FFF2-40B4-BE49-F238E27FC236}">
                <a16:creationId xmlns:a16="http://schemas.microsoft.com/office/drawing/2014/main" xmlns="" id="{A8E8D9C1-2A36-44A5-AF17-31FB5BFF549C}"/>
              </a:ext>
            </a:extLst>
          </p:cNvPr>
          <p:cNvSpPr>
            <a:spLocks noGrp="1"/>
          </p:cNvSpPr>
          <p:nvPr/>
        </p:nvSpPr>
        <p:spPr bwMode="auto">
          <a:xfrm>
            <a:off x="1266038" y="6356350"/>
            <a:ext cx="253044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176598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D20AE389-8D68-4032-83A0-D8D0726F9A9D}"/>
              </a:ext>
            </a:extLst>
          </p:cNvPr>
          <p:cNvSpPr/>
          <p:nvPr/>
        </p:nvSpPr>
        <p:spPr>
          <a:xfrm>
            <a:off x="224756" y="2905877"/>
            <a:ext cx="8540262" cy="584775"/>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ひんぱんにトイレに行く。</a:t>
            </a:r>
          </a:p>
        </p:txBody>
      </p:sp>
      <p:sp>
        <p:nvSpPr>
          <p:cNvPr id="5" name="正方形/長方形 4">
            <a:extLst>
              <a:ext uri="{FF2B5EF4-FFF2-40B4-BE49-F238E27FC236}">
                <a16:creationId xmlns:a16="http://schemas.microsoft.com/office/drawing/2014/main" xmlns="" id="{4391ACCC-4789-4DD8-8D62-4F64079DC653}"/>
              </a:ext>
            </a:extLst>
          </p:cNvPr>
          <p:cNvSpPr/>
          <p:nvPr/>
        </p:nvSpPr>
        <p:spPr>
          <a:xfrm>
            <a:off x="224756" y="3990531"/>
            <a:ext cx="8694488" cy="584775"/>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小学生になるのにオシッコを漏らす。</a:t>
            </a:r>
          </a:p>
        </p:txBody>
      </p:sp>
      <p:sp>
        <p:nvSpPr>
          <p:cNvPr id="6" name="正方形/長方形 5">
            <a:extLst>
              <a:ext uri="{FF2B5EF4-FFF2-40B4-BE49-F238E27FC236}">
                <a16:creationId xmlns:a16="http://schemas.microsoft.com/office/drawing/2014/main" xmlns="" id="{82031D94-A6DE-4839-913D-7ED045B7869F}"/>
              </a:ext>
            </a:extLst>
          </p:cNvPr>
          <p:cNvSpPr/>
          <p:nvPr/>
        </p:nvSpPr>
        <p:spPr>
          <a:xfrm>
            <a:off x="224756" y="1821223"/>
            <a:ext cx="8981567" cy="584775"/>
          </a:xfrm>
          <a:prstGeom prst="rect">
            <a:avLst/>
          </a:prstGeom>
        </p:spPr>
        <p:txBody>
          <a:bodyPr wrap="square">
            <a:spAutoFit/>
          </a:bodyPr>
          <a:lstStyle/>
          <a:p>
            <a:r>
              <a:rPr lang="ja-JP" altLang="en-US" sz="3200" dirty="0">
                <a:latin typeface="HG丸ｺﾞｼｯｸM-PRO" panose="020F0600000000000000" pitchFamily="50" charset="-128"/>
                <a:ea typeface="HG丸ｺﾞｼｯｸM-PRO" panose="020F0600000000000000" pitchFamily="50" charset="-128"/>
              </a:rPr>
              <a:t>いつもトイレに行きたそうにソワソワしている。</a:t>
            </a:r>
          </a:p>
        </p:txBody>
      </p:sp>
      <p:sp>
        <p:nvSpPr>
          <p:cNvPr id="2" name="スライド番号プレースホルダー 1">
            <a:extLst>
              <a:ext uri="{FF2B5EF4-FFF2-40B4-BE49-F238E27FC236}">
                <a16:creationId xmlns:a16="http://schemas.microsoft.com/office/drawing/2014/main" xmlns="" id="{1BD60AE3-F01A-4E51-8F10-E74ED8E098AE}"/>
              </a:ext>
            </a:extLst>
          </p:cNvPr>
          <p:cNvSpPr>
            <a:spLocks noGrp="1"/>
          </p:cNvSpPr>
          <p:nvPr>
            <p:ph type="sldNum" sz="quarter" idx="12"/>
          </p:nvPr>
        </p:nvSpPr>
        <p:spPr/>
        <p:txBody>
          <a:bodyPr/>
          <a:lstStyle/>
          <a:p>
            <a:fld id="{6C91176F-FDA2-4436-ADBD-F204DC78905D}" type="slidenum">
              <a:rPr kumimoji="1" lang="ja-JP" altLang="en-US" sz="2800" smtClean="0"/>
              <a:t>8</a:t>
            </a:fld>
            <a:endParaRPr kumimoji="1" lang="ja-JP" altLang="en-US" sz="2800"/>
          </a:p>
        </p:txBody>
      </p:sp>
      <p:sp>
        <p:nvSpPr>
          <p:cNvPr id="7" name="フッター プレースホルダ 6">
            <a:extLst>
              <a:ext uri="{FF2B5EF4-FFF2-40B4-BE49-F238E27FC236}">
                <a16:creationId xmlns:a16="http://schemas.microsoft.com/office/drawing/2014/main" xmlns="" id="{97293DBC-CC0F-4366-920A-0816EE79CFB8}"/>
              </a:ext>
            </a:extLst>
          </p:cNvPr>
          <p:cNvSpPr>
            <a:spLocks noGrp="1"/>
          </p:cNvSpPr>
          <p:nvPr/>
        </p:nvSpPr>
        <p:spPr bwMode="auto">
          <a:xfrm>
            <a:off x="3457903" y="6356350"/>
            <a:ext cx="275371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276718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xmlns="" id="{ADEC0BD4-AD76-4994-BEF7-7691E82EFFAE}"/>
              </a:ext>
            </a:extLst>
          </p:cNvPr>
          <p:cNvGrpSpPr/>
          <p:nvPr/>
        </p:nvGrpSpPr>
        <p:grpSpPr>
          <a:xfrm>
            <a:off x="202220" y="283617"/>
            <a:ext cx="4204662" cy="6290766"/>
            <a:chOff x="2139304" y="567234"/>
            <a:chExt cx="4204662" cy="6290766"/>
          </a:xfrm>
        </p:grpSpPr>
        <p:pic>
          <p:nvPicPr>
            <p:cNvPr id="5" name="図 4">
              <a:extLst>
                <a:ext uri="{FF2B5EF4-FFF2-40B4-BE49-F238E27FC236}">
                  <a16:creationId xmlns:a16="http://schemas.microsoft.com/office/drawing/2014/main" xmlns="" id="{0131238A-F6D6-44F5-BE96-1B0D460BE874}"/>
                </a:ext>
              </a:extLst>
            </p:cNvPr>
            <p:cNvPicPr>
              <a:picLocks noChangeAspect="1"/>
            </p:cNvPicPr>
            <p:nvPr/>
          </p:nvPicPr>
          <p:blipFill rotWithShape="1">
            <a:blip r:embed="rId3"/>
            <a:srcRect l="11977" t="35705" r="70349" b="8760"/>
            <a:stretch/>
          </p:blipFill>
          <p:spPr>
            <a:xfrm>
              <a:off x="2634917" y="567234"/>
              <a:ext cx="3527980" cy="6266807"/>
            </a:xfrm>
            <a:prstGeom prst="rect">
              <a:avLst/>
            </a:prstGeom>
          </p:spPr>
        </p:pic>
        <p:sp>
          <p:nvSpPr>
            <p:cNvPr id="6" name="テキスト ボックス 5">
              <a:extLst>
                <a:ext uri="{FF2B5EF4-FFF2-40B4-BE49-F238E27FC236}">
                  <a16:creationId xmlns:a16="http://schemas.microsoft.com/office/drawing/2014/main" xmlns="" id="{70B6831D-FFC7-4F4F-9192-B237C6A72FF9}"/>
                </a:ext>
              </a:extLst>
            </p:cNvPr>
            <p:cNvSpPr txBox="1"/>
            <p:nvPr/>
          </p:nvSpPr>
          <p:spPr>
            <a:xfrm>
              <a:off x="3788632" y="862057"/>
              <a:ext cx="1220550"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腎臓</a:t>
              </a:r>
            </a:p>
          </p:txBody>
        </p:sp>
        <p:sp>
          <p:nvSpPr>
            <p:cNvPr id="7" name="テキスト ボックス 6">
              <a:extLst>
                <a:ext uri="{FF2B5EF4-FFF2-40B4-BE49-F238E27FC236}">
                  <a16:creationId xmlns:a16="http://schemas.microsoft.com/office/drawing/2014/main" xmlns="" id="{77C70BBE-88DB-433F-AE2D-450FAEBE51AC}"/>
                </a:ext>
              </a:extLst>
            </p:cNvPr>
            <p:cNvSpPr txBox="1"/>
            <p:nvPr/>
          </p:nvSpPr>
          <p:spPr>
            <a:xfrm>
              <a:off x="2139304" y="4259277"/>
              <a:ext cx="1395710" cy="523220"/>
            </a:xfrm>
            <a:prstGeom prst="rect">
              <a:avLst/>
            </a:prstGeom>
            <a:solidFill>
              <a:schemeClr val="bg1"/>
            </a:solidFill>
          </p:spPr>
          <p:txBody>
            <a:bodyPr wrap="square" rtlCol="0">
              <a:spAutoFit/>
            </a:bodyPr>
            <a:lstStyle/>
            <a:p>
              <a:pPr algn="ctr"/>
              <a:r>
                <a:rPr kumimoji="1" lang="ja-JP" altLang="en-US" sz="2800" dirty="0">
                  <a:latin typeface="HG丸ｺﾞｼｯｸM-PRO" panose="020F0600000000000000" pitchFamily="50" charset="-128"/>
                  <a:ea typeface="HG丸ｺﾞｼｯｸM-PRO" panose="020F0600000000000000" pitchFamily="50" charset="-128"/>
                </a:rPr>
                <a:t>膀胱</a:t>
              </a:r>
            </a:p>
          </p:txBody>
        </p:sp>
        <p:sp>
          <p:nvSpPr>
            <p:cNvPr id="8" name="正方形/長方形 7">
              <a:extLst>
                <a:ext uri="{FF2B5EF4-FFF2-40B4-BE49-F238E27FC236}">
                  <a16:creationId xmlns:a16="http://schemas.microsoft.com/office/drawing/2014/main" xmlns="" id="{73D6F2FD-A6D7-4541-9B9F-91A5213897BC}"/>
                </a:ext>
              </a:extLst>
            </p:cNvPr>
            <p:cNvSpPr/>
            <p:nvPr/>
          </p:nvSpPr>
          <p:spPr>
            <a:xfrm>
              <a:off x="5855400" y="2352239"/>
              <a:ext cx="488566" cy="134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xmlns="" id="{EAB25EFB-E715-4A08-84F3-F77A6455C003}"/>
                </a:ext>
              </a:extLst>
            </p:cNvPr>
            <p:cNvSpPr/>
            <p:nvPr/>
          </p:nvSpPr>
          <p:spPr>
            <a:xfrm>
              <a:off x="4950256" y="5243368"/>
              <a:ext cx="1393710" cy="161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xmlns="" id="{87A3EF0C-1604-4741-94C7-B5CF30663ED3}"/>
              </a:ext>
            </a:extLst>
          </p:cNvPr>
          <p:cNvSpPr txBox="1"/>
          <p:nvPr/>
        </p:nvSpPr>
        <p:spPr>
          <a:xfrm>
            <a:off x="4406882" y="1689971"/>
            <a:ext cx="4184003" cy="954107"/>
          </a:xfrm>
          <a:prstGeom prst="rect">
            <a:avLst/>
          </a:prstGeom>
          <a:solidFill>
            <a:schemeClr val="bg1"/>
          </a:solid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①腎臓でたくさんの尿が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つくられている</a:t>
            </a:r>
          </a:p>
        </p:txBody>
      </p:sp>
      <p:sp>
        <p:nvSpPr>
          <p:cNvPr id="16" name="テキスト ボックス 15">
            <a:extLst>
              <a:ext uri="{FF2B5EF4-FFF2-40B4-BE49-F238E27FC236}">
                <a16:creationId xmlns:a16="http://schemas.microsoft.com/office/drawing/2014/main" xmlns="" id="{986A5372-9F25-47CD-91DA-BB2BD574FA18}"/>
              </a:ext>
            </a:extLst>
          </p:cNvPr>
          <p:cNvSpPr txBox="1"/>
          <p:nvPr/>
        </p:nvSpPr>
        <p:spPr>
          <a:xfrm>
            <a:off x="4369780" y="4170950"/>
            <a:ext cx="4572000" cy="523220"/>
          </a:xfrm>
          <a:prstGeom prst="rect">
            <a:avLst/>
          </a:prstGeom>
          <a:solidFill>
            <a:schemeClr val="bg1"/>
          </a:solid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②膀胱が過剰に働いている</a:t>
            </a:r>
          </a:p>
        </p:txBody>
      </p:sp>
      <p:sp>
        <p:nvSpPr>
          <p:cNvPr id="19" name="テキスト ボックス 18">
            <a:extLst>
              <a:ext uri="{FF2B5EF4-FFF2-40B4-BE49-F238E27FC236}">
                <a16:creationId xmlns:a16="http://schemas.microsoft.com/office/drawing/2014/main" xmlns="" id="{DE0CC546-BEF9-434D-8E43-0751C3A592CD}"/>
              </a:ext>
            </a:extLst>
          </p:cNvPr>
          <p:cNvSpPr txBox="1"/>
          <p:nvPr/>
        </p:nvSpPr>
        <p:spPr>
          <a:xfrm>
            <a:off x="3212411" y="4128445"/>
            <a:ext cx="662423" cy="584775"/>
          </a:xfrm>
          <a:prstGeom prst="rect">
            <a:avLst/>
          </a:prstGeom>
          <a:noFill/>
        </p:spPr>
        <p:txBody>
          <a:bodyPr wrap="square" rtlCol="0">
            <a:spAutoFit/>
          </a:bodyPr>
          <a:lstStyle/>
          <a:p>
            <a:pPr algn="ctr"/>
            <a:r>
              <a:rPr kumimoji="1" lang="ja-JP" altLang="en-US" sz="3200" dirty="0">
                <a:latin typeface="HG丸ｺﾞｼｯｸM-PRO" panose="020F0600000000000000" pitchFamily="50" charset="-128"/>
                <a:ea typeface="HG丸ｺﾞｼｯｸM-PRO" panose="020F0600000000000000" pitchFamily="50" charset="-128"/>
              </a:rPr>
              <a:t>②</a:t>
            </a:r>
          </a:p>
        </p:txBody>
      </p:sp>
      <p:sp>
        <p:nvSpPr>
          <p:cNvPr id="20" name="稲妻 19">
            <a:extLst>
              <a:ext uri="{FF2B5EF4-FFF2-40B4-BE49-F238E27FC236}">
                <a16:creationId xmlns:a16="http://schemas.microsoft.com/office/drawing/2014/main" xmlns="" id="{2C91D9D0-A5C8-419D-9168-4551A0FB61AC}"/>
              </a:ext>
            </a:extLst>
          </p:cNvPr>
          <p:cNvSpPr/>
          <p:nvPr/>
        </p:nvSpPr>
        <p:spPr>
          <a:xfrm>
            <a:off x="1543236" y="3586610"/>
            <a:ext cx="471525" cy="52322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稲妻 20">
            <a:extLst>
              <a:ext uri="{FF2B5EF4-FFF2-40B4-BE49-F238E27FC236}">
                <a16:creationId xmlns:a16="http://schemas.microsoft.com/office/drawing/2014/main" xmlns="" id="{51AA553E-E251-4592-A62E-2A05BBAB802F}"/>
              </a:ext>
            </a:extLst>
          </p:cNvPr>
          <p:cNvSpPr/>
          <p:nvPr/>
        </p:nvSpPr>
        <p:spPr>
          <a:xfrm flipH="1">
            <a:off x="2891929" y="3665166"/>
            <a:ext cx="743651" cy="52322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ストライプ 21">
            <a:extLst>
              <a:ext uri="{FF2B5EF4-FFF2-40B4-BE49-F238E27FC236}">
                <a16:creationId xmlns:a16="http://schemas.microsoft.com/office/drawing/2014/main" xmlns="" id="{BB43311B-059A-4600-B819-E04C1EE24DE7}"/>
              </a:ext>
            </a:extLst>
          </p:cNvPr>
          <p:cNvSpPr/>
          <p:nvPr/>
        </p:nvSpPr>
        <p:spPr>
          <a:xfrm rot="5957187">
            <a:off x="2241446" y="1770827"/>
            <a:ext cx="2368916" cy="1100263"/>
          </a:xfrm>
          <a:prstGeom prst="stripedRightArrow">
            <a:avLst/>
          </a:prstGeom>
          <a:gradFill flip="none" rotWithShape="1">
            <a:gsLst>
              <a:gs pos="0">
                <a:schemeClr val="accent1">
                  <a:tint val="66000"/>
                  <a:satMod val="160000"/>
                  <a:alpha val="17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xmlns="" id="{0115892D-6184-4526-8C3A-BE6F034966C1}"/>
              </a:ext>
            </a:extLst>
          </p:cNvPr>
          <p:cNvSpPr txBox="1"/>
          <p:nvPr/>
        </p:nvSpPr>
        <p:spPr>
          <a:xfrm>
            <a:off x="3153326" y="1905414"/>
            <a:ext cx="662423" cy="584775"/>
          </a:xfrm>
          <a:prstGeom prst="rect">
            <a:avLst/>
          </a:prstGeom>
          <a:noFill/>
        </p:spPr>
        <p:txBody>
          <a:bodyPr wrap="square" rtlCol="0">
            <a:spAutoFit/>
          </a:bodyPr>
          <a:lstStyle/>
          <a:p>
            <a:pPr algn="ctr"/>
            <a:r>
              <a:rPr kumimoji="1" lang="ja-JP" altLang="en-US" sz="3200" dirty="0">
                <a:latin typeface="HG丸ｺﾞｼｯｸM-PRO" panose="020F0600000000000000" pitchFamily="50" charset="-128"/>
                <a:ea typeface="HG丸ｺﾞｼｯｸM-PRO" panose="020F0600000000000000" pitchFamily="50" charset="-128"/>
              </a:rPr>
              <a:t>①</a:t>
            </a:r>
          </a:p>
        </p:txBody>
      </p:sp>
      <p:sp>
        <p:nvSpPr>
          <p:cNvPr id="2" name="スライド番号プレースホルダー 1">
            <a:extLst>
              <a:ext uri="{FF2B5EF4-FFF2-40B4-BE49-F238E27FC236}">
                <a16:creationId xmlns:a16="http://schemas.microsoft.com/office/drawing/2014/main" xmlns="" id="{ECD0EBD9-951E-4AB1-B1DF-4243F74A806C}"/>
              </a:ext>
            </a:extLst>
          </p:cNvPr>
          <p:cNvSpPr>
            <a:spLocks noGrp="1"/>
          </p:cNvSpPr>
          <p:nvPr>
            <p:ph type="sldNum" sz="quarter" idx="12"/>
          </p:nvPr>
        </p:nvSpPr>
        <p:spPr/>
        <p:txBody>
          <a:bodyPr/>
          <a:lstStyle/>
          <a:p>
            <a:fld id="{6C91176F-FDA2-4436-ADBD-F204DC78905D}" type="slidenum">
              <a:rPr kumimoji="1" lang="ja-JP" altLang="en-US" sz="2800" smtClean="0"/>
              <a:t>9</a:t>
            </a:fld>
            <a:endParaRPr kumimoji="1" lang="ja-JP" altLang="en-US" sz="2800" dirty="0"/>
          </a:p>
        </p:txBody>
      </p:sp>
      <p:sp>
        <p:nvSpPr>
          <p:cNvPr id="17" name="フッター プレースホルダ 6">
            <a:extLst>
              <a:ext uri="{FF2B5EF4-FFF2-40B4-BE49-F238E27FC236}">
                <a16:creationId xmlns:a16="http://schemas.microsoft.com/office/drawing/2014/main" xmlns="" id="{5971B84F-3083-4007-AFFD-22863E4E22E4}"/>
              </a:ext>
            </a:extLst>
          </p:cNvPr>
          <p:cNvSpPr>
            <a:spLocks noGrp="1"/>
          </p:cNvSpPr>
          <p:nvPr/>
        </p:nvSpPr>
        <p:spPr bwMode="auto">
          <a:xfrm>
            <a:off x="4845268" y="6356350"/>
            <a:ext cx="259605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ctr" rtl="0" fontAlgn="base">
              <a:spcBef>
                <a:spcPct val="0"/>
              </a:spcBef>
              <a:spcAft>
                <a:spcPct val="0"/>
              </a:spcAft>
              <a:defRPr kumimoji="1" sz="1400" b="0" kern="1200" smtClean="0">
                <a:solidFill>
                  <a:schemeClr val="tx1"/>
                </a:solidFill>
                <a:latin typeface="Times" charset="0"/>
                <a:ea typeface="+mn-ea"/>
                <a:cs typeface="+mn-cs"/>
              </a:defRPr>
            </a:lvl1pPr>
            <a:lvl2pPr marL="4572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b="1" kern="1200">
                <a:solidFill>
                  <a:schemeClr val="tx1"/>
                </a:solidFill>
                <a:latin typeface="Times"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panose="02020603050405020304" pitchFamily="18" charset="0"/>
                <a:ea typeface="ＭＳ Ｐゴシック" panose="020B0600070205080204" pitchFamily="50" charset="-128"/>
                <a:cs typeface="+mn-cs"/>
              </a:defRPr>
            </a:lvl9pPr>
          </a:lstStyle>
          <a:p>
            <a:pPr>
              <a:defRPr/>
            </a:pPr>
            <a:r>
              <a:rPr lang="zh-CN" altLang="en-US" dirty="0"/>
              <a:t>大阪府医師会学校医部会</a:t>
            </a:r>
            <a:endParaRPr lang="en-US" altLang="ja-JP" dirty="0"/>
          </a:p>
        </p:txBody>
      </p:sp>
    </p:spTree>
    <p:extLst>
      <p:ext uri="{BB962C8B-B14F-4D97-AF65-F5344CB8AC3E}">
        <p14:creationId xmlns:p14="http://schemas.microsoft.com/office/powerpoint/2010/main" val="3589247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5328</TotalTime>
  <Words>2218</Words>
  <Application>Microsoft Office PowerPoint</Application>
  <PresentationFormat>画面に合わせる (4:3)</PresentationFormat>
  <Paragraphs>288</Paragraphs>
  <Slides>23</Slides>
  <Notes>23</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7" baseType="lpstr">
      <vt:lpstr>等线</vt:lpstr>
      <vt:lpstr>HGPｺﾞｼｯｸE</vt:lpstr>
      <vt:lpstr>HG丸ｺﾞｼｯｸM-PRO</vt:lpstr>
      <vt:lpstr>Meiryo UI</vt:lpstr>
      <vt:lpstr>ＭＳ Ｐゴシック</vt:lpstr>
      <vt:lpstr>メイリオ</vt:lpstr>
      <vt:lpstr>游ゴシック</vt:lpstr>
      <vt:lpstr>游ゴシック Light</vt:lpstr>
      <vt:lpstr>Arial</vt:lpstr>
      <vt:lpstr>Calibri</vt:lpstr>
      <vt:lpstr>Calibri Light</vt:lpstr>
      <vt:lpstr>Times</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杉本圭相</dc:creator>
  <cp:lastModifiedBy>hensyu</cp:lastModifiedBy>
  <cp:revision>261</cp:revision>
  <cp:lastPrinted>2021-07-07T02:19:02Z</cp:lastPrinted>
  <dcterms:created xsi:type="dcterms:W3CDTF">2019-02-16T02:25:51Z</dcterms:created>
  <dcterms:modified xsi:type="dcterms:W3CDTF">2021-10-27T04:21:25Z</dcterms:modified>
</cp:coreProperties>
</file>