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71" r:id="rId5"/>
    <p:sldId id="259" r:id="rId6"/>
    <p:sldId id="272" r:id="rId7"/>
    <p:sldId id="260" r:id="rId8"/>
    <p:sldId id="261" r:id="rId9"/>
    <p:sldId id="265" r:id="rId10"/>
    <p:sldId id="274" r:id="rId11"/>
    <p:sldId id="275" r:id="rId12"/>
    <p:sldId id="276" r:id="rId13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7E6EA626-35A5-890C-342E-807C41A3C6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468" cy="494019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906F5F8-2C76-D2D0-7DC2-33899DFF69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742" y="0"/>
            <a:ext cx="2918468" cy="494019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BFD53CD-2283-D967-42FA-FCB32877E3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2294"/>
            <a:ext cx="2918468" cy="494019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CD9AA65-9890-C7F8-9C6F-ACAF2EFBA0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742" y="9372294"/>
            <a:ext cx="2918468" cy="494019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r">
              <a:defRPr sz="1200"/>
            </a:lvl1pPr>
          </a:lstStyle>
          <a:p>
            <a:fld id="{F84D490D-D064-4B04-89D7-74F0E9394D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51025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468" cy="494019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742" y="0"/>
            <a:ext cx="2918468" cy="494019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85" tIns="44892" rIns="89785" bIns="4489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732" y="4747900"/>
            <a:ext cx="5388300" cy="3884928"/>
          </a:xfrm>
          <a:prstGeom prst="rect">
            <a:avLst/>
          </a:prstGeom>
        </p:spPr>
        <p:txBody>
          <a:bodyPr vert="horz" lIns="89785" tIns="44892" rIns="89785" bIns="4489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2294"/>
            <a:ext cx="2918468" cy="494019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742" y="9372294"/>
            <a:ext cx="2918468" cy="494019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r">
              <a:defRPr sz="1200"/>
            </a:lvl1pPr>
          </a:lstStyle>
          <a:p>
            <a:fld id="{93D75262-3D05-4EF8-854D-08AB9BBB8B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100892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9CE0B8-5D0E-4F6A-84B6-0D9A62C5A000}" type="datetimeFigureOut">
              <a:rPr kumimoji="1" lang="ja-JP" altLang="en-US" smtClean="0"/>
              <a:t>2023/2/28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B0584B-D0BF-4002-B112-2F46D2F1A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898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0B8-5D0E-4F6A-84B6-0D9A62C5A000}" type="datetimeFigureOut">
              <a:rPr kumimoji="1" lang="ja-JP" altLang="en-US" smtClean="0"/>
              <a:t>2023/2/28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584B-D0BF-4002-B112-2F46D2F1A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4114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0B8-5D0E-4F6A-84B6-0D9A62C5A000}" type="datetimeFigureOut">
              <a:rPr kumimoji="1" lang="ja-JP" altLang="en-US" smtClean="0"/>
              <a:t>2023/2/28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584B-D0BF-4002-B112-2F46D2F1A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071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0B8-5D0E-4F6A-84B6-0D9A62C5A000}" type="datetimeFigureOut">
              <a:rPr kumimoji="1" lang="ja-JP" altLang="en-US" smtClean="0"/>
              <a:t>2023/2/28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584B-D0BF-4002-B112-2F46D2F1A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33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0B8-5D0E-4F6A-84B6-0D9A62C5A000}" type="datetimeFigureOut">
              <a:rPr kumimoji="1" lang="ja-JP" altLang="en-US" smtClean="0"/>
              <a:t>2023/2/28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584B-D0BF-4002-B112-2F46D2F1A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886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0B8-5D0E-4F6A-84B6-0D9A62C5A000}" type="datetimeFigureOut">
              <a:rPr kumimoji="1" lang="ja-JP" altLang="en-US" smtClean="0"/>
              <a:t>2023/2/28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584B-D0BF-4002-B112-2F46D2F1A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924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0B8-5D0E-4F6A-84B6-0D9A62C5A000}" type="datetimeFigureOut">
              <a:rPr kumimoji="1" lang="ja-JP" altLang="en-US" smtClean="0"/>
              <a:t>2023/2/28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584B-D0BF-4002-B112-2F46D2F1A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582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0B8-5D0E-4F6A-84B6-0D9A62C5A000}" type="datetimeFigureOut">
              <a:rPr kumimoji="1" lang="ja-JP" altLang="en-US" smtClean="0"/>
              <a:t>2023/2/28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584B-D0BF-4002-B112-2F46D2F1A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316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0B8-5D0E-4F6A-84B6-0D9A62C5A000}" type="datetimeFigureOut">
              <a:rPr kumimoji="1" lang="ja-JP" altLang="en-US" smtClean="0"/>
              <a:t>2023/2/28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584B-D0BF-4002-B112-2F46D2F1A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238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0B8-5D0E-4F6A-84B6-0D9A62C5A000}" type="datetimeFigureOut">
              <a:rPr kumimoji="1" lang="ja-JP" altLang="en-US" smtClean="0"/>
              <a:t>2023/2/28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584B-D0BF-4002-B112-2F46D2F1A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356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0B8-5D0E-4F6A-84B6-0D9A62C5A000}" type="datetimeFigureOut">
              <a:rPr kumimoji="1" lang="ja-JP" altLang="en-US" smtClean="0"/>
              <a:t>2023/2/28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584B-D0BF-4002-B112-2F46D2F1A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247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39CE0B8-5D0E-4F6A-84B6-0D9A62C5A000}" type="datetimeFigureOut">
              <a:rPr kumimoji="1" lang="ja-JP" altLang="en-US" smtClean="0"/>
              <a:t>2023/2/28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7B0584B-D0BF-4002-B112-2F46D2F1A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594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kumimoji="1"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6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image" Target="../media/image4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gif"/><Relationship Id="rId5" Type="http://schemas.openxmlformats.org/officeDocument/2006/relationships/slideLayout" Target="../slideLayouts/slideLayout7.xml"/><Relationship Id="rId4" Type="http://schemas.microsoft.com/office/2007/relationships/media" Target="../media/media3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4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microsoft.com/office/2007/relationships/media" Target="../media/media5.mp3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5931E3-367F-3C08-F948-E2ED81ED1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990" y="1252539"/>
            <a:ext cx="9966960" cy="1956074"/>
          </a:xfrm>
        </p:spPr>
        <p:txBody>
          <a:bodyPr>
            <a:normAutofit/>
          </a:bodyPr>
          <a:lstStyle/>
          <a:p>
            <a:r>
              <a:rPr lang="ja-JP" altLang="en-US" sz="9600" dirty="0">
                <a:latin typeface="Arial Black" panose="020B0A04020102020204" pitchFamily="34" charset="0"/>
              </a:rPr>
              <a:t>ないかけんしん</a:t>
            </a:r>
            <a:endParaRPr kumimoji="1" lang="ja-JP" altLang="en-US" sz="9600" b="1" dirty="0">
              <a:latin typeface="Arial Black" panose="020B0A04020102020204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1AAF38A-9897-9401-496F-B3BB67F1D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06888"/>
            <a:ext cx="9144000" cy="1655762"/>
          </a:xfrm>
        </p:spPr>
        <p:txBody>
          <a:bodyPr>
            <a:normAutofit/>
          </a:bodyPr>
          <a:lstStyle/>
          <a:p>
            <a:r>
              <a:rPr kumimoji="1" lang="ja-JP" altLang="en-US" sz="4400" b="1" dirty="0"/>
              <a:t>よく</a:t>
            </a:r>
            <a:r>
              <a:rPr lang="ja-JP" altLang="en-US" sz="4400" b="1" dirty="0"/>
              <a:t>き</a:t>
            </a:r>
            <a:r>
              <a:rPr kumimoji="1" lang="ja-JP" altLang="en-US" sz="4400" b="1" dirty="0"/>
              <a:t>いてしっかりうけよう。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E996515-F0A7-D9EE-D8F5-2F76308609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360" y="565824"/>
            <a:ext cx="2268640" cy="2163865"/>
          </a:xfrm>
          <a:prstGeom prst="rect">
            <a:avLst/>
          </a:prstGeom>
        </p:spPr>
      </p:pic>
      <p:pic>
        <p:nvPicPr>
          <p:cNvPr id="8" name="小学生低学年用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57121.0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3A155E-563D-40A6-6722-5B25696C8D4F}"/>
              </a:ext>
            </a:extLst>
          </p:cNvPr>
          <p:cNvSpPr txBox="1"/>
          <p:nvPr/>
        </p:nvSpPr>
        <p:spPr>
          <a:xfrm>
            <a:off x="361336" y="620969"/>
            <a:ext cx="117262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00B050"/>
                </a:solidFill>
              </a:rPr>
              <a:t>けつえきのびょうきはないかな❣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A93FC25-D705-11A4-9B45-B6E2B903EB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00" y="2079625"/>
            <a:ext cx="5816600" cy="4324350"/>
          </a:xfrm>
          <a:prstGeom prst="rect">
            <a:avLst/>
          </a:prstGeom>
        </p:spPr>
      </p:pic>
      <p:pic>
        <p:nvPicPr>
          <p:cNvPr id="3" name="小学生低学年用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2636" end="29143.0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ソース画像を表示">
            <a:extLst>
              <a:ext uri="{FF2B5EF4-FFF2-40B4-BE49-F238E27FC236}">
                <a16:creationId xmlns:a16="http://schemas.microsoft.com/office/drawing/2014/main" id="{9D765E5C-5F2F-05EE-A70D-7474F423F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4" y="209550"/>
            <a:ext cx="7600951" cy="6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8B52F3-12B5-ACC8-4A65-26375CAC1640}"/>
              </a:ext>
            </a:extLst>
          </p:cNvPr>
          <p:cNvSpPr txBox="1"/>
          <p:nvPr/>
        </p:nvSpPr>
        <p:spPr>
          <a:xfrm>
            <a:off x="400050" y="3696772"/>
            <a:ext cx="3924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B050"/>
                </a:solidFill>
              </a:rPr>
              <a:t>ルールがあるよ</a:t>
            </a:r>
            <a:endParaRPr kumimoji="1" lang="en-US" altLang="ja-JP" sz="4000" dirty="0">
              <a:solidFill>
                <a:srgbClr val="00B050"/>
              </a:solidFill>
            </a:endParaRPr>
          </a:p>
          <a:p>
            <a:r>
              <a:rPr kumimoji="1" lang="ja-JP" altLang="en-US" sz="4000" dirty="0">
                <a:solidFill>
                  <a:srgbClr val="00B050"/>
                </a:solidFill>
              </a:rPr>
              <a:t>まもってね❣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532DE5CF-9513-2FAD-18DB-7D8B1549E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07" y="766762"/>
            <a:ext cx="3418218" cy="1356360"/>
          </a:xfrm>
        </p:spPr>
        <p:txBody>
          <a:bodyPr/>
          <a:lstStyle/>
          <a:p>
            <a:r>
              <a:rPr kumimoji="1" lang="ja-JP" altLang="en-US" sz="4400" b="1" dirty="0">
                <a:latin typeface="Arial Black" panose="020B0A04020102020204" pitchFamily="34" charset="0"/>
              </a:rPr>
              <a:t>しんさつは一人ずつ❣</a:t>
            </a:r>
            <a:endParaRPr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24" y="99441"/>
            <a:ext cx="2639568" cy="3523823"/>
          </a:xfrm>
          <a:prstGeom prst="rect">
            <a:avLst/>
          </a:prstGeom>
        </p:spPr>
      </p:pic>
      <p:pic>
        <p:nvPicPr>
          <p:cNvPr id="4" name="小学生低学年用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8592" end="17214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416" y="3124200"/>
            <a:ext cx="2096451" cy="249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3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526313-D720-810B-D320-31B66BE57AE8}"/>
              </a:ext>
            </a:extLst>
          </p:cNvPr>
          <p:cNvSpPr txBox="1"/>
          <p:nvPr/>
        </p:nvSpPr>
        <p:spPr>
          <a:xfrm>
            <a:off x="314325" y="257175"/>
            <a:ext cx="6340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00B0F0"/>
                </a:solidFill>
              </a:rPr>
              <a:t>みんなできたね❣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2BE9FFF-FD07-1097-B6F0-3CAF38CA5B0C}"/>
              </a:ext>
            </a:extLst>
          </p:cNvPr>
          <p:cNvSpPr txBox="1"/>
          <p:nvPr/>
        </p:nvSpPr>
        <p:spPr>
          <a:xfrm>
            <a:off x="228600" y="4210050"/>
            <a:ext cx="52629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おてがみをもらったら</a:t>
            </a:r>
            <a:endParaRPr kumimoji="1" lang="en-US" altLang="ja-JP" sz="3600" dirty="0"/>
          </a:p>
          <a:p>
            <a:r>
              <a:rPr kumimoji="1" lang="ja-JP" altLang="en-US" sz="3600" dirty="0"/>
              <a:t>びょういんにいってね！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0D7C666-C10B-5859-D26D-E22BD2961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76375"/>
            <a:ext cx="5867400" cy="5124450"/>
          </a:xfrm>
          <a:prstGeom prst="rect">
            <a:avLst/>
          </a:prstGeom>
        </p:spPr>
      </p:pic>
      <p:pic>
        <p:nvPicPr>
          <p:cNvPr id="5" name="小学生低学年用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185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7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E63A68-DE93-2CDF-9C11-578F9DB8E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428626"/>
            <a:ext cx="9429750" cy="1325563"/>
          </a:xfrm>
        </p:spPr>
        <p:txBody>
          <a:bodyPr>
            <a:noAutofit/>
          </a:bodyPr>
          <a:lstStyle/>
          <a:p>
            <a:r>
              <a:rPr kumimoji="1" lang="ja-JP" altLang="en-US" sz="9600" b="1" dirty="0">
                <a:latin typeface="Arial Black" panose="020B0A04020102020204" pitchFamily="34" charset="0"/>
              </a:rPr>
              <a:t>なぜうけるの？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A4865DF-6C02-E0A4-2DE2-DC4EE0A382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772" y="3656171"/>
            <a:ext cx="1965530" cy="196553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B15805C-A78B-67EF-71B5-20EF89BC4755}"/>
              </a:ext>
            </a:extLst>
          </p:cNvPr>
          <p:cNvSpPr txBox="1"/>
          <p:nvPr/>
        </p:nvSpPr>
        <p:spPr>
          <a:xfrm>
            <a:off x="762575" y="1884275"/>
            <a:ext cx="1034129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B050"/>
                </a:solidFill>
              </a:rPr>
              <a:t>１，たいいくやプールをしていいか❣</a:t>
            </a:r>
            <a:endParaRPr kumimoji="1" lang="en-US" altLang="ja-JP" sz="4400" dirty="0">
              <a:solidFill>
                <a:srgbClr val="00B05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D4AEB56-46AA-C7C9-D31E-63C3477738A4}"/>
              </a:ext>
            </a:extLst>
          </p:cNvPr>
          <p:cNvSpPr txBox="1"/>
          <p:nvPr/>
        </p:nvSpPr>
        <p:spPr>
          <a:xfrm>
            <a:off x="762575" y="3685509"/>
            <a:ext cx="808426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rgbClr val="00B050"/>
                </a:solidFill>
              </a:rPr>
              <a:t>３，ひふのびょうきはないか❣</a:t>
            </a:r>
            <a:endParaRPr kumimoji="1" lang="en-US" altLang="ja-JP" sz="4400" dirty="0">
              <a:solidFill>
                <a:srgbClr val="00B05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F103334-88BA-F344-8991-CE3BB5098F5E}"/>
              </a:ext>
            </a:extLst>
          </p:cNvPr>
          <p:cNvSpPr txBox="1"/>
          <p:nvPr/>
        </p:nvSpPr>
        <p:spPr>
          <a:xfrm>
            <a:off x="762575" y="2787770"/>
            <a:ext cx="103412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rgbClr val="00B050"/>
                </a:solidFill>
              </a:rPr>
              <a:t>２，せぼねがまがるびょうきはないか❣</a:t>
            </a:r>
            <a:endParaRPr kumimoji="1" lang="ja-JP" altLang="en-US" sz="4400" dirty="0">
              <a:solidFill>
                <a:srgbClr val="00B05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568640D-F70F-8C2A-3550-55EF4383227A}"/>
              </a:ext>
            </a:extLst>
          </p:cNvPr>
          <p:cNvSpPr txBox="1"/>
          <p:nvPr/>
        </p:nvSpPr>
        <p:spPr>
          <a:xfrm>
            <a:off x="762575" y="4598228"/>
            <a:ext cx="808426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rgbClr val="00B050"/>
                </a:solidFill>
              </a:rPr>
              <a:t>４</a:t>
            </a:r>
            <a:r>
              <a:rPr kumimoji="1" lang="ja-JP" altLang="en-US" sz="4400" dirty="0">
                <a:solidFill>
                  <a:srgbClr val="00B050"/>
                </a:solidFill>
              </a:rPr>
              <a:t>，のどにびょうきがないか❣</a:t>
            </a:r>
            <a:endParaRPr kumimoji="1" lang="en-US" altLang="ja-JP" sz="4400" dirty="0">
              <a:solidFill>
                <a:srgbClr val="00B05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810CBCC-F061-A614-79CD-41684E766DE0}"/>
              </a:ext>
            </a:extLst>
          </p:cNvPr>
          <p:cNvSpPr txBox="1"/>
          <p:nvPr/>
        </p:nvSpPr>
        <p:spPr>
          <a:xfrm>
            <a:off x="762575" y="5545390"/>
            <a:ext cx="921277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rgbClr val="00B050"/>
                </a:solidFill>
              </a:rPr>
              <a:t>５，けつえきのびょうきはないか❣</a:t>
            </a:r>
            <a:endParaRPr kumimoji="1" lang="en-US" altLang="ja-JP" sz="4400" dirty="0">
              <a:solidFill>
                <a:srgbClr val="00B050"/>
              </a:solidFill>
            </a:endParaRPr>
          </a:p>
          <a:p>
            <a:endParaRPr kumimoji="1" lang="ja-JP" altLang="en-US" dirty="0"/>
          </a:p>
        </p:txBody>
      </p:sp>
      <p:pic>
        <p:nvPicPr>
          <p:cNvPr id="4" name="小学生低学年用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5747" end="184863.0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3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0A21E6-23BB-525D-35C6-3BDB1C994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09575"/>
            <a:ext cx="11382375" cy="1356360"/>
          </a:xfrm>
        </p:spPr>
        <p:txBody>
          <a:bodyPr>
            <a:noAutofit/>
          </a:bodyPr>
          <a:lstStyle/>
          <a:p>
            <a:r>
              <a:rPr kumimoji="1" lang="ja-JP" altLang="en-US" sz="7200" b="1" dirty="0">
                <a:latin typeface="Arial Black" panose="020B0A04020102020204" pitchFamily="34" charset="0"/>
              </a:rPr>
              <a:t>ちょうしんきをあてるよ❣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A8575B-BDAA-BBEC-22A8-B075CAC57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055" y="2151717"/>
            <a:ext cx="10115549" cy="2752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5400" dirty="0"/>
              <a:t>＊ちいさなおとをききわけるよ。</a:t>
            </a:r>
            <a:endParaRPr kumimoji="1" lang="en-US" altLang="ja-JP" sz="5400" dirty="0"/>
          </a:p>
          <a:p>
            <a:pPr marL="0" indent="0">
              <a:buNone/>
            </a:pPr>
            <a:r>
              <a:rPr lang="ja-JP" altLang="en-US" sz="5400" dirty="0"/>
              <a:t>＊しずかにしていないと</a:t>
            </a:r>
            <a:endParaRPr lang="en-US" altLang="ja-JP" sz="5400" dirty="0"/>
          </a:p>
          <a:p>
            <a:pPr marL="0" indent="0">
              <a:buNone/>
            </a:pPr>
            <a:r>
              <a:rPr lang="ja-JP" altLang="en-US" sz="5400" dirty="0"/>
              <a:t>　きこえないね。</a:t>
            </a:r>
            <a:endParaRPr kumimoji="1" lang="ja-JP" altLang="en-US" sz="5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DB36E3E-D870-CFD2-7154-54F1001BE4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60" y="4208291"/>
            <a:ext cx="2268640" cy="2163865"/>
          </a:xfrm>
          <a:prstGeom prst="rect">
            <a:avLst/>
          </a:prstGeom>
        </p:spPr>
      </p:pic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9B78A83E-51B4-9104-6811-DC2AAAAE3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639" y="3862542"/>
            <a:ext cx="2714626" cy="262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小学生低学年用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4140" end="165621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5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E77FF39-BE1A-9C08-5B90-4BF75D668F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110" y="394374"/>
            <a:ext cx="2268640" cy="216386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4DEBB1-C09E-4539-8358-96C09817A477}"/>
              </a:ext>
            </a:extLst>
          </p:cNvPr>
          <p:cNvSpPr txBox="1"/>
          <p:nvPr/>
        </p:nvSpPr>
        <p:spPr>
          <a:xfrm>
            <a:off x="8591550" y="3267075"/>
            <a:ext cx="32289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しんぞうのおとの</a:t>
            </a:r>
            <a:endParaRPr kumimoji="1" lang="en-US" altLang="ja-JP" sz="4000" dirty="0"/>
          </a:p>
          <a:p>
            <a:r>
              <a:rPr kumimoji="1" lang="ja-JP" altLang="en-US" sz="4000" dirty="0"/>
              <a:t>ちがいをかくにんするよ。</a:t>
            </a:r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D0211EA4-4354-9085-7F89-441D04C0106A}"/>
              </a:ext>
            </a:extLst>
          </p:cNvPr>
          <p:cNvSpPr/>
          <p:nvPr/>
        </p:nvSpPr>
        <p:spPr>
          <a:xfrm rot="6723107">
            <a:off x="7224135" y="2100978"/>
            <a:ext cx="484632" cy="2183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50F3064A-019B-4766-024B-6A22FAF804CC}"/>
              </a:ext>
            </a:extLst>
          </p:cNvPr>
          <p:cNvSpPr/>
          <p:nvPr/>
        </p:nvSpPr>
        <p:spPr>
          <a:xfrm rot="4360501">
            <a:off x="7563501" y="415741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23" y="483559"/>
            <a:ext cx="7600950" cy="6143625"/>
          </a:xfrm>
          <a:prstGeom prst="rect">
            <a:avLst/>
          </a:prstGeom>
        </p:spPr>
      </p:pic>
      <p:pic>
        <p:nvPicPr>
          <p:cNvPr id="7" name="小学生低学年用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7206" end="121898.0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9" name="01 正常心音　心尖部 (1)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4429" end="17052.3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77831" y="2962275"/>
            <a:ext cx="609600" cy="609600"/>
          </a:xfrm>
          <a:prstGeom prst="rect">
            <a:avLst/>
          </a:prstGeom>
        </p:spPr>
      </p:pic>
      <p:pic>
        <p:nvPicPr>
          <p:cNvPr id="11" name="42 心室中隔欠損　胸骨左縁下部　軽症例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4839" end="27181.8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48718" y="31059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8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33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3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69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3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5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01BBF5-9597-A8BF-B80F-05226ACA3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556260"/>
            <a:ext cx="10782300" cy="1356360"/>
          </a:xfrm>
        </p:spPr>
        <p:txBody>
          <a:bodyPr>
            <a:noAutofit/>
          </a:bodyPr>
          <a:lstStyle/>
          <a:p>
            <a:r>
              <a:rPr kumimoji="1" lang="ja-JP" altLang="en-US" sz="7200" b="1" dirty="0">
                <a:latin typeface="Arial Black" panose="020B0A04020102020204" pitchFamily="34" charset="0"/>
              </a:rPr>
              <a:t>ちょうしんきできくよ❣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3419B3-1229-C93C-B433-6A9F846D2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275" y="1912620"/>
            <a:ext cx="74676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5400" dirty="0"/>
              <a:t>＊おおきくすってね。</a:t>
            </a:r>
            <a:endParaRPr kumimoji="1" lang="en-US" altLang="ja-JP" sz="5400" dirty="0"/>
          </a:p>
          <a:p>
            <a:pPr marL="0" indent="0">
              <a:buNone/>
            </a:pPr>
            <a:r>
              <a:rPr kumimoji="1" lang="ja-JP" altLang="en-US" sz="5400" dirty="0"/>
              <a:t>＊おおきくはいてね。</a:t>
            </a:r>
            <a:endParaRPr kumimoji="1" lang="en-US" altLang="ja-JP" sz="5400" dirty="0"/>
          </a:p>
          <a:p>
            <a:pPr marL="0" indent="0">
              <a:buNone/>
            </a:pPr>
            <a:r>
              <a:rPr lang="ja-JP" altLang="en-US" sz="5400" dirty="0"/>
              <a:t>＊しずかでないと</a:t>
            </a:r>
            <a:endParaRPr lang="en-US" altLang="ja-JP" sz="5400" dirty="0"/>
          </a:p>
          <a:p>
            <a:pPr marL="0" indent="0">
              <a:buNone/>
            </a:pPr>
            <a:r>
              <a:rPr lang="ja-JP" altLang="en-US" sz="5400" dirty="0"/>
              <a:t>　　きこえないね</a:t>
            </a:r>
            <a:endParaRPr kumimoji="1" lang="ja-JP" altLang="en-US" sz="5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4F8F897-9E6D-0CF2-00BF-66AB3F7895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6" y="4137875"/>
            <a:ext cx="2268640" cy="2163865"/>
          </a:xfrm>
          <a:prstGeom prst="rect">
            <a:avLst/>
          </a:prstGeom>
        </p:spPr>
      </p:pic>
      <p:pic>
        <p:nvPicPr>
          <p:cNvPr id="6" name="Picture 2" descr="ソース画像を表示">
            <a:extLst>
              <a:ext uri="{FF2B5EF4-FFF2-40B4-BE49-F238E27FC236}">
                <a16:creationId xmlns:a16="http://schemas.microsoft.com/office/drawing/2014/main" id="{587627C0-3662-F1D5-D460-E2049BBC4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639" y="3862542"/>
            <a:ext cx="2714626" cy="262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小学生低学年用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6456" end="107998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0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35" y="-909792"/>
            <a:ext cx="8935930" cy="7722865"/>
          </a:xfrm>
          <a:prstGeom prst="rect">
            <a:avLst/>
          </a:prstGeom>
        </p:spPr>
      </p:pic>
      <p:pic>
        <p:nvPicPr>
          <p:cNvPr id="4" name="Picture 2" descr="ソース画像を表示">
            <a:extLst>
              <a:ext uri="{FF2B5EF4-FFF2-40B4-BE49-F238E27FC236}">
                <a16:creationId xmlns:a16="http://schemas.microsoft.com/office/drawing/2014/main" id="{FA386EF5-FCDE-EE52-9C5F-E796AE47B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689" y="570023"/>
            <a:ext cx="2017611" cy="196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59900BD-709D-B3F7-430F-EDF47F399060}"/>
              </a:ext>
            </a:extLst>
          </p:cNvPr>
          <p:cNvSpPr txBox="1"/>
          <p:nvPr/>
        </p:nvSpPr>
        <p:spPr>
          <a:xfrm>
            <a:off x="8415198" y="3773795"/>
            <a:ext cx="357020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/>
              <a:t>むねのおと</a:t>
            </a:r>
            <a:endParaRPr kumimoji="1" lang="en-US" altLang="ja-JP" sz="4400" dirty="0"/>
          </a:p>
          <a:p>
            <a:r>
              <a:rPr kumimoji="1" lang="ja-JP" altLang="en-US" sz="4400" dirty="0"/>
              <a:t>せなかのおと</a:t>
            </a:r>
            <a:endParaRPr kumimoji="1" lang="en-US" altLang="ja-JP" sz="4400" dirty="0"/>
          </a:p>
          <a:p>
            <a:r>
              <a:rPr kumimoji="1" lang="ja-JP" altLang="en-US" sz="4400" dirty="0"/>
              <a:t>をきくよ。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2647">
            <a:off x="-287660" y="1241327"/>
            <a:ext cx="5357636" cy="433042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175">
            <a:off x="4263810" y="2013113"/>
            <a:ext cx="4713880" cy="3810091"/>
          </a:xfrm>
          <a:prstGeom prst="rect">
            <a:avLst/>
          </a:prstGeom>
        </p:spPr>
      </p:pic>
      <p:pic>
        <p:nvPicPr>
          <p:cNvPr id="2" name="小学生低学年用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8257" end="69577.06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01 肺胞呼吸音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7890" end="44841.8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81600" y="3101736"/>
            <a:ext cx="609600" cy="609600"/>
          </a:xfrm>
          <a:prstGeom prst="rect">
            <a:avLst/>
          </a:prstGeom>
        </p:spPr>
      </p:pic>
      <p:pic>
        <p:nvPicPr>
          <p:cNvPr id="6" name="09 気管支喘息(発作中)の高音性および低温性連続性ラ音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end="33795.3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72000" y="3101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8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0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5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993487-CD3F-2D99-1605-012830D9F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97" y="342991"/>
            <a:ext cx="12058650" cy="1619251"/>
          </a:xfrm>
        </p:spPr>
        <p:txBody>
          <a:bodyPr>
            <a:noAutofit/>
          </a:bodyPr>
          <a:lstStyle/>
          <a:p>
            <a:r>
              <a:rPr kumimoji="1" lang="ja-JP" altLang="en-US" sz="5400" b="1" dirty="0">
                <a:latin typeface="Arial Black" panose="020B0A04020102020204" pitchFamily="34" charset="0"/>
              </a:rPr>
              <a:t>せぼねがまがるびょうきはないかな❣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0906987-E6F1-7BB0-1352-3BB1BE3BF0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11" y="2343150"/>
            <a:ext cx="3115208" cy="39243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9AA7676-7279-83E5-7837-40BEE392E073}"/>
              </a:ext>
            </a:extLst>
          </p:cNvPr>
          <p:cNvSpPr txBox="1"/>
          <p:nvPr/>
        </p:nvSpPr>
        <p:spPr>
          <a:xfrm>
            <a:off x="6172201" y="1685685"/>
            <a:ext cx="5638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00B050"/>
                </a:solidFill>
              </a:rPr>
              <a:t>＊シャツをきてるとみえないね❣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82B3ACD-FE2E-8CC5-F87E-E85E948D91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158" y="2466974"/>
            <a:ext cx="3115208" cy="39243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158" y="2476165"/>
            <a:ext cx="3115110" cy="392484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38" y="2495095"/>
            <a:ext cx="3115110" cy="3924848"/>
          </a:xfrm>
          <a:prstGeom prst="rect">
            <a:avLst/>
          </a:prstGeom>
        </p:spPr>
      </p:pic>
      <p:pic>
        <p:nvPicPr>
          <p:cNvPr id="3" name="小学生低学年用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8171" end="58286.0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5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9F382E-AD00-786E-F491-4B3EADE54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5" y="404217"/>
            <a:ext cx="9875520" cy="1356360"/>
          </a:xfrm>
        </p:spPr>
        <p:txBody>
          <a:bodyPr>
            <a:normAutofit fontScale="90000"/>
          </a:bodyPr>
          <a:lstStyle/>
          <a:p>
            <a:r>
              <a:rPr kumimoji="1" lang="ja-JP" altLang="en-US" sz="6000" b="1" dirty="0">
                <a:latin typeface="Arial Black" panose="020B0A04020102020204" pitchFamily="34" charset="0"/>
              </a:rPr>
              <a:t>ひふのびょうきはないかな❣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BEFC555-57E3-BE91-0C73-1F3B751A0854}"/>
              </a:ext>
            </a:extLst>
          </p:cNvPr>
          <p:cNvSpPr txBox="1"/>
          <p:nvPr/>
        </p:nvSpPr>
        <p:spPr>
          <a:xfrm>
            <a:off x="4646095" y="1852254"/>
            <a:ext cx="67505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00B050"/>
                </a:solidFill>
              </a:rPr>
              <a:t>＊シャツをきてるとわからないね❣</a:t>
            </a:r>
            <a:endParaRPr kumimoji="1" lang="ja-JP" altLang="en-US" sz="3200" dirty="0">
              <a:solidFill>
                <a:srgbClr val="00B050"/>
              </a:solidFill>
            </a:endParaRPr>
          </a:p>
          <a:p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52" y="2609280"/>
            <a:ext cx="4201111" cy="387721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650" y="2609280"/>
            <a:ext cx="4201111" cy="387721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981" y="2517603"/>
            <a:ext cx="4300447" cy="3968893"/>
          </a:xfrm>
          <a:prstGeom prst="rect">
            <a:avLst/>
          </a:prstGeom>
        </p:spPr>
      </p:pic>
      <p:pic>
        <p:nvPicPr>
          <p:cNvPr id="4" name="小学生低学年用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772" end="45029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7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75673C-126B-F0F1-718C-6A0EF208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404842"/>
            <a:ext cx="12030075" cy="1356360"/>
          </a:xfrm>
        </p:spPr>
        <p:txBody>
          <a:bodyPr>
            <a:noAutofit/>
          </a:bodyPr>
          <a:lstStyle/>
          <a:p>
            <a:br>
              <a:rPr kumimoji="1" lang="en-US" altLang="ja-JP" sz="6600" dirty="0"/>
            </a:br>
            <a:r>
              <a:rPr kumimoji="1" lang="ja-JP" altLang="en-US" sz="6600" dirty="0">
                <a:solidFill>
                  <a:srgbClr val="00B050"/>
                </a:solidFill>
              </a:rPr>
              <a:t>のどのびょうきをみつけるよ</a:t>
            </a:r>
            <a:r>
              <a:rPr kumimoji="1" lang="ja-JP" altLang="en-US" sz="6600" b="1" dirty="0">
                <a:solidFill>
                  <a:srgbClr val="00B050"/>
                </a:solidFill>
                <a:latin typeface="Arial Black" panose="020B0A04020102020204" pitchFamily="34" charset="0"/>
              </a:rPr>
              <a:t>❣</a:t>
            </a:r>
            <a:br>
              <a:rPr lang="ja-JP" altLang="en-US" sz="6600" dirty="0">
                <a:solidFill>
                  <a:srgbClr val="00B050"/>
                </a:solidFill>
              </a:rPr>
            </a:br>
            <a:endParaRPr kumimoji="1" lang="ja-JP" altLang="en-US" sz="6600" dirty="0">
              <a:solidFill>
                <a:srgbClr val="00B05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420" y="1761202"/>
            <a:ext cx="4851083" cy="4684164"/>
          </a:xfrm>
          <a:prstGeom prst="rect">
            <a:avLst/>
          </a:prstGeom>
        </p:spPr>
      </p:pic>
      <p:pic>
        <p:nvPicPr>
          <p:cNvPr id="3" name="小学生低学年用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4005" end="35764.0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9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基礎">
  <a:themeElements>
    <a:clrScheme name="基礎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TM03457444[[fn=基礎]]</Template>
  <TotalTime>1029</TotalTime>
  <Words>197</Words>
  <Application>Microsoft Office PowerPoint</Application>
  <PresentationFormat>ワイド画面</PresentationFormat>
  <Paragraphs>34</Paragraphs>
  <Slides>12</Slides>
  <Notes>0</Notes>
  <HiddenSlides>0</HiddenSlides>
  <MMClips>16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6" baseType="lpstr">
      <vt:lpstr>游ゴシック</vt:lpstr>
      <vt:lpstr>Arial Black</vt:lpstr>
      <vt:lpstr>Corbel</vt:lpstr>
      <vt:lpstr>基礎</vt:lpstr>
      <vt:lpstr>ないかけんしん</vt:lpstr>
      <vt:lpstr>なぜうけるの？</vt:lpstr>
      <vt:lpstr>ちょうしんきをあてるよ❣</vt:lpstr>
      <vt:lpstr>PowerPoint プレゼンテーション</vt:lpstr>
      <vt:lpstr>ちょうしんきできくよ❣</vt:lpstr>
      <vt:lpstr>PowerPoint プレゼンテーション</vt:lpstr>
      <vt:lpstr>せぼねがまがるびょうきはないかな❣</vt:lpstr>
      <vt:lpstr>ひふのびょうきはないかな❣</vt:lpstr>
      <vt:lpstr> のどのびょうきをみつけるよ❣ </vt:lpstr>
      <vt:lpstr>PowerPoint プレゼンテーション</vt:lpstr>
      <vt:lpstr>しんさつは一人ずつ❣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内科健診です。</dc:title>
  <dc:creator>久子 森口</dc:creator>
  <cp:lastModifiedBy>172</cp:lastModifiedBy>
  <cp:revision>139</cp:revision>
  <cp:lastPrinted>2023-02-07T08:42:36Z</cp:lastPrinted>
  <dcterms:created xsi:type="dcterms:W3CDTF">2022-10-26T06:55:32Z</dcterms:created>
  <dcterms:modified xsi:type="dcterms:W3CDTF">2023-02-28T08:05:28Z</dcterms:modified>
</cp:coreProperties>
</file>