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69" r:id="rId3"/>
    <p:sldId id="270" r:id="rId4"/>
    <p:sldId id="278" r:id="rId5"/>
    <p:sldId id="271" r:id="rId6"/>
    <p:sldId id="259" r:id="rId7"/>
    <p:sldId id="272" r:id="rId8"/>
    <p:sldId id="279" r:id="rId9"/>
    <p:sldId id="280" r:id="rId10"/>
    <p:sldId id="265" r:id="rId11"/>
    <p:sldId id="281" r:id="rId12"/>
    <p:sldId id="275" r:id="rId13"/>
    <p:sldId id="276" r:id="rId14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1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9CE0B8-5D0E-4F6A-84B6-0D9A62C5A000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B0584B-D0BF-4002-B112-2F46D2F1A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89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0B8-5D0E-4F6A-84B6-0D9A62C5A000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584B-D0BF-4002-B112-2F46D2F1A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11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0B8-5D0E-4F6A-84B6-0D9A62C5A000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584B-D0BF-4002-B112-2F46D2F1A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071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0B8-5D0E-4F6A-84B6-0D9A62C5A000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584B-D0BF-4002-B112-2F46D2F1A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3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0B8-5D0E-4F6A-84B6-0D9A62C5A000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584B-D0BF-4002-B112-2F46D2F1A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88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0B8-5D0E-4F6A-84B6-0D9A62C5A000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584B-D0BF-4002-B112-2F46D2F1A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24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0B8-5D0E-4F6A-84B6-0D9A62C5A000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584B-D0BF-4002-B112-2F46D2F1A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82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0B8-5D0E-4F6A-84B6-0D9A62C5A000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584B-D0BF-4002-B112-2F46D2F1A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316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0B8-5D0E-4F6A-84B6-0D9A62C5A000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584B-D0BF-4002-B112-2F46D2F1A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238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0B8-5D0E-4F6A-84B6-0D9A62C5A000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584B-D0BF-4002-B112-2F46D2F1A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56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0B8-5D0E-4F6A-84B6-0D9A62C5A000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584B-D0BF-4002-B112-2F46D2F1A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247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39CE0B8-5D0E-4F6A-84B6-0D9A62C5A000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7B0584B-D0BF-4002-B112-2F46D2F1A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94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gif"/><Relationship Id="rId5" Type="http://schemas.openxmlformats.org/officeDocument/2006/relationships/slideLayout" Target="../slideLayouts/slideLayout7.xml"/><Relationship Id="rId4" Type="http://schemas.microsoft.com/office/2007/relationships/media" Target="../media/media3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5.mp3"/><Relationship Id="rId7" Type="http://schemas.openxmlformats.org/officeDocument/2006/relationships/image" Target="../media/image7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microsoft.com/office/2007/relationships/media" Target="../media/media1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5931E3-367F-3C08-F948-E2ED81ED1D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992188" algn="l">
              <a:tabLst>
                <a:tab pos="622300" algn="l"/>
              </a:tabLst>
            </a:pPr>
            <a:r>
              <a:rPr lang="ja-JP" altLang="en-US" sz="3600" spc="600" dirty="0">
                <a:latin typeface="Arial Black" panose="020B0A04020102020204" pitchFamily="34" charset="0"/>
              </a:rPr>
              <a:t>　　　　　けんしん</a:t>
            </a:r>
            <a:br>
              <a:rPr kumimoji="1" lang="en-US" altLang="ja-JP" sz="3600" b="1" spc="600" dirty="0">
                <a:latin typeface="Arial Black" panose="020B0A04020102020204" pitchFamily="34" charset="0"/>
              </a:rPr>
            </a:br>
            <a:r>
              <a:rPr kumimoji="1" lang="ja-JP" altLang="en-US" sz="9600" b="1" dirty="0">
                <a:latin typeface="Arial Black" panose="020B0A04020102020204" pitchFamily="34" charset="0"/>
              </a:rPr>
              <a:t>内科健診です。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1AAF38A-9897-9401-496F-B3BB67F1D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460" y="4137620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2400" b="1" dirty="0"/>
              <a:t>せつめい</a:t>
            </a:r>
            <a:endParaRPr kumimoji="1" lang="en-US" altLang="ja-JP" sz="2400" b="1" dirty="0"/>
          </a:p>
          <a:p>
            <a:pPr algn="l"/>
            <a:r>
              <a:rPr kumimoji="1" lang="ja-JP" altLang="en-US" sz="4400" b="1" dirty="0"/>
              <a:t>説明をよく聞いて正しく受けよう。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553212"/>
            <a:ext cx="2290572" cy="2290572"/>
          </a:xfrm>
          <a:prstGeom prst="rect">
            <a:avLst/>
          </a:prstGeom>
        </p:spPr>
      </p:pic>
      <p:pic>
        <p:nvPicPr>
          <p:cNvPr id="4" name="小学生高学年用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7725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9601"/>
      </p:ext>
    </p:extLst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75673C-126B-F0F1-718C-6A0EF208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1" y="376267"/>
            <a:ext cx="10668000" cy="1356360"/>
          </a:xfrm>
        </p:spPr>
        <p:txBody>
          <a:bodyPr>
            <a:noAutofit/>
          </a:bodyPr>
          <a:lstStyle/>
          <a:p>
            <a:pPr indent="2514600"/>
            <a:br>
              <a:rPr kumimoji="1" lang="en-US" altLang="ja-JP" sz="6600" dirty="0"/>
            </a:br>
            <a:r>
              <a:rPr kumimoji="1" lang="ja-JP" altLang="en-US" sz="6600" dirty="0">
                <a:solidFill>
                  <a:srgbClr val="00B050"/>
                </a:solidFill>
              </a:rPr>
              <a:t>のどの病気を見つけるよ</a:t>
            </a:r>
            <a:r>
              <a:rPr kumimoji="1" lang="ja-JP" altLang="en-US" sz="6600" b="1" dirty="0">
                <a:solidFill>
                  <a:srgbClr val="00B050"/>
                </a:solidFill>
                <a:latin typeface="Arial Black" panose="020B0A04020102020204" pitchFamily="34" charset="0"/>
              </a:rPr>
              <a:t>❣</a:t>
            </a:r>
            <a:br>
              <a:rPr lang="ja-JP" altLang="en-US" sz="6600" dirty="0">
                <a:solidFill>
                  <a:srgbClr val="00B050"/>
                </a:solidFill>
              </a:rPr>
            </a:br>
            <a:endParaRPr kumimoji="1" lang="ja-JP" altLang="en-US" sz="6600" dirty="0">
              <a:solidFill>
                <a:srgbClr val="00B05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61" y="1632043"/>
            <a:ext cx="5161979" cy="4984363"/>
          </a:xfrm>
          <a:prstGeom prst="rect">
            <a:avLst/>
          </a:prstGeom>
        </p:spPr>
      </p:pic>
      <p:pic>
        <p:nvPicPr>
          <p:cNvPr id="4" name="小学生高学年用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4336" end="37103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9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3A155E-563D-40A6-6722-5B25696C8D4F}"/>
              </a:ext>
            </a:extLst>
          </p:cNvPr>
          <p:cNvSpPr txBox="1"/>
          <p:nvPr/>
        </p:nvSpPr>
        <p:spPr>
          <a:xfrm>
            <a:off x="1771739" y="454025"/>
            <a:ext cx="86485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00B050"/>
                </a:solidFill>
              </a:rPr>
              <a:t>けつえき</a:t>
            </a:r>
            <a:endParaRPr kumimoji="1" lang="en-US" altLang="ja-JP" sz="2800" dirty="0">
              <a:solidFill>
                <a:srgbClr val="00B050"/>
              </a:solidFill>
            </a:endParaRPr>
          </a:p>
          <a:p>
            <a:r>
              <a:rPr kumimoji="1" lang="ja-JP" altLang="en-US" sz="6000" dirty="0">
                <a:solidFill>
                  <a:srgbClr val="00B050"/>
                </a:solidFill>
              </a:rPr>
              <a:t>血液の病気はないかな❣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A93FC25-D705-11A4-9B45-B6E2B903E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0" y="2079625"/>
            <a:ext cx="5816600" cy="4324350"/>
          </a:xfrm>
          <a:prstGeom prst="rect">
            <a:avLst/>
          </a:prstGeom>
        </p:spPr>
      </p:pic>
      <p:pic>
        <p:nvPicPr>
          <p:cNvPr id="3" name="小学生高学年用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3598" end="29970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1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ソース画像を表示">
            <a:extLst>
              <a:ext uri="{FF2B5EF4-FFF2-40B4-BE49-F238E27FC236}">
                <a16:creationId xmlns:a16="http://schemas.microsoft.com/office/drawing/2014/main" id="{9D765E5C-5F2F-05EE-A70D-7474F423F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4" y="209550"/>
            <a:ext cx="7600951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8B52F3-12B5-ACC8-4A65-26375CAC1640}"/>
              </a:ext>
            </a:extLst>
          </p:cNvPr>
          <p:cNvSpPr txBox="1"/>
          <p:nvPr/>
        </p:nvSpPr>
        <p:spPr>
          <a:xfrm>
            <a:off x="400050" y="3696772"/>
            <a:ext cx="3924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B050"/>
                </a:solidFill>
              </a:rPr>
              <a:t>ルールがあるよ</a:t>
            </a:r>
            <a:endParaRPr kumimoji="1" lang="en-US" altLang="ja-JP" sz="4000" dirty="0">
              <a:solidFill>
                <a:srgbClr val="00B050"/>
              </a:solidFill>
            </a:endParaRPr>
          </a:p>
          <a:p>
            <a:r>
              <a:rPr kumimoji="1" lang="ja-JP" altLang="en-US" sz="4000" dirty="0">
                <a:solidFill>
                  <a:srgbClr val="00B050"/>
                </a:solidFill>
              </a:rPr>
              <a:t>まもってね❣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32DE5CF-9513-2FAD-18DB-7D8B1549E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80711"/>
            <a:ext cx="4208793" cy="2881614"/>
          </a:xfrm>
        </p:spPr>
        <p:txBody>
          <a:bodyPr>
            <a:noAutofit/>
          </a:bodyPr>
          <a:lstStyle/>
          <a:p>
            <a:pPr indent="85725"/>
            <a:r>
              <a:rPr lang="ja-JP" altLang="en-US" sz="2000" dirty="0">
                <a:solidFill>
                  <a:schemeClr val="tx1"/>
                </a:solidFill>
              </a:rPr>
              <a:t>は</a:t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ja-JP" altLang="en-US" dirty="0">
                <a:solidFill>
                  <a:schemeClr val="tx1"/>
                </a:solidFill>
              </a:rPr>
              <a:t>恥ずかしくない</a:t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en-US" altLang="ja-JP" sz="2000" dirty="0">
                <a:solidFill>
                  <a:schemeClr val="tx1"/>
                </a:solidFill>
                <a:latin typeface="+mj-ea"/>
              </a:rPr>
              <a:t>         </a:t>
            </a:r>
            <a:r>
              <a:rPr lang="ja-JP" altLang="en-US" sz="2000" dirty="0">
                <a:solidFill>
                  <a:schemeClr val="tx1"/>
                </a:solidFill>
              </a:rPr>
              <a:t>しんさつ</a:t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ja-JP" altLang="en-US" dirty="0">
                <a:solidFill>
                  <a:schemeClr val="tx1"/>
                </a:solidFill>
              </a:rPr>
              <a:t>ように診察は</a:t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ja-JP" altLang="en-US" dirty="0">
                <a:solidFill>
                  <a:schemeClr val="tx1"/>
                </a:solidFill>
              </a:rPr>
              <a:t>一人ずつ❣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647" y="3281362"/>
            <a:ext cx="2257425" cy="268130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586" y="394986"/>
            <a:ext cx="2357063" cy="3146679"/>
          </a:xfrm>
          <a:prstGeom prst="rect">
            <a:avLst/>
          </a:prstGeom>
        </p:spPr>
      </p:pic>
      <p:pic>
        <p:nvPicPr>
          <p:cNvPr id="4" name="小学生高学年用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0030" end="17130.43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3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526313-D720-810B-D320-31B66BE57AE8}"/>
              </a:ext>
            </a:extLst>
          </p:cNvPr>
          <p:cNvSpPr txBox="1"/>
          <p:nvPr/>
        </p:nvSpPr>
        <p:spPr>
          <a:xfrm>
            <a:off x="525244" y="1041808"/>
            <a:ext cx="55707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spc="-300" dirty="0">
                <a:solidFill>
                  <a:srgbClr val="00B0F0"/>
                </a:solidFill>
              </a:rPr>
              <a:t>きょうりょく</a:t>
            </a:r>
            <a:endParaRPr kumimoji="1" lang="en-US" altLang="ja-JP" sz="2400" spc="-300" dirty="0">
              <a:solidFill>
                <a:srgbClr val="00B0F0"/>
              </a:solidFill>
            </a:endParaRPr>
          </a:p>
          <a:p>
            <a:r>
              <a:rPr kumimoji="1" lang="ja-JP" altLang="en-US" sz="6000" dirty="0">
                <a:solidFill>
                  <a:srgbClr val="00B0F0"/>
                </a:solidFill>
              </a:rPr>
              <a:t>協力してくれて</a:t>
            </a:r>
            <a:endParaRPr kumimoji="1" lang="en-US" altLang="ja-JP" sz="2400" dirty="0">
              <a:solidFill>
                <a:srgbClr val="00B0F0"/>
              </a:solidFill>
            </a:endParaRPr>
          </a:p>
          <a:p>
            <a:r>
              <a:rPr kumimoji="1" lang="ja-JP" altLang="en-US" sz="6000" dirty="0">
                <a:solidFill>
                  <a:srgbClr val="00B0F0"/>
                </a:solidFill>
              </a:rPr>
              <a:t>ありがとう❣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2BE9FFF-FD07-1097-B6F0-3CAF38CA5B0C}"/>
              </a:ext>
            </a:extLst>
          </p:cNvPr>
          <p:cNvSpPr txBox="1"/>
          <p:nvPr/>
        </p:nvSpPr>
        <p:spPr>
          <a:xfrm>
            <a:off x="756196" y="4302329"/>
            <a:ext cx="48013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お手紙をもらったら</a:t>
            </a:r>
            <a:endParaRPr kumimoji="1" lang="en-US" altLang="ja-JP" sz="4000" dirty="0"/>
          </a:p>
          <a:p>
            <a:r>
              <a:rPr kumimoji="1" lang="ja-JP" altLang="en-US" sz="4000" dirty="0"/>
              <a:t>病院に行ってね</a:t>
            </a:r>
            <a:r>
              <a:rPr kumimoji="1" lang="ja-JP" altLang="en-US" sz="3600" dirty="0"/>
              <a:t>！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0D7C666-C10B-5859-D26D-E22BD2961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76375"/>
            <a:ext cx="5867400" cy="5124450"/>
          </a:xfrm>
          <a:prstGeom prst="rect">
            <a:avLst/>
          </a:prstGeom>
        </p:spPr>
      </p:pic>
      <p:pic>
        <p:nvPicPr>
          <p:cNvPr id="5" name="小学生高学年用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218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7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3" y="904080"/>
            <a:ext cx="4362450" cy="51816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80" y="554969"/>
            <a:ext cx="4404360" cy="5879821"/>
          </a:xfrm>
          <a:prstGeom prst="rect">
            <a:avLst/>
          </a:prstGeom>
        </p:spPr>
      </p:pic>
      <p:pic>
        <p:nvPicPr>
          <p:cNvPr id="2" name="小学生高学年用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857" end="254234.43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2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E63A68-DE93-2CDF-9C11-578F9DB8E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655" y="313588"/>
            <a:ext cx="8124825" cy="1325563"/>
          </a:xfrm>
        </p:spPr>
        <p:txBody>
          <a:bodyPr>
            <a:noAutofit/>
          </a:bodyPr>
          <a:lstStyle/>
          <a:p>
            <a:r>
              <a:rPr kumimoji="1" lang="ja-JP" altLang="en-US" sz="9600" b="1" dirty="0">
                <a:latin typeface="Arial Black" panose="020B0A04020102020204" pitchFamily="34" charset="0"/>
              </a:rPr>
              <a:t>大切な理由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102ECA-A293-85F2-06FE-8AE3E14A4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73" y="1481667"/>
            <a:ext cx="11287389" cy="5214646"/>
          </a:xfrm>
        </p:spPr>
        <p:txBody>
          <a:bodyPr lIns="72000" tIns="0" rIns="108000" bIns="0" numCol="1"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1800" kern="300" dirty="0"/>
              <a:t>  </a:t>
            </a:r>
            <a:endParaRPr lang="en-US" altLang="ja-JP" sz="1800" kern="300" dirty="0"/>
          </a:p>
          <a:p>
            <a:pPr marL="0" indent="0">
              <a:buNone/>
            </a:pPr>
            <a:r>
              <a:rPr lang="ja-JP" altLang="en-US" sz="1800" kern="300" dirty="0"/>
              <a:t>                                                             </a:t>
            </a:r>
            <a:r>
              <a:rPr kumimoji="1" lang="ja-JP" altLang="en-US" sz="1800" kern="300" dirty="0"/>
              <a:t>しんぞう       いた</a:t>
            </a:r>
            <a:endParaRPr kumimoji="1" lang="en-US" altLang="ja-JP" sz="1800" kern="3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kumimoji="1" lang="ja-JP" altLang="en-US" sz="3200" kern="300" dirty="0"/>
              <a:t>１，運動をして心臓が痛くなったり</a:t>
            </a:r>
            <a:r>
              <a:rPr lang="ja-JP" altLang="en-US" sz="3200" kern="300" dirty="0"/>
              <a:t>、</a:t>
            </a:r>
            <a:endParaRPr lang="en-US" altLang="ja-JP" sz="3200" kern="3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kumimoji="1" lang="ja-JP" altLang="en-US" sz="3200" kern="300" dirty="0"/>
              <a:t>　　息ができなくなったりしないか❣</a:t>
            </a:r>
            <a:endParaRPr kumimoji="1" lang="en-US" altLang="ja-JP" sz="3200" kern="300" dirty="0"/>
          </a:p>
          <a:p>
            <a:pPr marL="0" indent="0">
              <a:buNone/>
            </a:pPr>
            <a:endParaRPr lang="en-US" altLang="ja-JP" sz="3200" kern="300" dirty="0"/>
          </a:p>
          <a:p>
            <a:pPr marL="0" indent="0">
              <a:buNone/>
            </a:pPr>
            <a:r>
              <a:rPr lang="ja-JP" altLang="en-US" sz="3200" kern="300" dirty="0"/>
              <a:t>２，せぼねが曲がる病気はないか❣</a:t>
            </a:r>
            <a:endParaRPr lang="en-US" altLang="ja-JP" sz="3200" kern="300" dirty="0"/>
          </a:p>
          <a:p>
            <a:pPr marL="0" indent="0">
              <a:buNone/>
            </a:pPr>
            <a:endParaRPr lang="en-US" altLang="ja-JP" sz="3200" kern="300" dirty="0"/>
          </a:p>
          <a:p>
            <a:pPr marL="0" indent="0">
              <a:buNone/>
            </a:pPr>
            <a:r>
              <a:rPr lang="ja-JP" altLang="en-US" sz="3200" kern="300" dirty="0"/>
              <a:t>３，水泳をしてひふが病気にならないか❣</a:t>
            </a:r>
            <a:endParaRPr lang="en-US" altLang="ja-JP" sz="3200" kern="300" dirty="0"/>
          </a:p>
          <a:p>
            <a:pPr marL="0" indent="0">
              <a:buNone/>
            </a:pPr>
            <a:r>
              <a:rPr lang="ja-JP" altLang="en-US" sz="1200" kern="300" dirty="0"/>
              <a:t>　</a:t>
            </a:r>
            <a:endParaRPr lang="en-US" altLang="ja-JP" sz="1700" kern="300" dirty="0"/>
          </a:p>
          <a:p>
            <a:pPr marL="0" indent="0">
              <a:buNone/>
            </a:pPr>
            <a:r>
              <a:rPr lang="ja-JP" altLang="en-US" sz="3200" kern="300" dirty="0"/>
              <a:t>４，のどの病気はないか❣</a:t>
            </a:r>
            <a:endParaRPr lang="en-US" altLang="ja-JP" sz="3200" kern="300" dirty="0"/>
          </a:p>
          <a:p>
            <a:pPr marL="0" indent="0">
              <a:buNone/>
            </a:pPr>
            <a:r>
              <a:rPr lang="ja-JP" altLang="en-US" sz="3200" kern="300" dirty="0"/>
              <a:t>　　</a:t>
            </a:r>
            <a:r>
              <a:rPr lang="ja-JP" altLang="en-US" sz="1700" kern="300" dirty="0"/>
              <a:t>けつえき</a:t>
            </a:r>
            <a:endParaRPr lang="en-US" altLang="ja-JP" sz="1700" kern="300" dirty="0"/>
          </a:p>
          <a:p>
            <a:pPr marL="0" indent="0">
              <a:buNone/>
            </a:pPr>
            <a:r>
              <a:rPr lang="ja-JP" altLang="en-US" sz="3200" kern="300" dirty="0"/>
              <a:t>５，血液の病気はないか❣</a:t>
            </a:r>
            <a:endParaRPr lang="en-US" altLang="ja-JP" sz="3200" kern="3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887" y="3543631"/>
            <a:ext cx="1985186" cy="1985186"/>
          </a:xfrm>
          <a:prstGeom prst="rect">
            <a:avLst/>
          </a:prstGeom>
        </p:spPr>
      </p:pic>
      <p:pic>
        <p:nvPicPr>
          <p:cNvPr id="4" name="小学生高学年用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139" end="20709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41773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3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17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868" y="1485519"/>
            <a:ext cx="2900553" cy="290055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60A21E6-23BB-525D-35C6-3BDB1C994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409575"/>
            <a:ext cx="10275570" cy="1356360"/>
          </a:xfrm>
        </p:spPr>
        <p:txBody>
          <a:bodyPr>
            <a:normAutofit fontScale="90000"/>
          </a:bodyPr>
          <a:lstStyle/>
          <a:p>
            <a:pPr indent="182563"/>
            <a:r>
              <a:rPr lang="ja-JP" altLang="en-US" sz="2400" b="1" spc="600" dirty="0">
                <a:latin typeface="Arial Black" panose="020B0A04020102020204" pitchFamily="34" charset="0"/>
              </a:rPr>
              <a:t>ちょうしんき</a:t>
            </a:r>
            <a:br>
              <a:rPr lang="en-US" altLang="ja-JP" sz="6600" b="1" spc="600" dirty="0">
                <a:latin typeface="Arial Black" panose="020B0A04020102020204" pitchFamily="34" charset="0"/>
              </a:rPr>
            </a:br>
            <a:r>
              <a:rPr lang="ja-JP" altLang="en-US" sz="6600" b="1" dirty="0">
                <a:latin typeface="Arial Black" panose="020B0A04020102020204" pitchFamily="34" charset="0"/>
              </a:rPr>
              <a:t>聴診器</a:t>
            </a:r>
            <a:r>
              <a:rPr kumimoji="1" lang="ja-JP" altLang="en-US" sz="6600" b="1" dirty="0">
                <a:latin typeface="Arial Black" panose="020B0A04020102020204" pitchFamily="34" charset="0"/>
              </a:rPr>
              <a:t>で何がわかるのかな❣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A8575B-BDAA-BBEC-22A8-B075CAC57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72" y="1765935"/>
            <a:ext cx="10371773" cy="4682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　　しんぞう                                                                       みだ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4800" dirty="0"/>
              <a:t>＊心臓の音、リズムの乱れを</a:t>
            </a:r>
            <a:endParaRPr kumimoji="1" lang="en-US" altLang="ja-JP" sz="4800" dirty="0"/>
          </a:p>
          <a:p>
            <a:pPr marL="0" indent="0">
              <a:buNone/>
            </a:pPr>
            <a:r>
              <a:rPr lang="ja-JP" altLang="en-US" sz="4800" dirty="0"/>
              <a:t>　</a:t>
            </a:r>
            <a:r>
              <a:rPr kumimoji="1" lang="ja-JP" altLang="en-US" sz="4800" dirty="0"/>
              <a:t>ききわけるよ。</a:t>
            </a:r>
            <a:endParaRPr kumimoji="1" lang="en-US" altLang="ja-JP" sz="4800" dirty="0"/>
          </a:p>
          <a:p>
            <a:pPr marL="0" indent="0">
              <a:buNone/>
            </a:pPr>
            <a:r>
              <a:rPr lang="ja-JP" altLang="en-US" sz="2400" dirty="0"/>
              <a:t>　　しず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4800" dirty="0"/>
              <a:t>＊静かにしていないと聞こえないね</a:t>
            </a:r>
            <a:endParaRPr kumimoji="1" lang="ja-JP" altLang="en-US" sz="4800" dirty="0"/>
          </a:p>
        </p:txBody>
      </p:sp>
      <p:pic>
        <p:nvPicPr>
          <p:cNvPr id="4" name="小学生高学年用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2887" end="190659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2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矢印: 右 1">
            <a:extLst>
              <a:ext uri="{FF2B5EF4-FFF2-40B4-BE49-F238E27FC236}">
                <a16:creationId xmlns:a16="http://schemas.microsoft.com/office/drawing/2014/main" id="{F427DE42-F7CC-2A12-1472-9FA035785C97}"/>
              </a:ext>
            </a:extLst>
          </p:cNvPr>
          <p:cNvSpPr/>
          <p:nvPr/>
        </p:nvSpPr>
        <p:spPr>
          <a:xfrm rot="12066785">
            <a:off x="7167899" y="24951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381FB638-BF4F-DA0B-7540-33394C5903F9}"/>
              </a:ext>
            </a:extLst>
          </p:cNvPr>
          <p:cNvSpPr/>
          <p:nvPr/>
        </p:nvSpPr>
        <p:spPr>
          <a:xfrm rot="4386144">
            <a:off x="7272149" y="399176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4AFAFA9-B61B-2D57-4714-DD6A80EF6F40}"/>
              </a:ext>
            </a:extLst>
          </p:cNvPr>
          <p:cNvSpPr txBox="1"/>
          <p:nvPr/>
        </p:nvSpPr>
        <p:spPr>
          <a:xfrm>
            <a:off x="8247524" y="2322806"/>
            <a:ext cx="33227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                 ちが</a:t>
            </a:r>
            <a:endParaRPr kumimoji="1" lang="en-US" altLang="ja-JP" sz="2000" dirty="0"/>
          </a:p>
          <a:p>
            <a:r>
              <a:rPr kumimoji="1" lang="ja-JP" altLang="en-US" sz="3600" dirty="0"/>
              <a:t>音の違いを</a:t>
            </a:r>
            <a:endParaRPr kumimoji="1" lang="en-US" altLang="ja-JP" sz="3600" dirty="0"/>
          </a:p>
          <a:p>
            <a:r>
              <a:rPr kumimoji="1" lang="ja-JP" altLang="en-US" sz="3600" dirty="0"/>
              <a:t>聞き分けます。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E956AED-8B81-6324-5474-F702BB6875A7}"/>
              </a:ext>
            </a:extLst>
          </p:cNvPr>
          <p:cNvSpPr txBox="1"/>
          <p:nvPr/>
        </p:nvSpPr>
        <p:spPr>
          <a:xfrm>
            <a:off x="7969920" y="4097486"/>
            <a:ext cx="387798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</a:rPr>
              <a:t>きょうりょく</a:t>
            </a:r>
            <a:endParaRPr kumimoji="1" lang="en-US" altLang="ja-JP" sz="2000" dirty="0">
              <a:solidFill>
                <a:srgbClr val="FF0000"/>
              </a:solidFill>
            </a:endParaRPr>
          </a:p>
          <a:p>
            <a:r>
              <a:rPr kumimoji="1" lang="ja-JP" altLang="en-US" sz="4800" dirty="0">
                <a:solidFill>
                  <a:srgbClr val="FF0000"/>
                </a:solidFill>
              </a:rPr>
              <a:t>協力してね❣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3" y="463702"/>
            <a:ext cx="7600950" cy="6143625"/>
          </a:xfrm>
          <a:prstGeom prst="rect">
            <a:avLst/>
          </a:prstGeom>
        </p:spPr>
      </p:pic>
      <p:pic>
        <p:nvPicPr>
          <p:cNvPr id="3" name="小学生高学年用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025" end="138483.43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0" name="01 正常心音　心尖部 (1)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428" end="17183.3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78546" y="3139717"/>
            <a:ext cx="609600" cy="609600"/>
          </a:xfrm>
          <a:prstGeom prst="rect">
            <a:avLst/>
          </a:prstGeom>
        </p:spPr>
      </p:pic>
      <p:pic>
        <p:nvPicPr>
          <p:cNvPr id="11" name="42 心室中隔欠損　胸骨左縁下部　軽症例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5017" end="26442.8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23445" y="31206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8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9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5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01BBF5-9597-A8BF-B80F-05226ACA3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41960"/>
            <a:ext cx="11382376" cy="1356360"/>
          </a:xfrm>
        </p:spPr>
        <p:txBody>
          <a:bodyPr>
            <a:noAutofit/>
          </a:bodyPr>
          <a:lstStyle/>
          <a:p>
            <a:pPr indent="182563"/>
            <a:r>
              <a:rPr lang="ja-JP" altLang="en-US" sz="2400" b="1" spc="600" dirty="0">
                <a:latin typeface="Arial Black" panose="020B0A04020102020204" pitchFamily="34" charset="0"/>
              </a:rPr>
              <a:t>ちょうしんき</a:t>
            </a:r>
            <a:br>
              <a:rPr lang="en-US" altLang="ja-JP" sz="6600" b="1" dirty="0">
                <a:latin typeface="Arial Black" panose="020B0A04020102020204" pitchFamily="34" charset="0"/>
              </a:rPr>
            </a:br>
            <a:r>
              <a:rPr lang="ja-JP" altLang="en-US" sz="6600" b="1" dirty="0">
                <a:latin typeface="Arial Black" panose="020B0A04020102020204" pitchFamily="34" charset="0"/>
              </a:rPr>
              <a:t>聴診器で何がわかるのかな❣</a:t>
            </a:r>
            <a:endParaRPr kumimoji="1" lang="ja-JP" altLang="en-US" sz="6600" b="1" dirty="0">
              <a:latin typeface="Arial Black" panose="020B0A040201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3419B3-1229-C93C-B433-6A9F846D2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16" y="1798320"/>
            <a:ext cx="6581774" cy="4744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sz="2400" dirty="0"/>
              <a:t>                                                 す</a:t>
            </a:r>
            <a:endParaRPr kumimoji="1" lang="en-US" altLang="ja-JP" sz="1700" dirty="0"/>
          </a:p>
          <a:p>
            <a:pPr marL="0" indent="0">
              <a:buNone/>
            </a:pPr>
            <a:r>
              <a:rPr kumimoji="1" lang="ja-JP" altLang="en-US" sz="5400" dirty="0"/>
              <a:t>＊大きく吸ってね。</a:t>
            </a:r>
            <a:endParaRPr kumimoji="1" lang="en-US" altLang="ja-JP" sz="5400" dirty="0"/>
          </a:p>
          <a:p>
            <a:pPr marL="0" indent="0">
              <a:buNone/>
            </a:pPr>
            <a:r>
              <a:rPr lang="ja-JP" altLang="en-US" sz="2400" dirty="0"/>
              <a:t>                                                 は</a:t>
            </a:r>
            <a:endParaRPr kumimoji="1" lang="en-US" altLang="ja-JP" sz="2600" dirty="0"/>
          </a:p>
          <a:p>
            <a:pPr marL="0" indent="0">
              <a:buNone/>
            </a:pPr>
            <a:r>
              <a:rPr kumimoji="1" lang="ja-JP" altLang="en-US" sz="5400" dirty="0"/>
              <a:t>＊大きく吐いてね。</a:t>
            </a:r>
            <a:endParaRPr kumimoji="1" lang="en-US" altLang="ja-JP" sz="5400" dirty="0"/>
          </a:p>
          <a:p>
            <a:pPr marL="0" indent="0">
              <a:buNone/>
            </a:pPr>
            <a:r>
              <a:rPr lang="ja-JP" altLang="en-US" sz="2000" dirty="0"/>
              <a:t>　　　しず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sz="5400" dirty="0"/>
              <a:t>＊静かでないと</a:t>
            </a:r>
            <a:endParaRPr lang="en-US" altLang="ja-JP" sz="5400" dirty="0"/>
          </a:p>
          <a:p>
            <a:pPr marL="0" indent="0">
              <a:buNone/>
            </a:pPr>
            <a:r>
              <a:rPr lang="ja-JP" altLang="en-US" sz="5400" dirty="0"/>
              <a:t>　聞こえないね。</a:t>
            </a:r>
            <a:endParaRPr kumimoji="1" lang="ja-JP" altLang="en-US" sz="5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316" y="2263140"/>
            <a:ext cx="2802636" cy="2802636"/>
          </a:xfrm>
          <a:prstGeom prst="rect">
            <a:avLst/>
          </a:prstGeom>
        </p:spPr>
      </p:pic>
      <p:pic>
        <p:nvPicPr>
          <p:cNvPr id="4" name="小学生高学年用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2156" end="122104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0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8" y="-1312560"/>
            <a:ext cx="10332870" cy="835175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AFBE6C-4BA0-FBE6-DBFE-006C9596D895}"/>
              </a:ext>
            </a:extLst>
          </p:cNvPr>
          <p:cNvSpPr txBox="1"/>
          <p:nvPr/>
        </p:nvSpPr>
        <p:spPr>
          <a:xfrm>
            <a:off x="8241307" y="924325"/>
            <a:ext cx="377539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むね</a:t>
            </a:r>
            <a:endParaRPr kumimoji="1" lang="en-US" altLang="ja-JP" sz="2000" dirty="0"/>
          </a:p>
          <a:p>
            <a:r>
              <a:rPr kumimoji="1" lang="ja-JP" altLang="en-US" sz="4000" dirty="0"/>
              <a:t>胸のおと</a:t>
            </a:r>
            <a:endParaRPr kumimoji="1" lang="en-US" altLang="ja-JP" sz="4000" dirty="0"/>
          </a:p>
          <a:p>
            <a:pPr indent="85725"/>
            <a:r>
              <a:rPr kumimoji="1" lang="ja-JP" altLang="en-US" sz="2000" spc="600" dirty="0"/>
              <a:t>せなか</a:t>
            </a:r>
            <a:endParaRPr kumimoji="1" lang="en-US" altLang="ja-JP" sz="2000" spc="600" dirty="0"/>
          </a:p>
          <a:p>
            <a:pPr indent="85725"/>
            <a:r>
              <a:rPr kumimoji="1" lang="ja-JP" altLang="en-US" sz="4000" dirty="0"/>
              <a:t>背中の音を</a:t>
            </a:r>
            <a:endParaRPr kumimoji="1" lang="en-US" altLang="ja-JP" sz="4000" dirty="0"/>
          </a:p>
          <a:p>
            <a:r>
              <a:rPr kumimoji="1" lang="ja-JP" altLang="en-US" sz="4000" dirty="0"/>
              <a:t>聞き分けるよ。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8E98DD-0D59-BAF3-D2E7-EC5639F466E0}"/>
              </a:ext>
            </a:extLst>
          </p:cNvPr>
          <p:cNvSpPr txBox="1"/>
          <p:nvPr/>
        </p:nvSpPr>
        <p:spPr>
          <a:xfrm>
            <a:off x="8343900" y="4034048"/>
            <a:ext cx="35702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pc="-300" dirty="0">
                <a:solidFill>
                  <a:srgbClr val="FF0000"/>
                </a:solidFill>
              </a:rPr>
              <a:t>きょうりょく</a:t>
            </a:r>
            <a:endParaRPr kumimoji="1" lang="en-US" altLang="ja-JP" sz="2000" spc="-300" dirty="0">
              <a:solidFill>
                <a:srgbClr val="FF0000"/>
              </a:solidFill>
            </a:endParaRPr>
          </a:p>
          <a:p>
            <a:r>
              <a:rPr kumimoji="1" lang="ja-JP" altLang="en-US" sz="4400" dirty="0">
                <a:solidFill>
                  <a:srgbClr val="FF0000"/>
                </a:solidFill>
              </a:rPr>
              <a:t>協力してね❣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62">
            <a:off x="-350507" y="1412109"/>
            <a:ext cx="4808688" cy="388672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8920">
            <a:off x="4207553" y="1188584"/>
            <a:ext cx="5065176" cy="4094033"/>
          </a:xfrm>
          <a:prstGeom prst="rect">
            <a:avLst/>
          </a:prstGeom>
        </p:spPr>
      </p:pic>
      <p:pic>
        <p:nvPicPr>
          <p:cNvPr id="3" name="01 肺胞呼吸音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5723.8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09 気管支喘息(発作中)の高音性および低温性連続性ラ音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4922.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36381" y="3124200"/>
            <a:ext cx="609600" cy="609600"/>
          </a:xfrm>
          <a:prstGeom prst="rect">
            <a:avLst/>
          </a:prstGeom>
        </p:spPr>
      </p:pic>
      <p:pic>
        <p:nvPicPr>
          <p:cNvPr id="6" name="小学生高学年用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217857" end="71400.4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49413" y="3140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8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9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13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7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993487-CD3F-2D99-1605-012830D9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561" y="454090"/>
            <a:ext cx="9844878" cy="11333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2000" dirty="0">
                <a:latin typeface="+mn-ea"/>
                <a:ea typeface="+mn-ea"/>
              </a:rPr>
              <a:t>  せぼね       </a:t>
            </a:r>
            <a:br>
              <a:rPr lang="en-US" altLang="ja-JP" sz="5400" b="1" dirty="0">
                <a:latin typeface="Arial Black" panose="020B0A04020102020204" pitchFamily="34" charset="0"/>
              </a:rPr>
            </a:br>
            <a:r>
              <a:rPr lang="ja-JP" altLang="en-US" sz="5400" b="1" dirty="0">
                <a:latin typeface="Arial Black" panose="020B0A04020102020204" pitchFamily="34" charset="0"/>
              </a:rPr>
              <a:t>背骨</a:t>
            </a:r>
            <a:r>
              <a:rPr kumimoji="1" lang="ja-JP" altLang="en-US" sz="5400" b="1" dirty="0">
                <a:latin typeface="Arial Black" panose="020B0A04020102020204" pitchFamily="34" charset="0"/>
              </a:rPr>
              <a:t>が</a:t>
            </a:r>
            <a:r>
              <a:rPr lang="ja-JP" altLang="en-US" sz="5400" b="1" dirty="0">
                <a:latin typeface="Arial Black" panose="020B0A04020102020204" pitchFamily="34" charset="0"/>
              </a:rPr>
              <a:t>曲</a:t>
            </a:r>
            <a:r>
              <a:rPr kumimoji="1" lang="ja-JP" altLang="en-US" sz="5400" b="1" dirty="0">
                <a:latin typeface="Arial Black" panose="020B0A04020102020204" pitchFamily="34" charset="0"/>
              </a:rPr>
              <a:t>がる病気はないかな❣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0906987-E6F1-7BB0-1352-3BB1BE3BF0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37" y="2364712"/>
            <a:ext cx="3115208" cy="39243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9AA7676-7279-83E5-7837-40BEE392E073}"/>
              </a:ext>
            </a:extLst>
          </p:cNvPr>
          <p:cNvSpPr txBox="1"/>
          <p:nvPr/>
        </p:nvSpPr>
        <p:spPr>
          <a:xfrm>
            <a:off x="5027843" y="1685685"/>
            <a:ext cx="67831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00B050"/>
                </a:solidFill>
              </a:rPr>
              <a:t>＊シャツを着てると分からないね❣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82B3ACD-FE2E-8CC5-F87E-E85E948D91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367" y="2381325"/>
            <a:ext cx="3115208" cy="39243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CC5A85-87DE-5F19-543D-FD5A71F259C9}"/>
              </a:ext>
            </a:extLst>
          </p:cNvPr>
          <p:cNvSpPr txBox="1"/>
          <p:nvPr/>
        </p:nvSpPr>
        <p:spPr>
          <a:xfrm>
            <a:off x="4662906" y="4072599"/>
            <a:ext cx="32624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きょうりょく</a:t>
            </a:r>
            <a:endParaRPr kumimoji="1" lang="en-US" altLang="ja-JP" sz="1600" dirty="0">
              <a:solidFill>
                <a:srgbClr val="FF0000"/>
              </a:solidFill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</a:rPr>
              <a:t>協力してね❣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465" y="2364712"/>
            <a:ext cx="3115110" cy="392484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465" y="2397390"/>
            <a:ext cx="3115110" cy="3924848"/>
          </a:xfrm>
          <a:prstGeom prst="rect">
            <a:avLst/>
          </a:prstGeom>
        </p:spPr>
      </p:pic>
      <p:pic>
        <p:nvPicPr>
          <p:cNvPr id="3" name="小学生高学年用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9314" end="59231.43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1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4" y="2602471"/>
            <a:ext cx="4201111" cy="387721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D9F382E-AD00-786E-F491-4B3EADE54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375" y="404217"/>
            <a:ext cx="8619251" cy="1356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n-ea"/>
                <a:ea typeface="+mn-ea"/>
              </a:rPr>
              <a:t>   ひ ふ</a:t>
            </a:r>
            <a:br>
              <a:rPr lang="en-US" altLang="ja-JP" sz="6000" b="1" dirty="0">
                <a:latin typeface="Arial Black" panose="020B0A04020102020204" pitchFamily="34" charset="0"/>
              </a:rPr>
            </a:br>
            <a:r>
              <a:rPr lang="ja-JP" altLang="en-US" sz="6000" b="1" dirty="0">
                <a:latin typeface="Arial Black" panose="020B0A04020102020204" pitchFamily="34" charset="0"/>
              </a:rPr>
              <a:t>皮膚</a:t>
            </a:r>
            <a:r>
              <a:rPr kumimoji="1" lang="ja-JP" altLang="en-US" sz="6000" b="1" dirty="0">
                <a:latin typeface="Arial Black" panose="020B0A04020102020204" pitchFamily="34" charset="0"/>
              </a:rPr>
              <a:t>の病気はないかな❣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EFC555-57E3-BE91-0C73-1F3B751A0854}"/>
              </a:ext>
            </a:extLst>
          </p:cNvPr>
          <p:cNvSpPr txBox="1"/>
          <p:nvPr/>
        </p:nvSpPr>
        <p:spPr>
          <a:xfrm>
            <a:off x="4646095" y="1852254"/>
            <a:ext cx="67505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00B050"/>
                </a:solidFill>
              </a:rPr>
              <a:t>＊シャツを着てると分からないね❣</a:t>
            </a:r>
            <a:endParaRPr kumimoji="1" lang="ja-JP" altLang="en-US" sz="3200" dirty="0">
              <a:solidFill>
                <a:srgbClr val="00B05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F0C159D-B71A-FF0C-20A4-97FF254794B7}"/>
              </a:ext>
            </a:extLst>
          </p:cNvPr>
          <p:cNvSpPr txBox="1"/>
          <p:nvPr/>
        </p:nvSpPr>
        <p:spPr>
          <a:xfrm>
            <a:off x="4837814" y="3429000"/>
            <a:ext cx="3262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きょうりょく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</a:rPr>
              <a:t>協力してね❣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52" y="2719585"/>
            <a:ext cx="4201111" cy="387721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064" y="2653702"/>
            <a:ext cx="4343885" cy="4008982"/>
          </a:xfrm>
          <a:prstGeom prst="rect">
            <a:avLst/>
          </a:prstGeom>
        </p:spPr>
      </p:pic>
      <p:pic>
        <p:nvPicPr>
          <p:cNvPr id="4" name="小学生高学年用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2178" end="44963.43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1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6" grpId="0"/>
      <p:bldP spid="3" grpId="0"/>
    </p:bldLst>
  </p:timing>
</p:sld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1160</TotalTime>
  <Words>295</Words>
  <Application>Microsoft Office PowerPoint</Application>
  <PresentationFormat>ワイド画面</PresentationFormat>
  <Paragraphs>61</Paragraphs>
  <Slides>13</Slides>
  <Notes>0</Notes>
  <HiddenSlides>0</HiddenSlides>
  <MMClips>17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7" baseType="lpstr">
      <vt:lpstr>ＭＳ ゴシック</vt:lpstr>
      <vt:lpstr>Arial Black</vt:lpstr>
      <vt:lpstr>Corbel</vt:lpstr>
      <vt:lpstr>基礎</vt:lpstr>
      <vt:lpstr>　　　　　けんしん 内科健診です。</vt:lpstr>
      <vt:lpstr>PowerPoint プレゼンテーション</vt:lpstr>
      <vt:lpstr>大切な理由</vt:lpstr>
      <vt:lpstr>ちょうしんき 聴診器で何がわかるのかな❣</vt:lpstr>
      <vt:lpstr>PowerPoint プレゼンテーション</vt:lpstr>
      <vt:lpstr>ちょうしんき 聴診器で何がわかるのかな❣</vt:lpstr>
      <vt:lpstr>PowerPoint プレゼンテーション</vt:lpstr>
      <vt:lpstr>  せぼね        背骨が曲がる病気はないかな❣</vt:lpstr>
      <vt:lpstr>   ひ ふ 皮膚の病気はないかな❣</vt:lpstr>
      <vt:lpstr> のどの病気を見つけるよ❣ </vt:lpstr>
      <vt:lpstr>PowerPoint プレゼンテーション</vt:lpstr>
      <vt:lpstr>は 恥ずかしくない          しんさつ ように診察は 一人ずつ❣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内科健診です。</dc:title>
  <dc:creator>久子 森口</dc:creator>
  <cp:lastModifiedBy>久子 森口</cp:lastModifiedBy>
  <cp:revision>149</cp:revision>
  <cp:lastPrinted>2022-11-13T13:59:07Z</cp:lastPrinted>
  <dcterms:created xsi:type="dcterms:W3CDTF">2022-10-26T06:55:32Z</dcterms:created>
  <dcterms:modified xsi:type="dcterms:W3CDTF">2023-02-09T23:32:52Z</dcterms:modified>
</cp:coreProperties>
</file>